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61" r:id="rId3"/>
    <p:sldId id="263" r:id="rId4"/>
    <p:sldId id="264" r:id="rId5"/>
    <p:sldId id="269" r:id="rId6"/>
    <p:sldId id="270" r:id="rId7"/>
    <p:sldId id="272" r:id="rId8"/>
    <p:sldId id="273" r:id="rId9"/>
    <p:sldId id="26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FF00"/>
    <a:srgbClr val="00FFCC"/>
    <a:srgbClr val="0099FF"/>
    <a:srgbClr val="99FF33"/>
    <a:srgbClr val="99CCFF"/>
    <a:srgbClr val="99FFCC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494E-D352-4648-ADD3-10644C992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13A13-D620-4E74-8D56-AAAEE35D8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3F6D-3E8B-4AEF-A784-50E6FA7DB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F49FA-DC71-4DFD-9242-3E7A7F897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06636-4907-4910-9E38-52C938859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454DD-205C-4F80-9621-D0BD6425B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8900E-620C-4893-AD04-FF063EF43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0A76F-7D6A-41AE-8D7B-B75BE6927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B525B-3485-49E2-95D1-BF8C415EA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5745E-F2AA-4C63-BE74-5DDDC07DE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AC65A-946F-4BF9-8CBD-5DBB55303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C0877-EAE3-42BC-88EA-66EAD362F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CBE81EF-18F4-4B86-9587-5547D6B5F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>
    <p:split orient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smtClean="0">
                <a:solidFill>
                  <a:srgbClr val="FFFF00"/>
                </a:solidFill>
                <a:latin typeface="Arial"/>
              </a:rPr>
              <a:t>Chính tả ( </a:t>
            </a:r>
            <a:r>
              <a:rPr lang="en-US" sz="3600" smtClean="0">
                <a:solidFill>
                  <a:srgbClr val="FFFF00"/>
                </a:solidFill>
                <a:latin typeface="Arial"/>
              </a:rPr>
              <a:t>nghe – viết</a:t>
            </a:r>
            <a:r>
              <a:rPr lang="en-US" sz="6000" smtClean="0">
                <a:solidFill>
                  <a:srgbClr val="FFFF00"/>
                </a:solidFill>
                <a:latin typeface="Arial"/>
              </a:rPr>
              <a:t>)</a:t>
            </a:r>
          </a:p>
        </p:txBody>
      </p:sp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990600" y="2514600"/>
            <a:ext cx="7543800" cy="34290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vi-VN" sz="3600" kern="10">
                <a:ln w="7620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Người mẹ </a:t>
            </a:r>
          </a:p>
          <a:p>
            <a:pPr algn="ctr"/>
            <a:r>
              <a:rPr lang="vi-VN" sz="3600" kern="10">
                <a:ln w="7620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của 51 đứa con</a:t>
            </a:r>
            <a:endParaRPr lang="en-US" sz="3600" kern="10">
              <a:ln w="76200">
                <a:solidFill>
                  <a:srgbClr val="0000FF"/>
                </a:solidFill>
                <a:prstDash val="sysDot"/>
                <a:round/>
                <a:headEnd/>
                <a:tailEnd/>
              </a:ln>
              <a:solidFill>
                <a:schemeClr val="tx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60960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rgbClr val="FFFFCC"/>
                </a:solidFill>
                <a:effectLst/>
                <a:latin typeface="Arial" charset="0"/>
              </a:rPr>
              <a:t>Hướng dẫn học sinh</a:t>
            </a:r>
            <a:br>
              <a:rPr lang="en-US" sz="6000" smtClean="0">
                <a:solidFill>
                  <a:srgbClr val="FFFFCC"/>
                </a:solidFill>
                <a:effectLst/>
                <a:latin typeface="Arial" charset="0"/>
              </a:rPr>
            </a:br>
            <a:r>
              <a:rPr lang="en-US" sz="6000" smtClean="0">
                <a:solidFill>
                  <a:srgbClr val="FFFFCC"/>
                </a:solidFill>
                <a:effectLst/>
                <a:latin typeface="Arial" charset="0"/>
              </a:rPr>
              <a:t>nghe – viết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62200" y="838200"/>
            <a:ext cx="5410200" cy="42672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FFCC"/>
                </a:solidFill>
                <a:effectLst/>
                <a:latin typeface="Arial" charset="0"/>
              </a:rPr>
              <a:t>GV đọc lần 1</a:t>
            </a:r>
          </a:p>
          <a:p>
            <a:pPr eaLnBrk="1" hangingPunct="1"/>
            <a:r>
              <a:rPr lang="en-US" sz="4000" smtClean="0">
                <a:solidFill>
                  <a:srgbClr val="FFFFCC"/>
                </a:solidFill>
                <a:effectLst/>
                <a:latin typeface="Arial" charset="0"/>
              </a:rPr>
              <a:t>HS viết từ khó</a:t>
            </a:r>
          </a:p>
          <a:p>
            <a:pPr lvl="1" eaLnBrk="1" hangingPunct="1"/>
            <a:r>
              <a:rPr lang="en-US" sz="3600" smtClean="0">
                <a:solidFill>
                  <a:srgbClr val="00FFCC"/>
                </a:solidFill>
                <a:effectLst/>
                <a:latin typeface="Arial" charset="0"/>
              </a:rPr>
              <a:t>Lí Sơn</a:t>
            </a:r>
          </a:p>
          <a:p>
            <a:pPr lvl="1" eaLnBrk="1" hangingPunct="1"/>
            <a:r>
              <a:rPr lang="en-US" sz="3600" smtClean="0">
                <a:solidFill>
                  <a:srgbClr val="00FFCC"/>
                </a:solidFill>
                <a:effectLst/>
                <a:latin typeface="Arial" charset="0"/>
              </a:rPr>
              <a:t>Quãng ngãi</a:t>
            </a:r>
          </a:p>
          <a:p>
            <a:pPr lvl="1" eaLnBrk="1" hangingPunct="1"/>
            <a:r>
              <a:rPr lang="en-US" sz="3600" smtClean="0">
                <a:solidFill>
                  <a:srgbClr val="00FFCC"/>
                </a:solidFill>
                <a:effectLst/>
                <a:latin typeface="Arial" charset="0"/>
              </a:rPr>
              <a:t>35 năm</a:t>
            </a:r>
          </a:p>
          <a:p>
            <a:pPr lvl="1" eaLnBrk="1" hangingPunct="1"/>
            <a:r>
              <a:rPr lang="en-US" sz="3600" smtClean="0">
                <a:solidFill>
                  <a:srgbClr val="00FFCC"/>
                </a:solidFill>
                <a:effectLst/>
                <a:latin typeface="Arial" charset="0"/>
              </a:rPr>
              <a:t>bươn chải</a:t>
            </a:r>
          </a:p>
          <a:p>
            <a:pPr eaLnBrk="1" hangingPunct="1">
              <a:lnSpc>
                <a:spcPct val="80000"/>
              </a:lnSpc>
            </a:pPr>
            <a:r>
              <a:rPr lang="en-US" sz="4000" smtClean="0">
                <a:solidFill>
                  <a:srgbClr val="FFFFCC"/>
                </a:solidFill>
                <a:effectLst/>
                <a:latin typeface="Arial" charset="0"/>
              </a:rPr>
              <a:t>GV đọc HS viết</a:t>
            </a:r>
          </a:p>
          <a:p>
            <a:pPr eaLnBrk="1" hangingPunct="1">
              <a:lnSpc>
                <a:spcPct val="80000"/>
              </a:lnSpc>
            </a:pPr>
            <a:r>
              <a:rPr lang="en-US" sz="4000" smtClean="0">
                <a:solidFill>
                  <a:srgbClr val="FFFFCC"/>
                </a:solidFill>
                <a:effectLst/>
                <a:latin typeface="Arial" charset="0"/>
              </a:rPr>
              <a:t>Chấm chữa bài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rgbClr val="FFFFCC"/>
                </a:solidFill>
                <a:effectLst/>
                <a:latin typeface="Arial" charset="0"/>
              </a:rPr>
              <a:t>Hướng dẫn học sinh</a:t>
            </a:r>
            <a:br>
              <a:rPr lang="en-US" sz="6000" smtClean="0">
                <a:solidFill>
                  <a:srgbClr val="FFFFCC"/>
                </a:solidFill>
                <a:effectLst/>
                <a:latin typeface="Arial" charset="0"/>
              </a:rPr>
            </a:br>
            <a:r>
              <a:rPr lang="en-US" sz="6000" smtClean="0">
                <a:solidFill>
                  <a:srgbClr val="FFFFCC"/>
                </a:solidFill>
                <a:effectLst/>
                <a:latin typeface="Arial" charset="0"/>
              </a:rPr>
              <a:t>làm bài tập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153400" cy="50292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00FFCC"/>
                </a:solidFill>
                <a:effectLst/>
                <a:latin typeface="Arial" charset="0"/>
              </a:rPr>
              <a:t>B</a:t>
            </a:r>
            <a:r>
              <a:rPr lang="en-US" sz="4000" smtClean="0">
                <a:solidFill>
                  <a:srgbClr val="00FFCC"/>
                </a:solidFill>
                <a:effectLst/>
                <a:latin typeface="Arial" charset="0"/>
              </a:rPr>
              <a:t>ài tập 2a:</a:t>
            </a:r>
            <a: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  <a:t> </a:t>
            </a:r>
            <a:b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</a:br>
            <a: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  <a:t>                                                 </a:t>
            </a:r>
            <a:b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</a:br>
            <a:r>
              <a:rPr lang="en-US" sz="3200" smtClean="0">
                <a:effectLst/>
                <a:latin typeface="Arial" charset="0"/>
              </a:rPr>
              <a:t>Chép vần của từng tiếng trong câu thơ lục bát dưới đây vào mô hình cấu tạo vần:</a:t>
            </a:r>
            <a:br>
              <a:rPr lang="en-US" sz="3200" smtClean="0">
                <a:effectLst/>
                <a:latin typeface="Arial" charset="0"/>
              </a:rPr>
            </a:br>
            <a:r>
              <a:rPr lang="en-US" sz="3200" smtClean="0">
                <a:effectLst/>
                <a:latin typeface="Arial" charset="0"/>
              </a:rPr>
              <a:t/>
            </a:r>
            <a:br>
              <a:rPr lang="en-US" sz="3200" smtClean="0">
                <a:effectLst/>
                <a:latin typeface="Arial" charset="0"/>
              </a:rPr>
            </a:br>
            <a: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  <a:t>con ra tiền tuyến xa xôi</a:t>
            </a:r>
            <a:b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</a:br>
            <a: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  <a:t>yêu bầm yêu nước, cả đôi mẹ hiền.</a:t>
            </a:r>
            <a:b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</a:br>
            <a:endParaRPr lang="en-US" sz="3600" smtClean="0">
              <a:solidFill>
                <a:srgbClr val="FFFF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  <a:latin typeface="Arial" charset="0"/>
              </a:rPr>
              <a:t>Mô hình cấu tạo</a:t>
            </a:r>
          </a:p>
        </p:txBody>
      </p:sp>
      <p:graphicFrame>
        <p:nvGraphicFramePr>
          <p:cNvPr id="87157" name="Group 117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51562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445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</a:rPr>
                        <a:t>Tiếng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</a:rPr>
                        <a:t>Vần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4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ahoma" pitchFamily="34" charset="0"/>
                        </a:rPr>
                        <a:t>Âm đệm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ahoma" pitchFamily="34" charset="0"/>
                        </a:rPr>
                        <a:t>Âm chính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ahoma" pitchFamily="34" charset="0"/>
                        </a:rPr>
                        <a:t>Âm cuối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15" name="Rectangle 118"/>
          <p:cNvSpPr>
            <a:spLocks noChangeArrowheads="1"/>
          </p:cNvSpPr>
          <p:nvPr/>
        </p:nvSpPr>
        <p:spPr bwMode="auto">
          <a:xfrm>
            <a:off x="381000" y="26670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4000">
                <a:solidFill>
                  <a:schemeClr val="tx2"/>
                </a:solidFill>
                <a:effectLst/>
                <a:latin typeface="Arial" charset="0"/>
              </a:rPr>
              <a:t>con</a:t>
            </a:r>
          </a:p>
        </p:txBody>
      </p:sp>
      <p:sp>
        <p:nvSpPr>
          <p:cNvPr id="7216" name="Rectangle 119"/>
          <p:cNvSpPr>
            <a:spLocks noChangeArrowheads="1"/>
          </p:cNvSpPr>
          <p:nvPr/>
        </p:nvSpPr>
        <p:spPr bwMode="auto">
          <a:xfrm>
            <a:off x="6858000" y="26670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n</a:t>
            </a:r>
          </a:p>
        </p:txBody>
      </p:sp>
      <p:sp>
        <p:nvSpPr>
          <p:cNvPr id="7217" name="Rectangle 120"/>
          <p:cNvSpPr>
            <a:spLocks noChangeArrowheads="1"/>
          </p:cNvSpPr>
          <p:nvPr/>
        </p:nvSpPr>
        <p:spPr bwMode="auto">
          <a:xfrm>
            <a:off x="4953000" y="27305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o</a:t>
            </a:r>
          </a:p>
        </p:txBody>
      </p:sp>
      <p:sp>
        <p:nvSpPr>
          <p:cNvPr id="7218" name="Rectangle 121"/>
          <p:cNvSpPr>
            <a:spLocks noChangeArrowheads="1"/>
          </p:cNvSpPr>
          <p:nvPr/>
        </p:nvSpPr>
        <p:spPr bwMode="auto">
          <a:xfrm>
            <a:off x="2971800" y="26670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7219" name="Rectangle 122"/>
          <p:cNvSpPr>
            <a:spLocks noChangeArrowheads="1"/>
          </p:cNvSpPr>
          <p:nvPr/>
        </p:nvSpPr>
        <p:spPr bwMode="auto">
          <a:xfrm>
            <a:off x="381000" y="32766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4000">
                <a:solidFill>
                  <a:schemeClr val="tx2"/>
                </a:solidFill>
                <a:effectLst/>
                <a:latin typeface="Arial" charset="0"/>
              </a:rPr>
              <a:t>ra</a:t>
            </a:r>
          </a:p>
        </p:txBody>
      </p:sp>
      <p:sp>
        <p:nvSpPr>
          <p:cNvPr id="7220" name="Rectangle 123"/>
          <p:cNvSpPr>
            <a:spLocks noChangeArrowheads="1"/>
          </p:cNvSpPr>
          <p:nvPr/>
        </p:nvSpPr>
        <p:spPr bwMode="auto">
          <a:xfrm>
            <a:off x="6858000" y="32766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7221" name="Rectangle 124"/>
          <p:cNvSpPr>
            <a:spLocks noChangeArrowheads="1"/>
          </p:cNvSpPr>
          <p:nvPr/>
        </p:nvSpPr>
        <p:spPr bwMode="auto">
          <a:xfrm>
            <a:off x="4953000" y="33401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o</a:t>
            </a:r>
          </a:p>
        </p:txBody>
      </p:sp>
      <p:sp>
        <p:nvSpPr>
          <p:cNvPr id="7222" name="Rectangle 125"/>
          <p:cNvSpPr>
            <a:spLocks noChangeArrowheads="1"/>
          </p:cNvSpPr>
          <p:nvPr/>
        </p:nvSpPr>
        <p:spPr bwMode="auto">
          <a:xfrm>
            <a:off x="2971800" y="32766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7223" name="Rectangle 126"/>
          <p:cNvSpPr>
            <a:spLocks noChangeArrowheads="1"/>
          </p:cNvSpPr>
          <p:nvPr/>
        </p:nvSpPr>
        <p:spPr bwMode="auto">
          <a:xfrm>
            <a:off x="381000" y="39624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4000">
                <a:solidFill>
                  <a:schemeClr val="tx2"/>
                </a:solidFill>
                <a:effectLst/>
                <a:latin typeface="Arial" charset="0"/>
              </a:rPr>
              <a:t> tiền</a:t>
            </a:r>
          </a:p>
        </p:txBody>
      </p:sp>
      <p:sp>
        <p:nvSpPr>
          <p:cNvPr id="7224" name="Rectangle 127"/>
          <p:cNvSpPr>
            <a:spLocks noChangeArrowheads="1"/>
          </p:cNvSpPr>
          <p:nvPr/>
        </p:nvSpPr>
        <p:spPr bwMode="auto">
          <a:xfrm>
            <a:off x="6858000" y="39624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n</a:t>
            </a:r>
          </a:p>
        </p:txBody>
      </p:sp>
      <p:sp>
        <p:nvSpPr>
          <p:cNvPr id="7225" name="Rectangle 128"/>
          <p:cNvSpPr>
            <a:spLocks noChangeArrowheads="1"/>
          </p:cNvSpPr>
          <p:nvPr/>
        </p:nvSpPr>
        <p:spPr bwMode="auto">
          <a:xfrm>
            <a:off x="4953000" y="40259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iê</a:t>
            </a:r>
          </a:p>
        </p:txBody>
      </p:sp>
      <p:sp>
        <p:nvSpPr>
          <p:cNvPr id="7226" name="Rectangle 129"/>
          <p:cNvSpPr>
            <a:spLocks noChangeArrowheads="1"/>
          </p:cNvSpPr>
          <p:nvPr/>
        </p:nvSpPr>
        <p:spPr bwMode="auto">
          <a:xfrm>
            <a:off x="2971800" y="39624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7227" name="Rectangle 134"/>
          <p:cNvSpPr>
            <a:spLocks noChangeArrowheads="1"/>
          </p:cNvSpPr>
          <p:nvPr/>
        </p:nvSpPr>
        <p:spPr bwMode="auto">
          <a:xfrm>
            <a:off x="381000" y="52578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4000">
                <a:solidFill>
                  <a:schemeClr val="tx2"/>
                </a:solidFill>
                <a:effectLst/>
                <a:latin typeface="Arial" charset="0"/>
              </a:rPr>
              <a:t> xa</a:t>
            </a:r>
          </a:p>
        </p:txBody>
      </p:sp>
      <p:sp>
        <p:nvSpPr>
          <p:cNvPr id="7228" name="Rectangle 136"/>
          <p:cNvSpPr>
            <a:spLocks noChangeArrowheads="1"/>
          </p:cNvSpPr>
          <p:nvPr/>
        </p:nvSpPr>
        <p:spPr bwMode="auto">
          <a:xfrm>
            <a:off x="4953000" y="53340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7229" name="Rectangle 137"/>
          <p:cNvSpPr>
            <a:spLocks noChangeArrowheads="1"/>
          </p:cNvSpPr>
          <p:nvPr/>
        </p:nvSpPr>
        <p:spPr bwMode="auto">
          <a:xfrm>
            <a:off x="2971800" y="53340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7230" name="Rectangle 138"/>
          <p:cNvSpPr>
            <a:spLocks noChangeArrowheads="1"/>
          </p:cNvSpPr>
          <p:nvPr/>
        </p:nvSpPr>
        <p:spPr bwMode="auto">
          <a:xfrm>
            <a:off x="381000" y="59436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4000">
                <a:solidFill>
                  <a:schemeClr val="tx2"/>
                </a:solidFill>
                <a:effectLst/>
                <a:latin typeface="Arial" charset="0"/>
              </a:rPr>
              <a:t>xôi</a:t>
            </a:r>
          </a:p>
        </p:txBody>
      </p:sp>
      <p:sp>
        <p:nvSpPr>
          <p:cNvPr id="7231" name="Rectangle 139"/>
          <p:cNvSpPr>
            <a:spLocks noChangeArrowheads="1"/>
          </p:cNvSpPr>
          <p:nvPr/>
        </p:nvSpPr>
        <p:spPr bwMode="auto">
          <a:xfrm>
            <a:off x="6858000" y="59436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i</a:t>
            </a:r>
          </a:p>
        </p:txBody>
      </p:sp>
      <p:sp>
        <p:nvSpPr>
          <p:cNvPr id="7232" name="Rectangle 140"/>
          <p:cNvSpPr>
            <a:spLocks noChangeArrowheads="1"/>
          </p:cNvSpPr>
          <p:nvPr/>
        </p:nvSpPr>
        <p:spPr bwMode="auto">
          <a:xfrm>
            <a:off x="4953000" y="60071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ô</a:t>
            </a:r>
          </a:p>
        </p:txBody>
      </p:sp>
      <p:sp>
        <p:nvSpPr>
          <p:cNvPr id="7233" name="Rectangle 141"/>
          <p:cNvSpPr>
            <a:spLocks noChangeArrowheads="1"/>
          </p:cNvSpPr>
          <p:nvPr/>
        </p:nvSpPr>
        <p:spPr bwMode="auto">
          <a:xfrm>
            <a:off x="2971800" y="59436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7234" name="Rectangle 142"/>
          <p:cNvSpPr>
            <a:spLocks noChangeArrowheads="1"/>
          </p:cNvSpPr>
          <p:nvPr/>
        </p:nvSpPr>
        <p:spPr bwMode="auto">
          <a:xfrm>
            <a:off x="381000" y="46482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4000">
                <a:solidFill>
                  <a:schemeClr val="tx2"/>
                </a:solidFill>
                <a:effectLst/>
                <a:latin typeface="Arial" charset="0"/>
              </a:rPr>
              <a:t> tuyến</a:t>
            </a:r>
          </a:p>
        </p:txBody>
      </p:sp>
      <p:sp>
        <p:nvSpPr>
          <p:cNvPr id="7235" name="Rectangle 143"/>
          <p:cNvSpPr>
            <a:spLocks noChangeArrowheads="1"/>
          </p:cNvSpPr>
          <p:nvPr/>
        </p:nvSpPr>
        <p:spPr bwMode="auto">
          <a:xfrm>
            <a:off x="6858000" y="4648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n</a:t>
            </a:r>
          </a:p>
        </p:txBody>
      </p:sp>
      <p:sp>
        <p:nvSpPr>
          <p:cNvPr id="7236" name="Rectangle 144"/>
          <p:cNvSpPr>
            <a:spLocks noChangeArrowheads="1"/>
          </p:cNvSpPr>
          <p:nvPr/>
        </p:nvSpPr>
        <p:spPr bwMode="auto">
          <a:xfrm>
            <a:off x="4953000" y="47117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yê</a:t>
            </a:r>
          </a:p>
        </p:txBody>
      </p:sp>
      <p:sp>
        <p:nvSpPr>
          <p:cNvPr id="7237" name="Rectangle 145"/>
          <p:cNvSpPr>
            <a:spLocks noChangeArrowheads="1"/>
          </p:cNvSpPr>
          <p:nvPr/>
        </p:nvSpPr>
        <p:spPr bwMode="auto">
          <a:xfrm>
            <a:off x="2971800" y="46482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33"/>
                </a:solidFill>
                <a:effectLst/>
                <a:latin typeface="Arial" charset="0"/>
              </a:rPr>
              <a:t>u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200" name="Group 88"/>
          <p:cNvGraphicFramePr>
            <a:graphicFrameLocks noGrp="1"/>
          </p:cNvGraphicFramePr>
          <p:nvPr/>
        </p:nvGraphicFramePr>
        <p:xfrm>
          <a:off x="457200" y="381000"/>
          <a:ext cx="8305800" cy="6096000"/>
        </p:xfrm>
        <a:graphic>
          <a:graphicData uri="http://schemas.openxmlformats.org/drawingml/2006/table">
            <a:tbl>
              <a:tblPr/>
              <a:tblGrid>
                <a:gridCol w="2076450"/>
                <a:gridCol w="2076450"/>
                <a:gridCol w="2076450"/>
                <a:gridCol w="2076450"/>
              </a:tblGrid>
              <a:tr h="6096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</a:rPr>
                        <a:t>Tiếng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</a:rPr>
                        <a:t>Vần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ahoma" pitchFamily="34" charset="0"/>
                        </a:rPr>
                        <a:t>Âm đệm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ahoma" pitchFamily="34" charset="0"/>
                        </a:rPr>
                        <a:t>Âm chính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ahoma" pitchFamily="34" charset="0"/>
                        </a:rPr>
                        <a:t>Âm cuối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48" name="Rectangle 48"/>
          <p:cNvSpPr>
            <a:spLocks noChangeArrowheads="1"/>
          </p:cNvSpPr>
          <p:nvPr/>
        </p:nvSpPr>
        <p:spPr bwMode="auto">
          <a:xfrm>
            <a:off x="457200" y="15240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yêu</a:t>
            </a:r>
          </a:p>
        </p:txBody>
      </p:sp>
      <p:sp>
        <p:nvSpPr>
          <p:cNvPr id="8249" name="Rectangle 49"/>
          <p:cNvSpPr>
            <a:spLocks noChangeArrowheads="1"/>
          </p:cNvSpPr>
          <p:nvPr/>
        </p:nvSpPr>
        <p:spPr bwMode="auto">
          <a:xfrm>
            <a:off x="6934200" y="1600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u</a:t>
            </a:r>
          </a:p>
        </p:txBody>
      </p:sp>
      <p:sp>
        <p:nvSpPr>
          <p:cNvPr id="8250" name="Rectangle 50"/>
          <p:cNvSpPr>
            <a:spLocks noChangeArrowheads="1"/>
          </p:cNvSpPr>
          <p:nvPr/>
        </p:nvSpPr>
        <p:spPr bwMode="auto">
          <a:xfrm>
            <a:off x="5029200" y="16637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yê</a:t>
            </a:r>
          </a:p>
        </p:txBody>
      </p:sp>
      <p:sp>
        <p:nvSpPr>
          <p:cNvPr id="8251" name="Rectangle 51"/>
          <p:cNvSpPr>
            <a:spLocks noChangeArrowheads="1"/>
          </p:cNvSpPr>
          <p:nvPr/>
        </p:nvSpPr>
        <p:spPr bwMode="auto">
          <a:xfrm>
            <a:off x="3048000" y="16002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8252" name="Rectangle 52"/>
          <p:cNvSpPr>
            <a:spLocks noChangeArrowheads="1"/>
          </p:cNvSpPr>
          <p:nvPr/>
        </p:nvSpPr>
        <p:spPr bwMode="auto">
          <a:xfrm>
            <a:off x="457200" y="21463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 bầm</a:t>
            </a:r>
          </a:p>
        </p:txBody>
      </p:sp>
      <p:sp>
        <p:nvSpPr>
          <p:cNvPr id="8253" name="Rectangle 53"/>
          <p:cNvSpPr>
            <a:spLocks noChangeArrowheads="1"/>
          </p:cNvSpPr>
          <p:nvPr/>
        </p:nvSpPr>
        <p:spPr bwMode="auto">
          <a:xfrm>
            <a:off x="6934200" y="22098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m</a:t>
            </a:r>
          </a:p>
        </p:txBody>
      </p:sp>
      <p:sp>
        <p:nvSpPr>
          <p:cNvPr id="8254" name="Rectangle 54"/>
          <p:cNvSpPr>
            <a:spLocks noChangeArrowheads="1"/>
          </p:cNvSpPr>
          <p:nvPr/>
        </p:nvSpPr>
        <p:spPr bwMode="auto">
          <a:xfrm>
            <a:off x="5029200" y="22733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â</a:t>
            </a:r>
          </a:p>
        </p:txBody>
      </p:sp>
      <p:sp>
        <p:nvSpPr>
          <p:cNvPr id="8255" name="Rectangle 55"/>
          <p:cNvSpPr>
            <a:spLocks noChangeArrowheads="1"/>
          </p:cNvSpPr>
          <p:nvPr/>
        </p:nvSpPr>
        <p:spPr bwMode="auto">
          <a:xfrm>
            <a:off x="3048000" y="22098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8256" name="Rectangle 56"/>
          <p:cNvSpPr>
            <a:spLocks noChangeArrowheads="1"/>
          </p:cNvSpPr>
          <p:nvPr/>
        </p:nvSpPr>
        <p:spPr bwMode="auto">
          <a:xfrm>
            <a:off x="457200" y="27432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 yêu</a:t>
            </a:r>
          </a:p>
        </p:txBody>
      </p:sp>
      <p:sp>
        <p:nvSpPr>
          <p:cNvPr id="8257" name="Rectangle 57"/>
          <p:cNvSpPr>
            <a:spLocks noChangeArrowheads="1"/>
          </p:cNvSpPr>
          <p:nvPr/>
        </p:nvSpPr>
        <p:spPr bwMode="auto">
          <a:xfrm>
            <a:off x="6934200" y="28194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u</a:t>
            </a:r>
          </a:p>
        </p:txBody>
      </p:sp>
      <p:sp>
        <p:nvSpPr>
          <p:cNvPr id="8258" name="Rectangle 58"/>
          <p:cNvSpPr>
            <a:spLocks noChangeArrowheads="1"/>
          </p:cNvSpPr>
          <p:nvPr/>
        </p:nvSpPr>
        <p:spPr bwMode="auto">
          <a:xfrm>
            <a:off x="5029200" y="28194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yê</a:t>
            </a:r>
          </a:p>
        </p:txBody>
      </p:sp>
      <p:sp>
        <p:nvSpPr>
          <p:cNvPr id="8259" name="Rectangle 59"/>
          <p:cNvSpPr>
            <a:spLocks noChangeArrowheads="1"/>
          </p:cNvSpPr>
          <p:nvPr/>
        </p:nvSpPr>
        <p:spPr bwMode="auto">
          <a:xfrm>
            <a:off x="3048000" y="28956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8260" name="Rectangle 60"/>
          <p:cNvSpPr>
            <a:spLocks noChangeArrowheads="1"/>
          </p:cNvSpPr>
          <p:nvPr/>
        </p:nvSpPr>
        <p:spPr bwMode="auto">
          <a:xfrm>
            <a:off x="457200" y="39624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  cả</a:t>
            </a:r>
          </a:p>
        </p:txBody>
      </p:sp>
      <p:sp>
        <p:nvSpPr>
          <p:cNvPr id="8261" name="Rectangle 61"/>
          <p:cNvSpPr>
            <a:spLocks noChangeArrowheads="1"/>
          </p:cNvSpPr>
          <p:nvPr/>
        </p:nvSpPr>
        <p:spPr bwMode="auto">
          <a:xfrm>
            <a:off x="5029200" y="40386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8262" name="Rectangle 62"/>
          <p:cNvSpPr>
            <a:spLocks noChangeArrowheads="1"/>
          </p:cNvSpPr>
          <p:nvPr/>
        </p:nvSpPr>
        <p:spPr bwMode="auto">
          <a:xfrm>
            <a:off x="3048000" y="42672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8263" name="Rectangle 63"/>
          <p:cNvSpPr>
            <a:spLocks noChangeArrowheads="1"/>
          </p:cNvSpPr>
          <p:nvPr/>
        </p:nvSpPr>
        <p:spPr bwMode="auto">
          <a:xfrm>
            <a:off x="457200" y="46482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đôi</a:t>
            </a:r>
          </a:p>
        </p:txBody>
      </p:sp>
      <p:sp>
        <p:nvSpPr>
          <p:cNvPr id="8264" name="Rectangle 64"/>
          <p:cNvSpPr>
            <a:spLocks noChangeArrowheads="1"/>
          </p:cNvSpPr>
          <p:nvPr/>
        </p:nvSpPr>
        <p:spPr bwMode="auto">
          <a:xfrm>
            <a:off x="6934200" y="4648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i</a:t>
            </a:r>
          </a:p>
        </p:txBody>
      </p:sp>
      <p:sp>
        <p:nvSpPr>
          <p:cNvPr id="8265" name="Rectangle 65"/>
          <p:cNvSpPr>
            <a:spLocks noChangeArrowheads="1"/>
          </p:cNvSpPr>
          <p:nvPr/>
        </p:nvSpPr>
        <p:spPr bwMode="auto">
          <a:xfrm>
            <a:off x="5029200" y="46482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ô</a:t>
            </a:r>
          </a:p>
        </p:txBody>
      </p:sp>
      <p:sp>
        <p:nvSpPr>
          <p:cNvPr id="8266" name="Rectangle 66"/>
          <p:cNvSpPr>
            <a:spLocks noChangeArrowheads="1"/>
          </p:cNvSpPr>
          <p:nvPr/>
        </p:nvSpPr>
        <p:spPr bwMode="auto">
          <a:xfrm>
            <a:off x="3048000" y="4876800"/>
            <a:ext cx="12954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3200">
              <a:effectLst/>
              <a:latin typeface="Arial" charset="0"/>
            </a:endParaRPr>
          </a:p>
        </p:txBody>
      </p:sp>
      <p:sp>
        <p:nvSpPr>
          <p:cNvPr id="8267" name="Rectangle 67"/>
          <p:cNvSpPr>
            <a:spLocks noChangeArrowheads="1"/>
          </p:cNvSpPr>
          <p:nvPr/>
        </p:nvSpPr>
        <p:spPr bwMode="auto">
          <a:xfrm>
            <a:off x="457200" y="34290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 nước</a:t>
            </a:r>
          </a:p>
        </p:txBody>
      </p:sp>
      <p:sp>
        <p:nvSpPr>
          <p:cNvPr id="8268" name="Rectangle 68"/>
          <p:cNvSpPr>
            <a:spLocks noChangeArrowheads="1"/>
          </p:cNvSpPr>
          <p:nvPr/>
        </p:nvSpPr>
        <p:spPr bwMode="auto">
          <a:xfrm>
            <a:off x="6934200" y="34290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c</a:t>
            </a:r>
          </a:p>
        </p:txBody>
      </p:sp>
      <p:sp>
        <p:nvSpPr>
          <p:cNvPr id="8269" name="Rectangle 69"/>
          <p:cNvSpPr>
            <a:spLocks noChangeArrowheads="1"/>
          </p:cNvSpPr>
          <p:nvPr/>
        </p:nvSpPr>
        <p:spPr bwMode="auto">
          <a:xfrm>
            <a:off x="5029200" y="3429000"/>
            <a:ext cx="1371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solidFill>
                  <a:srgbClr val="99FFCC"/>
                </a:solidFill>
                <a:effectLst/>
                <a:latin typeface="Arial" charset="0"/>
              </a:rPr>
              <a:t>ươ</a:t>
            </a:r>
          </a:p>
        </p:txBody>
      </p:sp>
      <p:sp>
        <p:nvSpPr>
          <p:cNvPr id="8270" name="Rectangle 89"/>
          <p:cNvSpPr>
            <a:spLocks noChangeArrowheads="1"/>
          </p:cNvSpPr>
          <p:nvPr/>
        </p:nvSpPr>
        <p:spPr bwMode="auto">
          <a:xfrm>
            <a:off x="533400" y="52578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 mẹ</a:t>
            </a:r>
          </a:p>
        </p:txBody>
      </p:sp>
      <p:sp>
        <p:nvSpPr>
          <p:cNvPr id="8271" name="Rectangle 90"/>
          <p:cNvSpPr>
            <a:spLocks noChangeArrowheads="1"/>
          </p:cNvSpPr>
          <p:nvPr/>
        </p:nvSpPr>
        <p:spPr bwMode="auto">
          <a:xfrm>
            <a:off x="533400" y="58674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chemeClr val="tx2"/>
                </a:solidFill>
                <a:effectLst/>
                <a:latin typeface="Arial" charset="0"/>
              </a:rPr>
              <a:t> hiền</a:t>
            </a:r>
          </a:p>
        </p:txBody>
      </p:sp>
      <p:sp>
        <p:nvSpPr>
          <p:cNvPr id="8272" name="Rectangle 91"/>
          <p:cNvSpPr>
            <a:spLocks noChangeArrowheads="1"/>
          </p:cNvSpPr>
          <p:nvPr/>
        </p:nvSpPr>
        <p:spPr bwMode="auto">
          <a:xfrm>
            <a:off x="4572000" y="52578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rgbClr val="99FFCC"/>
                </a:solidFill>
                <a:effectLst/>
                <a:latin typeface="Arial" charset="0"/>
              </a:rPr>
              <a:t>e</a:t>
            </a:r>
          </a:p>
        </p:txBody>
      </p:sp>
      <p:sp>
        <p:nvSpPr>
          <p:cNvPr id="8273" name="Rectangle 92"/>
          <p:cNvSpPr>
            <a:spLocks noChangeArrowheads="1"/>
          </p:cNvSpPr>
          <p:nvPr/>
        </p:nvSpPr>
        <p:spPr bwMode="auto">
          <a:xfrm>
            <a:off x="4648200" y="5867400"/>
            <a:ext cx="20574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>
                <a:solidFill>
                  <a:srgbClr val="99FFCC"/>
                </a:solidFill>
                <a:effectLst/>
                <a:latin typeface="Arial" charset="0"/>
              </a:rPr>
              <a:t>iê</a:t>
            </a:r>
          </a:p>
        </p:txBody>
      </p:sp>
      <p:sp>
        <p:nvSpPr>
          <p:cNvPr id="8274" name="Rectangle 93"/>
          <p:cNvSpPr>
            <a:spLocks noChangeArrowheads="1"/>
          </p:cNvSpPr>
          <p:nvPr/>
        </p:nvSpPr>
        <p:spPr bwMode="auto">
          <a:xfrm>
            <a:off x="6934200" y="5927725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200">
                <a:effectLst/>
                <a:latin typeface="Arial" charset="0"/>
              </a:rPr>
              <a:t>n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153400" cy="50292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00FFCC"/>
                </a:solidFill>
                <a:effectLst/>
                <a:latin typeface="Arial" charset="0"/>
              </a:rPr>
              <a:t>B</a:t>
            </a:r>
            <a:r>
              <a:rPr lang="en-US" sz="4000" smtClean="0">
                <a:solidFill>
                  <a:srgbClr val="00FFCC"/>
                </a:solidFill>
                <a:effectLst/>
                <a:latin typeface="Arial" charset="0"/>
              </a:rPr>
              <a:t>ài tập 2b:</a:t>
            </a:r>
            <a: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  <a:t> </a:t>
            </a:r>
            <a:b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</a:br>
            <a: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  <a:t>                                                 </a:t>
            </a:r>
            <a:br>
              <a:rPr lang="en-US" sz="3600" smtClean="0">
                <a:solidFill>
                  <a:srgbClr val="66FFFF"/>
                </a:solidFill>
                <a:effectLst/>
                <a:latin typeface="Arial" charset="0"/>
              </a:rPr>
            </a:br>
            <a:r>
              <a:rPr lang="en-US" sz="3200" smtClean="0">
                <a:effectLst/>
                <a:latin typeface="Arial" charset="0"/>
              </a:rPr>
              <a:t>Tìm tiếng bắt đầu vần với nhau trong câu thơ sau:</a:t>
            </a:r>
            <a:br>
              <a:rPr lang="en-US" sz="3200" smtClean="0">
                <a:effectLst/>
                <a:latin typeface="Arial" charset="0"/>
              </a:rPr>
            </a:br>
            <a:r>
              <a:rPr lang="en-US" sz="3200" smtClean="0">
                <a:effectLst/>
                <a:latin typeface="Arial" charset="0"/>
              </a:rPr>
              <a:t/>
            </a:r>
            <a:br>
              <a:rPr lang="en-US" sz="3200" smtClean="0">
                <a:effectLst/>
                <a:latin typeface="Arial" charset="0"/>
              </a:rPr>
            </a:br>
            <a: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  <a:t>con ra tiền tuyến xa xôi</a:t>
            </a:r>
            <a:b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</a:br>
            <a: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  <a:t>yêu bầm yêu nước, cả đôi mẹ hiền.</a:t>
            </a:r>
            <a:br>
              <a:rPr lang="en-US" sz="3600" smtClean="0">
                <a:solidFill>
                  <a:srgbClr val="FFFF00"/>
                </a:solidFill>
                <a:effectLst/>
                <a:latin typeface="Arial" charset="0"/>
              </a:rPr>
            </a:br>
            <a:endParaRPr lang="en-US" sz="3600" smtClean="0"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91139" name="Line 3"/>
          <p:cNvSpPr>
            <a:spLocks noChangeShapeType="1"/>
          </p:cNvSpPr>
          <p:nvPr/>
        </p:nvSpPr>
        <p:spPr bwMode="auto">
          <a:xfrm>
            <a:off x="6400800" y="4343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1140" name="Line 4"/>
          <p:cNvSpPr>
            <a:spLocks noChangeShapeType="1"/>
          </p:cNvSpPr>
          <p:nvPr/>
        </p:nvSpPr>
        <p:spPr bwMode="auto">
          <a:xfrm>
            <a:off x="5638800" y="49530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smtClean="0">
                <a:solidFill>
                  <a:srgbClr val="FFFF00"/>
                </a:solidFill>
                <a:latin typeface="Arial"/>
              </a:rPr>
              <a:t>Dặn dò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391400" cy="4267200"/>
          </a:xfrm>
        </p:spPr>
        <p:txBody>
          <a:bodyPr/>
          <a:lstStyle/>
          <a:p>
            <a:pPr eaLnBrk="1" hangingPunct="1"/>
            <a:r>
              <a:rPr lang="en-US" sz="4000" smtClean="0">
                <a:effectLst/>
                <a:latin typeface="Arial" charset="0"/>
              </a:rPr>
              <a:t>Ôn tập:</a:t>
            </a:r>
          </a:p>
          <a:p>
            <a:pPr lvl="1" eaLnBrk="1" hangingPunct="1"/>
            <a:r>
              <a:rPr lang="en-US" sz="4000" smtClean="0">
                <a:solidFill>
                  <a:schemeClr val="tx2"/>
                </a:solidFill>
                <a:effectLst/>
                <a:latin typeface="Arial" charset="0"/>
              </a:rPr>
              <a:t>Cấu tạo vần.</a:t>
            </a:r>
          </a:p>
          <a:p>
            <a:pPr eaLnBrk="1" hangingPunct="1"/>
            <a:r>
              <a:rPr lang="en-US" sz="4000" smtClean="0">
                <a:effectLst/>
                <a:latin typeface="Arial" charset="0"/>
              </a:rPr>
              <a:t>Chuẩn bị bài:</a:t>
            </a:r>
          </a:p>
          <a:p>
            <a:pPr lvl="1" eaLnBrk="1" hangingPunct="1"/>
            <a:r>
              <a:rPr lang="en-US" sz="4000" smtClean="0">
                <a:solidFill>
                  <a:schemeClr val="tx2"/>
                </a:solidFill>
                <a:effectLst/>
                <a:latin typeface="Arial" charset="0"/>
              </a:rPr>
              <a:t>Ôn tập thi HKI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1">
      <a:dk1>
        <a:srgbClr val="660000"/>
      </a:dk1>
      <a:lt1>
        <a:srgbClr val="FFFFFF"/>
      </a:lt1>
      <a:dk2>
        <a:srgbClr val="800000"/>
      </a:dk2>
      <a:lt2>
        <a:srgbClr val="FFFFCC"/>
      </a:lt2>
      <a:accent1>
        <a:srgbClr val="BE7960"/>
      </a:accent1>
      <a:accent2>
        <a:srgbClr val="CC6600"/>
      </a:accent2>
      <a:accent3>
        <a:srgbClr val="C0AAAA"/>
      </a:accent3>
      <a:accent4>
        <a:srgbClr val="DADADA"/>
      </a:accent4>
      <a:accent5>
        <a:srgbClr val="DBBEB6"/>
      </a:accent5>
      <a:accent6>
        <a:srgbClr val="B95C00"/>
      </a:accent6>
      <a:hlink>
        <a:srgbClr val="FFCC66"/>
      </a:hlink>
      <a:folHlink>
        <a:srgbClr val="CC33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337</TotalTime>
  <Words>137</Words>
  <Application>Microsoft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Tahoma</vt:lpstr>
      <vt:lpstr>Arial</vt:lpstr>
      <vt:lpstr>Wingdings</vt:lpstr>
      <vt:lpstr>Calibri</vt:lpstr>
      <vt:lpstr>Textured</vt:lpstr>
      <vt:lpstr>Chính tả ( nghe – viết)</vt:lpstr>
      <vt:lpstr>Hướng dẫn học sinh nghe – viết</vt:lpstr>
      <vt:lpstr>Slide 3</vt:lpstr>
      <vt:lpstr>Hướng dẫn học sinh làm bài tập</vt:lpstr>
      <vt:lpstr>Bài tập 2a:                                                    Chép vần của từng tiếng trong câu thơ lục bát dưới đây vào mô hình cấu tạo vần:  con ra tiền tuyến xa xôi yêu bầm yêu nước, cả đôi mẹ hiền. </vt:lpstr>
      <vt:lpstr>Mô hình cấu tạo</vt:lpstr>
      <vt:lpstr>Slide 7</vt:lpstr>
      <vt:lpstr>Bài tập 2b:                                                    Tìm tiếng bắt đầu vần với nhau trong câu thơ sau:  con ra tiền tuyến xa xôi yêu bầm yêu nước, cả đôi mẹ hiền. </vt:lpstr>
      <vt:lpstr>Dặn dò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15</cp:revision>
  <cp:lastPrinted>1601-01-01T00:00:00Z</cp:lastPrinted>
  <dcterms:created xsi:type="dcterms:W3CDTF">1601-01-01T00:00:00Z</dcterms:created>
  <dcterms:modified xsi:type="dcterms:W3CDTF">2016-06-30T03:12:54Z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