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4" r:id="rId5"/>
    <p:sldId id="265" r:id="rId6"/>
    <p:sldId id="267" r:id="rId7"/>
    <p:sldId id="266" r:id="rId8"/>
  </p:sldIdLst>
  <p:sldSz cx="9144000" cy="6858000" type="screen4x3"/>
  <p:notesSz cx="6735763" cy="986948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clrMru>
    <a:srgbClr val="FF33CC"/>
    <a:srgbClr val="660033"/>
    <a:srgbClr val="FFFF99"/>
    <a:srgbClr val="FF0066"/>
    <a:srgbClr val="CC0099"/>
    <a:srgbClr val="FF3399"/>
    <a:srgbClr val="00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262" autoAdjust="0"/>
    <p:restoredTop sz="94660"/>
  </p:normalViewPr>
  <p:slideViewPr>
    <p:cSldViewPr>
      <p:cViewPr varScale="1">
        <p:scale>
          <a:sx n="38" d="100"/>
          <a:sy n="38" d="100"/>
        </p:scale>
        <p:origin x="-141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D829EB-B9F1-4849-9290-C48975C599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1887E0-124A-4B65-8AD3-02FBA75288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0981EE-DE0A-4C66-91CE-A2C049AA56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94BE1E-D736-4219-BF7E-7C4048B39D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595735-F1C7-4BDB-9B22-2B17D69F81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F3FB87-D05F-4832-BDB6-573EAE3365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06552A-0B6C-4A7C-8992-5595D98609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30335F-AF33-4F85-BE80-56AD89B244F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4CE790-9991-4877-BD6A-BFDC6FA90D4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732E20-A01F-4AD8-9F0B-E3A9750911C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D2057F-C508-4834-92CF-E66AE52212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pct60">
          <a:fgClr>
            <a:schemeClr val="bg1"/>
          </a:fgClr>
          <a:bgClr>
            <a:schemeClr val="accent2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>
              <a:defRPr/>
            </a:pPr>
            <a:fld id="{EC27495B-3E33-4A1E-87E3-0221D5470DD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1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1" name="WordArt 21"/>
          <p:cNvSpPr>
            <a:spLocks noChangeArrowheads="1" noChangeShapeType="1" noTextEdit="1"/>
          </p:cNvSpPr>
          <p:nvPr/>
        </p:nvSpPr>
        <p:spPr bwMode="auto">
          <a:xfrm>
            <a:off x="3276600" y="1676400"/>
            <a:ext cx="3543300" cy="13525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PerspectiveBottomRight">
                <a:rot lat="0" lon="21239994" rev="0"/>
              </a:camera>
              <a:lightRig rig="legacyHarsh3" dir="l"/>
            </a:scene3d>
            <a:sp3d extrusionH="430200" prstMaterial="legacyMatte">
              <a:extrusionClr>
                <a:srgbClr val="C0C0C0"/>
              </a:extrusionClr>
            </a:sp3d>
          </a:bodyPr>
          <a:lstStyle/>
          <a:p>
            <a:pPr algn="ctr"/>
            <a:r>
              <a:rPr lang="en-US" sz="4800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DCEBF5"/>
                    </a:gs>
                    <a:gs pos="8000">
                      <a:srgbClr val="83A7C3"/>
                    </a:gs>
                    <a:gs pos="13000">
                      <a:srgbClr val="768FB9"/>
                    </a:gs>
                    <a:gs pos="21001">
                      <a:srgbClr val="83A7C3"/>
                    </a:gs>
                    <a:gs pos="52000">
                      <a:srgbClr val="FFFFFF"/>
                    </a:gs>
                    <a:gs pos="56000">
                      <a:srgbClr val="9C6563"/>
                    </a:gs>
                    <a:gs pos="58000">
                      <a:srgbClr val="80302D"/>
                    </a:gs>
                    <a:gs pos="71001">
                      <a:srgbClr val="C0524E"/>
                    </a:gs>
                    <a:gs pos="94000">
                      <a:srgbClr val="EBDAD4"/>
                    </a:gs>
                    <a:gs pos="100000">
                      <a:srgbClr val="55261C"/>
                    </a:gs>
                  </a:gsLst>
                  <a:lin ang="5400000" scaled="1"/>
                </a:gradFill>
                <a:latin typeface="Arial"/>
                <a:cs typeface="Arial"/>
              </a:rPr>
              <a:t>Môn: Chính tả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4"/>
          <p:cNvSpPr txBox="1">
            <a:spLocks noChangeArrowheads="1"/>
          </p:cNvSpPr>
          <p:nvPr/>
        </p:nvSpPr>
        <p:spPr bwMode="auto">
          <a:xfrm>
            <a:off x="2438400" y="1219200"/>
            <a:ext cx="3962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</a:rPr>
              <a:t>Chính tả</a:t>
            </a:r>
          </a:p>
        </p:txBody>
      </p:sp>
      <p:graphicFrame>
        <p:nvGraphicFramePr>
          <p:cNvPr id="4137" name="Group 41"/>
          <p:cNvGraphicFramePr>
            <a:graphicFrameLocks noGrp="1"/>
          </p:cNvGraphicFramePr>
          <p:nvPr/>
        </p:nvGraphicFramePr>
        <p:xfrm>
          <a:off x="1905000" y="2743200"/>
          <a:ext cx="5283200" cy="1325563"/>
        </p:xfrm>
        <a:graphic>
          <a:graphicData uri="http://schemas.openxmlformats.org/drawingml/2006/table">
            <a:tbl>
              <a:tblPr/>
              <a:tblGrid>
                <a:gridCol w="2641600"/>
                <a:gridCol w="2641600"/>
              </a:tblGrid>
              <a:tr h="685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HP001 5 hàng 1 ô ly" pitchFamily="34" charset="0"/>
                        </a:rPr>
                        <a:t>sổ sách</a:t>
                      </a:r>
                    </a:p>
                  </a:txBody>
                  <a:tcPr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HP001 5 hàng 1 ô ly" pitchFamily="34" charset="0"/>
                        </a:rPr>
                        <a:t>sơ lược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397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HP001 5 hàng 1 ô ly" pitchFamily="34" charset="0"/>
                        </a:rPr>
                        <a:t>xổ số</a:t>
                      </a:r>
                    </a:p>
                  </a:txBody>
                  <a:tcPr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HP001 5 hàng 1 ô ly" pitchFamily="34" charset="0"/>
                        </a:rPr>
                        <a:t>xơ mít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5"/>
          <p:cNvSpPr txBox="1">
            <a:spLocks noChangeArrowheads="1"/>
          </p:cNvSpPr>
          <p:nvPr/>
        </p:nvSpPr>
        <p:spPr bwMode="auto">
          <a:xfrm>
            <a:off x="1447800" y="1066800"/>
            <a:ext cx="6400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Chính tả (Nhớ - viết)</a:t>
            </a:r>
            <a:r>
              <a:rPr lang="en-US" sz="2400" b="1">
                <a:solidFill>
                  <a:srgbClr val="0000FF"/>
                </a:solidFill>
              </a:rPr>
              <a:t> </a:t>
            </a:r>
            <a:r>
              <a:rPr lang="en-US" sz="1600">
                <a:solidFill>
                  <a:srgbClr val="0000FF"/>
                </a:solidFill>
              </a:rPr>
              <a:t> </a:t>
            </a:r>
          </a:p>
        </p:txBody>
      </p:sp>
      <p:pic>
        <p:nvPicPr>
          <p:cNvPr id="4099" name="Picture 6" descr="ONG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239000" y="1371600"/>
            <a:ext cx="1371600" cy="1028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0" name="Picture 7" descr="ONG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38200" y="1028700"/>
            <a:ext cx="1371600" cy="1028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8" name="Text Box 8"/>
          <p:cNvSpPr txBox="1">
            <a:spLocks noChangeArrowheads="1"/>
          </p:cNvSpPr>
          <p:nvPr/>
        </p:nvSpPr>
        <p:spPr bwMode="auto">
          <a:xfrm>
            <a:off x="0" y="2667000"/>
            <a:ext cx="9144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1. Nhớ - viết : Hành trình của bầy ong (2 khổ thơ cuối)</a:t>
            </a:r>
          </a:p>
        </p:txBody>
      </p:sp>
      <p:sp>
        <p:nvSpPr>
          <p:cNvPr id="5137" name="Text Box 17"/>
          <p:cNvSpPr txBox="1">
            <a:spLocks noChangeArrowheads="1"/>
          </p:cNvSpPr>
          <p:nvPr/>
        </p:nvSpPr>
        <p:spPr bwMode="auto">
          <a:xfrm>
            <a:off x="762000" y="4114800"/>
            <a:ext cx="78486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rong ruổi, rù rì, nối liền, lặng thầm, mưa nắng,</a:t>
            </a:r>
          </a:p>
          <a:p>
            <a:pPr>
              <a:spcBef>
                <a:spcPct val="50000"/>
              </a:spcBef>
            </a:pPr>
            <a:r>
              <a:rPr lang="en-US" sz="2400" b="1"/>
              <a:t> đất trời,</a:t>
            </a:r>
            <a:r>
              <a:rPr lang="en-US" sz="2400" b="1">
                <a:solidFill>
                  <a:srgbClr val="0000FF"/>
                </a:solidFill>
              </a:rPr>
              <a:t> </a:t>
            </a:r>
          </a:p>
        </p:txBody>
      </p:sp>
      <p:sp>
        <p:nvSpPr>
          <p:cNvPr id="5138" name="Text Box 18"/>
          <p:cNvSpPr txBox="1">
            <a:spLocks noChangeArrowheads="1"/>
          </p:cNvSpPr>
          <p:nvPr/>
        </p:nvSpPr>
        <p:spPr bwMode="auto">
          <a:xfrm>
            <a:off x="762000" y="3517900"/>
            <a:ext cx="2971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0000FF"/>
                </a:solidFill>
              </a:rPr>
              <a:t>Luyện viết : </a:t>
            </a:r>
          </a:p>
        </p:txBody>
      </p:sp>
      <p:sp>
        <p:nvSpPr>
          <p:cNvPr id="5139" name="Text Box 19"/>
          <p:cNvSpPr txBox="1">
            <a:spLocks noChangeArrowheads="1"/>
          </p:cNvSpPr>
          <p:nvPr/>
        </p:nvSpPr>
        <p:spPr bwMode="auto">
          <a:xfrm>
            <a:off x="2209800" y="1676400"/>
            <a:ext cx="57150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0000FF"/>
                </a:solidFill>
              </a:rPr>
              <a:t>Hành trình của bầy ong</a:t>
            </a:r>
          </a:p>
        </p:txBody>
      </p:sp>
      <p:sp>
        <p:nvSpPr>
          <p:cNvPr id="4105" name="Text Box 22"/>
          <p:cNvSpPr txBox="1">
            <a:spLocks noChangeArrowheads="1"/>
          </p:cNvSpPr>
          <p:nvPr/>
        </p:nvSpPr>
        <p:spPr bwMode="auto">
          <a:xfrm>
            <a:off x="1524000" y="381000"/>
            <a:ext cx="59436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6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5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5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8" grpId="0"/>
      <p:bldP spid="5137" grpId="0"/>
      <p:bldP spid="5138" grpId="0"/>
      <p:bldP spid="513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4" descr="ONG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239000" y="1219200"/>
            <a:ext cx="1371600" cy="1028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3" name="Picture 5" descr="ONG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5800" y="1219200"/>
            <a:ext cx="1371600" cy="1028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43" name="Text Box 7"/>
          <p:cNvSpPr txBox="1">
            <a:spLocks noChangeArrowheads="1"/>
          </p:cNvSpPr>
          <p:nvPr/>
        </p:nvSpPr>
        <p:spPr bwMode="auto">
          <a:xfrm>
            <a:off x="0" y="3581400"/>
            <a:ext cx="7924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2. Tìm các từ ngữ có chữa tiếng sau :</a:t>
            </a:r>
            <a:r>
              <a:rPr lang="en-US" sz="2400" b="1">
                <a:solidFill>
                  <a:srgbClr val="0000FF"/>
                </a:solidFill>
              </a:rPr>
              <a:t> </a:t>
            </a:r>
          </a:p>
        </p:txBody>
      </p:sp>
      <p:graphicFrame>
        <p:nvGraphicFramePr>
          <p:cNvPr id="14372" name="Group 36"/>
          <p:cNvGraphicFramePr>
            <a:graphicFrameLocks noGrp="1"/>
          </p:cNvGraphicFramePr>
          <p:nvPr/>
        </p:nvGraphicFramePr>
        <p:xfrm>
          <a:off x="1676400" y="4267200"/>
          <a:ext cx="5813425" cy="1955800"/>
        </p:xfrm>
        <a:graphic>
          <a:graphicData uri="http://schemas.openxmlformats.org/drawingml/2006/table">
            <a:tbl>
              <a:tblPr/>
              <a:tblGrid>
                <a:gridCol w="1428750"/>
                <a:gridCol w="1527175"/>
                <a:gridCol w="1428750"/>
                <a:gridCol w="1428750"/>
              </a:tblGrid>
              <a:tr h="9779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HP001 5 hàng 1 ô ly" pitchFamily="34" charset="0"/>
                        </a:rPr>
                        <a:t>sâm    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HP001 5 hàng 1 ô ly" pitchFamily="34" charset="0"/>
                        </a:rPr>
                        <a:t>sương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HP001 5 hàng 1 ô ly" pitchFamily="34" charset="0"/>
                        </a:rPr>
                        <a:t>   sưa  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HP001 5 hàng 1 ô ly" pitchFamily="34" charset="0"/>
                        </a:rPr>
                        <a:t>siêu  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779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HP001 5 hàng 1 ô ly" pitchFamily="34" charset="0"/>
                        </a:rPr>
                        <a:t>xâm  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HP001 5 hàng 1 ô ly" pitchFamily="34" charset="0"/>
                        </a:rPr>
                        <a:t>xương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HP001 5 hàng 1 ô ly" pitchFamily="34" charset="0"/>
                        </a:rPr>
                        <a:t>xưa  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HP001 5 hàng 1 ô ly" pitchFamily="34" charset="0"/>
                        </a:rPr>
                        <a:t>xiêu  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142" name="Text Box 32"/>
          <p:cNvSpPr txBox="1">
            <a:spLocks noChangeArrowheads="1"/>
          </p:cNvSpPr>
          <p:nvPr/>
        </p:nvSpPr>
        <p:spPr bwMode="auto">
          <a:xfrm>
            <a:off x="2057400" y="1873250"/>
            <a:ext cx="57150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0000FF"/>
                </a:solidFill>
              </a:rPr>
              <a:t>Hành trình củ bầy ong</a:t>
            </a:r>
          </a:p>
        </p:txBody>
      </p:sp>
      <p:sp>
        <p:nvSpPr>
          <p:cNvPr id="5143" name="Text Box 33"/>
          <p:cNvSpPr txBox="1">
            <a:spLocks noChangeArrowheads="1"/>
          </p:cNvSpPr>
          <p:nvPr/>
        </p:nvSpPr>
        <p:spPr bwMode="auto">
          <a:xfrm>
            <a:off x="1447800" y="1066800"/>
            <a:ext cx="64008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</a:rPr>
              <a:t>Chính tả</a:t>
            </a:r>
            <a:r>
              <a:rPr lang="en-US" sz="4000" b="1">
                <a:solidFill>
                  <a:srgbClr val="0000FF"/>
                </a:solidFill>
              </a:rPr>
              <a:t> </a:t>
            </a:r>
            <a:r>
              <a:rPr lang="en-US" sz="2400" b="1">
                <a:solidFill>
                  <a:srgbClr val="0000FF"/>
                </a:solidFill>
              </a:rPr>
              <a:t>(Nhớ - viết) </a:t>
            </a:r>
            <a:r>
              <a:rPr lang="en-US" sz="1600">
                <a:solidFill>
                  <a:srgbClr val="0000FF"/>
                </a:solidFill>
              </a:rPr>
              <a:t> </a:t>
            </a:r>
          </a:p>
        </p:txBody>
      </p:sp>
      <p:sp>
        <p:nvSpPr>
          <p:cNvPr id="5144" name="Text Box 34"/>
          <p:cNvSpPr txBox="1">
            <a:spLocks noChangeArrowheads="1"/>
          </p:cNvSpPr>
          <p:nvPr/>
        </p:nvSpPr>
        <p:spPr bwMode="auto">
          <a:xfrm>
            <a:off x="0" y="2667000"/>
            <a:ext cx="9144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1. Nhớ - viết : Hành trình của bầy ong (2 khổ thơ cuối)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500"/>
                                        <p:tgtEl>
                                          <p:spTgt spid="14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3" grpId="0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4" descr="ONG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239000" y="1219200"/>
            <a:ext cx="1371600" cy="1028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7" name="Picture 5" descr="ONG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5800" y="1219200"/>
            <a:ext cx="1371600" cy="1028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7" name="Text Box 7"/>
          <p:cNvSpPr txBox="1">
            <a:spLocks noChangeArrowheads="1"/>
          </p:cNvSpPr>
          <p:nvPr/>
        </p:nvSpPr>
        <p:spPr bwMode="auto">
          <a:xfrm>
            <a:off x="0" y="3810000"/>
            <a:ext cx="7924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2. Tìm các từ ngữ có chữa tiếng sau :</a:t>
            </a:r>
            <a:r>
              <a:rPr lang="en-US" sz="2400" b="1">
                <a:solidFill>
                  <a:srgbClr val="0000FF"/>
                </a:solidFill>
              </a:rPr>
              <a:t> </a:t>
            </a:r>
          </a:p>
        </p:txBody>
      </p:sp>
      <p:graphicFrame>
        <p:nvGraphicFramePr>
          <p:cNvPr id="15389" name="Group 29"/>
          <p:cNvGraphicFramePr>
            <a:graphicFrameLocks noGrp="1"/>
          </p:cNvGraphicFramePr>
          <p:nvPr/>
        </p:nvGraphicFramePr>
        <p:xfrm>
          <a:off x="533400" y="4506913"/>
          <a:ext cx="8382000" cy="1955800"/>
        </p:xfrm>
        <a:graphic>
          <a:graphicData uri="http://schemas.openxmlformats.org/drawingml/2006/table">
            <a:tbl>
              <a:tblPr/>
              <a:tblGrid>
                <a:gridCol w="1143000"/>
                <a:gridCol w="7239000"/>
              </a:tblGrid>
              <a:tr h="9779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HP001 5 hàng 1 ô ly" pitchFamily="34" charset="0"/>
                        </a:rPr>
                        <a:t>sâm    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HP001 5 hàng 1 ô ly" pitchFamily="34" charset="0"/>
                        </a:rPr>
                        <a:t>nhân sâm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779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HP001 5 hàng 1 ô ly" pitchFamily="34" charset="0"/>
                        </a:rPr>
                        <a:t>xâm  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HP001 5 hàng 1 ô ly" pitchFamily="34" charset="0"/>
                        </a:rPr>
                        <a:t>xâm nhập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160" name="Text Box 34"/>
          <p:cNvSpPr txBox="1">
            <a:spLocks noChangeArrowheads="1"/>
          </p:cNvSpPr>
          <p:nvPr/>
        </p:nvSpPr>
        <p:spPr bwMode="auto">
          <a:xfrm>
            <a:off x="2057400" y="1905000"/>
            <a:ext cx="57150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0000FF"/>
                </a:solidFill>
              </a:rPr>
              <a:t>Hành trình của bầy ong</a:t>
            </a:r>
          </a:p>
        </p:txBody>
      </p:sp>
      <p:sp>
        <p:nvSpPr>
          <p:cNvPr id="6161" name="Text Box 35"/>
          <p:cNvSpPr txBox="1">
            <a:spLocks noChangeArrowheads="1"/>
          </p:cNvSpPr>
          <p:nvPr/>
        </p:nvSpPr>
        <p:spPr bwMode="auto">
          <a:xfrm>
            <a:off x="1447800" y="1143000"/>
            <a:ext cx="64008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</a:rPr>
              <a:t>Chính tả</a:t>
            </a:r>
            <a:r>
              <a:rPr lang="en-US" sz="4000" b="1">
                <a:solidFill>
                  <a:srgbClr val="0000FF"/>
                </a:solidFill>
              </a:rPr>
              <a:t> </a:t>
            </a:r>
            <a:r>
              <a:rPr lang="en-US" sz="2400" b="1">
                <a:solidFill>
                  <a:srgbClr val="0000FF"/>
                </a:solidFill>
              </a:rPr>
              <a:t>(Nhớ - viết) </a:t>
            </a:r>
            <a:r>
              <a:rPr lang="en-US" sz="1600">
                <a:solidFill>
                  <a:srgbClr val="0000FF"/>
                </a:solidFill>
              </a:rPr>
              <a:t> </a:t>
            </a:r>
          </a:p>
        </p:txBody>
      </p:sp>
      <p:sp>
        <p:nvSpPr>
          <p:cNvPr id="6162" name="Text Box 36"/>
          <p:cNvSpPr txBox="1">
            <a:spLocks noChangeArrowheads="1"/>
          </p:cNvSpPr>
          <p:nvPr/>
        </p:nvSpPr>
        <p:spPr bwMode="auto">
          <a:xfrm>
            <a:off x="0" y="2819400"/>
            <a:ext cx="9144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1. Nhớ - viết : Hành trình của bầy ong (2 khổ thơ cuối)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500"/>
                                        <p:tgtEl>
                                          <p:spTgt spid="15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7" grpId="0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4" descr="ONG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239000" y="1219200"/>
            <a:ext cx="1371600" cy="1028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1" name="Picture 5" descr="ONG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5800" y="1219200"/>
            <a:ext cx="1371600" cy="1028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20522" name="Group 42"/>
          <p:cNvGraphicFramePr>
            <a:graphicFrameLocks noGrp="1"/>
          </p:cNvGraphicFramePr>
          <p:nvPr/>
        </p:nvGraphicFramePr>
        <p:xfrm>
          <a:off x="304800" y="2286000"/>
          <a:ext cx="8382000" cy="4359275"/>
        </p:xfrm>
        <a:graphic>
          <a:graphicData uri="http://schemas.openxmlformats.org/drawingml/2006/table">
            <a:tbl>
              <a:tblPr/>
              <a:tblGrid>
                <a:gridCol w="2794000"/>
                <a:gridCol w="2794000"/>
                <a:gridCol w="2794000"/>
              </a:tblGrid>
              <a:tr h="222536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P001 5 hàng 1 ô ly" pitchFamily="34" charset="0"/>
                        </a:rPr>
                        <a:t>sương giá, sương muối, sương gió, sương giăng, khói sương…</a:t>
                      </a: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P001 5 hàng 1 ô ly" pitchFamily="34" charset="0"/>
                        </a:rPr>
                        <a:t>say sưa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P001 5 hàng 1 ô ly" pitchFamily="34" charset="0"/>
                        </a:rPr>
                        <a:t>siêu âm, siêu cường, siêu đẳng, siêu phàm, siêu thoát, cái siêu…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3391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P001 5 hàng 1 ô ly" pitchFamily="34" charset="0"/>
                        </a:rPr>
                        <a:t>xương cốt, xương cá, xương sườn…</a:t>
                      </a: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P001 5 hàng 1 ô ly" pitchFamily="34" charset="0"/>
                        </a:rPr>
                        <a:t>xưa kia, cổ xưa,  ngày xưa, người xưa,..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P001 5 hàng 1 ô ly" pitchFamily="34" charset="0"/>
                        </a:rPr>
                        <a:t>xiêu bạt, xiêu dạt, xiêu vẹo, xiêu lòng…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7186" name="Text Box 43"/>
          <p:cNvSpPr txBox="1">
            <a:spLocks noChangeArrowheads="1"/>
          </p:cNvSpPr>
          <p:nvPr/>
        </p:nvSpPr>
        <p:spPr bwMode="auto">
          <a:xfrm>
            <a:off x="2667000" y="1219200"/>
            <a:ext cx="2438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7187" name="Text Box 44"/>
          <p:cNvSpPr txBox="1">
            <a:spLocks noChangeArrowheads="1"/>
          </p:cNvSpPr>
          <p:nvPr/>
        </p:nvSpPr>
        <p:spPr bwMode="auto">
          <a:xfrm>
            <a:off x="1524000" y="838200"/>
            <a:ext cx="6400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Chính tả (Nhớ - viết)</a:t>
            </a:r>
            <a:r>
              <a:rPr lang="en-US" sz="2800" b="1">
                <a:solidFill>
                  <a:srgbClr val="0000FF"/>
                </a:solidFill>
              </a:rPr>
              <a:t> </a:t>
            </a:r>
            <a:r>
              <a:rPr lang="en-US">
                <a:solidFill>
                  <a:srgbClr val="0000FF"/>
                </a:solidFill>
              </a:rPr>
              <a:t> </a:t>
            </a:r>
          </a:p>
        </p:txBody>
      </p:sp>
      <p:sp>
        <p:nvSpPr>
          <p:cNvPr id="7188" name="Text Box 46"/>
          <p:cNvSpPr txBox="1">
            <a:spLocks noChangeArrowheads="1"/>
          </p:cNvSpPr>
          <p:nvPr/>
        </p:nvSpPr>
        <p:spPr bwMode="auto">
          <a:xfrm>
            <a:off x="1905000" y="1371600"/>
            <a:ext cx="5715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</a:rPr>
              <a:t>Hành trình của bầy ong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4" descr="ONG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239000" y="1219200"/>
            <a:ext cx="1371600" cy="1028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5" name="Picture 5" descr="ONG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5800" y="1219200"/>
            <a:ext cx="1371600" cy="1028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408" name="Text Box 24"/>
          <p:cNvSpPr txBox="1">
            <a:spLocks noChangeArrowheads="1"/>
          </p:cNvSpPr>
          <p:nvPr/>
        </p:nvSpPr>
        <p:spPr bwMode="auto">
          <a:xfrm>
            <a:off x="381000" y="3124200"/>
            <a:ext cx="701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3. Điền vào chỗ trống : s hay x</a:t>
            </a:r>
          </a:p>
        </p:txBody>
      </p:sp>
      <p:sp>
        <p:nvSpPr>
          <p:cNvPr id="16409" name="Text Box 25"/>
          <p:cNvSpPr txBox="1">
            <a:spLocks noChangeArrowheads="1"/>
          </p:cNvSpPr>
          <p:nvPr/>
        </p:nvSpPr>
        <p:spPr bwMode="auto">
          <a:xfrm>
            <a:off x="533400" y="4191000"/>
            <a:ext cx="76962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0066"/>
                </a:solidFill>
              </a:rPr>
              <a:t>Đàn bò vàng trên đồng cỏ …anh …anh</a:t>
            </a:r>
          </a:p>
          <a:p>
            <a:pPr>
              <a:spcBef>
                <a:spcPct val="50000"/>
              </a:spcBef>
            </a:pPr>
            <a:r>
              <a:rPr lang="en-US" sz="2400">
                <a:solidFill>
                  <a:srgbClr val="FF0066"/>
                </a:solidFill>
              </a:rPr>
              <a:t>Gặm cả hoàng hôn, gặm buổi chiều... ót lại</a:t>
            </a:r>
          </a:p>
        </p:txBody>
      </p:sp>
      <p:sp>
        <p:nvSpPr>
          <p:cNvPr id="8198" name="Text Box 37"/>
          <p:cNvSpPr txBox="1">
            <a:spLocks noChangeArrowheads="1"/>
          </p:cNvSpPr>
          <p:nvPr/>
        </p:nvSpPr>
        <p:spPr bwMode="auto">
          <a:xfrm>
            <a:off x="7308850" y="4271963"/>
            <a:ext cx="9906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8199" name="Text Box 43"/>
          <p:cNvSpPr txBox="1">
            <a:spLocks noChangeArrowheads="1"/>
          </p:cNvSpPr>
          <p:nvPr/>
        </p:nvSpPr>
        <p:spPr bwMode="auto">
          <a:xfrm>
            <a:off x="1981200" y="2057400"/>
            <a:ext cx="4038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8200" name="Text Box 44"/>
          <p:cNvSpPr txBox="1">
            <a:spLocks noChangeArrowheads="1"/>
          </p:cNvSpPr>
          <p:nvPr/>
        </p:nvSpPr>
        <p:spPr bwMode="auto">
          <a:xfrm>
            <a:off x="1752600" y="1143000"/>
            <a:ext cx="6400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Chính tả (Nhớ - viết)</a:t>
            </a:r>
            <a:r>
              <a:rPr lang="en-US" sz="2800" b="1">
                <a:solidFill>
                  <a:srgbClr val="0000FF"/>
                </a:solidFill>
              </a:rPr>
              <a:t> </a:t>
            </a:r>
            <a:r>
              <a:rPr lang="en-US">
                <a:solidFill>
                  <a:srgbClr val="0000FF"/>
                </a:solidFill>
              </a:rPr>
              <a:t> </a:t>
            </a:r>
          </a:p>
        </p:txBody>
      </p:sp>
      <p:sp>
        <p:nvSpPr>
          <p:cNvPr id="8201" name="Text Box 45"/>
          <p:cNvSpPr txBox="1">
            <a:spLocks noChangeArrowheads="1"/>
          </p:cNvSpPr>
          <p:nvPr/>
        </p:nvSpPr>
        <p:spPr bwMode="auto">
          <a:xfrm>
            <a:off x="3260725" y="239871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8202" name="Text Box 46"/>
          <p:cNvSpPr txBox="1">
            <a:spLocks noChangeArrowheads="1"/>
          </p:cNvSpPr>
          <p:nvPr/>
        </p:nvSpPr>
        <p:spPr bwMode="auto">
          <a:xfrm>
            <a:off x="2133600" y="1676400"/>
            <a:ext cx="5715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</a:rPr>
              <a:t>Hành trình của bầy ong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164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64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408" grpId="0"/>
      <p:bldP spid="16409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FBDF53"/>
      </a:accent1>
      <a:accent2>
        <a:srgbClr val="FF9966"/>
      </a:accent2>
      <a:accent3>
        <a:srgbClr val="FFFFFF"/>
      </a:accent3>
      <a:accent4>
        <a:srgbClr val="000000"/>
      </a:accent4>
      <a:accent5>
        <a:srgbClr val="FDECB3"/>
      </a:accent5>
      <a:accent6>
        <a:srgbClr val="E78A5C"/>
      </a:accent6>
      <a:hlink>
        <a:srgbClr val="CC3300"/>
      </a:hlink>
      <a:folHlink>
        <a:srgbClr val="9966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253</TotalTime>
  <Words>283</Words>
  <Application>Microsoft Office PowerPoint</Application>
  <PresentationFormat>On-screen Show (4:3)</PresentationFormat>
  <Paragraphs>45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HP001 5 hàng 1 ô ly</vt:lpstr>
      <vt:lpstr>Default Design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THANH THANH</dc:creator>
  <cp:lastModifiedBy>CSTeam</cp:lastModifiedBy>
  <cp:revision>42</cp:revision>
  <dcterms:created xsi:type="dcterms:W3CDTF">2009-11-28T15:01:50Z</dcterms:created>
  <dcterms:modified xsi:type="dcterms:W3CDTF">2016-06-30T03:10:51Z</dcterms:modified>
</cp:coreProperties>
</file>