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0"/>
  </p:notesMasterIdLst>
  <p:sldIdLst>
    <p:sldId id="257" r:id="rId3"/>
    <p:sldId id="319" r:id="rId4"/>
    <p:sldId id="308" r:id="rId5"/>
    <p:sldId id="310" r:id="rId6"/>
    <p:sldId id="260" r:id="rId7"/>
    <p:sldId id="311" r:id="rId8"/>
    <p:sldId id="313" r:id="rId9"/>
    <p:sldId id="314" r:id="rId10"/>
    <p:sldId id="318" r:id="rId11"/>
    <p:sldId id="316" r:id="rId12"/>
    <p:sldId id="320" r:id="rId13"/>
    <p:sldId id="315" r:id="rId14"/>
    <p:sldId id="312" r:id="rId15"/>
    <p:sldId id="317" r:id="rId16"/>
    <p:sldId id="299" r:id="rId17"/>
    <p:sldId id="339" r:id="rId18"/>
    <p:sldId id="283" r:id="rId19"/>
    <p:sldId id="332" r:id="rId20"/>
    <p:sldId id="279" r:id="rId21"/>
    <p:sldId id="341" r:id="rId22"/>
    <p:sldId id="280" r:id="rId23"/>
    <p:sldId id="333" r:id="rId24"/>
    <p:sldId id="340" r:id="rId25"/>
    <p:sldId id="325" r:id="rId26"/>
    <p:sldId id="337" r:id="rId27"/>
    <p:sldId id="326" r:id="rId28"/>
    <p:sldId id="327" r:id="rId29"/>
    <p:sldId id="328" r:id="rId30"/>
    <p:sldId id="297" r:id="rId31"/>
    <p:sldId id="329" r:id="rId32"/>
    <p:sldId id="330" r:id="rId33"/>
    <p:sldId id="300" r:id="rId34"/>
    <p:sldId id="301" r:id="rId35"/>
    <p:sldId id="331" r:id="rId36"/>
    <p:sldId id="298" r:id="rId37"/>
    <p:sldId id="322" r:id="rId38"/>
    <p:sldId id="296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FF"/>
    <a:srgbClr val="9933FF"/>
    <a:srgbClr val="66FF33"/>
    <a:srgbClr val="FFFF66"/>
    <a:srgbClr val="FF3300"/>
    <a:srgbClr val="FF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0"/>
  </p:normalViewPr>
  <p:slideViewPr>
    <p:cSldViewPr>
      <p:cViewPr>
        <p:scale>
          <a:sx n="69" d="100"/>
          <a:sy n="69" d="100"/>
        </p:scale>
        <p:origin x="-84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092FDA7-7994-45F0-A0FF-A2BC447E4D0E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1F388B3-0861-4F1D-8B45-88A1B6699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61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A76FF10-77B6-4A0F-9655-594BC6FBF7B1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8699B-14AB-465D-9DC2-92A4DD35E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6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318DF-D5E0-4E7A-8AE6-CBBD396A0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4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BF511-B396-4DC1-9AC1-1813DD642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91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B088-457A-46A0-81AD-D1B94DCAD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18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44AF4-8BE1-451D-B864-6D7A95B2C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39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379E-29D7-4039-9C19-F0084E0E1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85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B7AEB-E3B0-4876-9213-5EB38EA8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91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744E7-68F1-456D-B780-0BC350400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93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F97C7-2275-40D4-8A9E-9A68B238F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02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6EE09-ADDF-4EC8-9B88-459F3308C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68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0EF56-4E8B-4F42-82AD-B98D6477F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6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EF536-C39D-4722-A373-AA92AE362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14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76EAD-4398-4C1E-9173-3636250D1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58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C48A7-1DD0-4C13-8227-DB4077830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53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62AFF-8A6A-4E73-9193-329C660E9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06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449F0-2752-4C64-B514-ED52FFA15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3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959CC-A5CB-4B75-BF13-55EF70F48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2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711A5-C2D3-450E-999C-4C04A123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9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6E0EF-68D6-477E-8D4C-AE75ACCAA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0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D1643-1278-4FC6-8856-C725D8C71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1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F4F17-3011-4AA2-886D-4BAF540B9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8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035DF-78DC-4BCB-B0A7-4DD70371E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2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90615-594C-4778-9D75-AF14D86D3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2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792679D5-48D3-4733-AC05-F13B25D06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92DFA304-4BB8-4C85-8556-8918228C1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wav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.wav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.wav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.wav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1.wav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3.wav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24.wav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5.wav"/><Relationship Id="rId1" Type="http://schemas.openxmlformats.org/officeDocument/2006/relationships/tags" Target="../tags/tag19.xml"/><Relationship Id="rId5" Type="http://schemas.openxmlformats.org/officeDocument/2006/relationships/image" Target="../media/image30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6.wav"/><Relationship Id="rId1" Type="http://schemas.openxmlformats.org/officeDocument/2006/relationships/audio" Target="file:///F:\D&#225;ng%20&#208;-ng%20B-n%20Tre%20-%20Thu%20Hi-n%20-%20Nghe%20-%20t-i%20-%20xem%20lyrics%20-%20Zing%20Mp3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9.wav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0.wav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2.wav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35.wav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19.xml"/><Relationship Id="rId1" Type="http://schemas.openxmlformats.org/officeDocument/2006/relationships/audio" Target="../media/audio34.wav"/><Relationship Id="rId6" Type="http://schemas.openxmlformats.org/officeDocument/2006/relationships/image" Target="../media/image49.wmf"/><Relationship Id="rId5" Type="http://schemas.openxmlformats.org/officeDocument/2006/relationships/image" Target="../media/image48.gif"/><Relationship Id="rId4" Type="http://schemas.openxmlformats.org/officeDocument/2006/relationships/image" Target="../media/image47.jpe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tags" Target="../tags/tag5.xml"/><Relationship Id="rId6" Type="http://schemas.openxmlformats.org/officeDocument/2006/relationships/image" Target="../media/image7.gif"/><Relationship Id="rId5" Type="http://schemas.openxmlformats.org/officeDocument/2006/relationships/hyperlink" Target="http://www.wretch.cc/album/show.php?i=jao8825252&amp;b=1271&amp;f=1461527352&amp;p=22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6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hinhnenvehoa1[2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WordArt 14"/>
          <p:cNvSpPr>
            <a:spLocks noChangeArrowheads="1" noChangeShapeType="1" noTextEdit="1"/>
          </p:cNvSpPr>
          <p:nvPr/>
        </p:nvSpPr>
        <p:spPr bwMode="auto">
          <a:xfrm>
            <a:off x="457200" y="1676400"/>
            <a:ext cx="83058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LỊCH SỬ LỚP 5</a:t>
            </a:r>
          </a:p>
        </p:txBody>
      </p:sp>
      <p:sp>
        <p:nvSpPr>
          <p:cNvPr id="3076" name="Text Box 19"/>
          <p:cNvSpPr txBox="1">
            <a:spLocks noChangeArrowheads="1"/>
          </p:cNvSpPr>
          <p:nvPr/>
        </p:nvSpPr>
        <p:spPr bwMode="auto">
          <a:xfrm>
            <a:off x="1181100" y="5257800"/>
            <a:ext cx="6553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0033CC"/>
                </a:solidFill>
                <a:latin typeface="Times New Roman" pitchFamily="18" charset="0"/>
              </a:rPr>
              <a:t>Trường Tiểu học Gia Thụy</a:t>
            </a:r>
          </a:p>
        </p:txBody>
      </p:sp>
      <p:pic>
        <p:nvPicPr>
          <p:cNvPr id="6" name="D5E51139.wav">
            <a:hlinkClick r:id="" action="ppaction://media"/>
          </p:cNvPr>
          <p:cNvPicPr>
            <a:picLocks noChangeAspect="1"/>
          </p:cNvPicPr>
          <p:nvPr>
            <a:wavAudioFile r:embed="rId1" name="D5E5AC5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1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1300"/>
            <a:ext cx="44196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28600"/>
            <a:ext cx="45720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DE41248.wav">
            <a:hlinkClick r:id="" action="ppaction://media"/>
          </p:cNvPr>
          <p:cNvPicPr>
            <a:picLocks noChangeAspect="1"/>
          </p:cNvPicPr>
          <p:nvPr>
            <a:wavAudioFile r:embed="rId1" name="1DE4771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914400" y="6156325"/>
            <a:ext cx="7543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Times New Roman" pitchFamily="18" charset="0"/>
              </a:rPr>
              <a:t>Máy chém dưới thời Ngô Đình Diệm. Hiện máy đang được trưng bày tại Bảo tàng TP. Cần Thơ, Việt Nam.</a:t>
            </a:r>
          </a:p>
        </p:txBody>
      </p:sp>
      <p:pic>
        <p:nvPicPr>
          <p:cNvPr id="2" name="56D41248.wav">
            <a:hlinkClick r:id="" action="ppaction://media"/>
          </p:cNvPr>
          <p:cNvPicPr>
            <a:picLocks noChangeAspect="1"/>
          </p:cNvPicPr>
          <p:nvPr>
            <a:wavAudioFile r:embed="rId1" name="56D4ACE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51768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733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2667000" y="5943600"/>
            <a:ext cx="40259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Mĩ- Diệm</a:t>
            </a:r>
            <a:r>
              <a:rPr lang="en-US" altLang="en-US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tàn sát dân lành</a:t>
            </a:r>
          </a:p>
        </p:txBody>
      </p:sp>
      <p:pic>
        <p:nvPicPr>
          <p:cNvPr id="3" name="9C031248.wav">
            <a:hlinkClick r:id="" action="ppaction://media"/>
          </p:cNvPr>
          <p:cNvPicPr>
            <a:picLocks noChangeAspect="1"/>
          </p:cNvPicPr>
          <p:nvPr>
            <a:wavAudioFile r:embed="rId2" name="9C03782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4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4"/>
          <p:cNvSpPr txBox="1">
            <a:spLocks noChangeArrowheads="1"/>
          </p:cNvSpPr>
          <p:nvPr/>
        </p:nvSpPr>
        <p:spPr bwMode="auto">
          <a:xfrm>
            <a:off x="838200" y="215900"/>
            <a:ext cx="69342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4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Máu đọng chưa khô, máu lại đầy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        Hỡi miền Nam trăm đắng nghìn cay.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altLang="en-US" sz="16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2000" i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(Tố Hữu)</a:t>
            </a:r>
          </a:p>
        </p:txBody>
      </p:sp>
      <p:pic>
        <p:nvPicPr>
          <p:cNvPr id="15363" name="Picture 26" descr="Hình bài viết Vàm Hồ - vùng đất của những cánh ch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5BFF1248.wav">
            <a:hlinkClick r:id="" action="ppaction://media"/>
          </p:cNvPr>
          <p:cNvPicPr>
            <a:picLocks noChangeAspect="1"/>
          </p:cNvPicPr>
          <p:nvPr>
            <a:wavAudioFile r:embed="rId1" name="5BFF9EF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</a:rPr>
              <a:t>1. </a:t>
            </a:r>
            <a:r>
              <a:rPr lang="en-US" altLang="en-US" sz="2400" dirty="0" err="1">
                <a:latin typeface="Times New Roman" pitchFamily="18" charset="0"/>
              </a:rPr>
              <a:t>Nguyên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nhân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bùng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nổ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phong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trào</a:t>
            </a:r>
            <a:r>
              <a:rPr lang="en-US" altLang="en-US" sz="2400" dirty="0">
                <a:latin typeface="Times New Roman" pitchFamily="18" charset="0"/>
              </a:rPr>
              <a:t> “</a:t>
            </a:r>
            <a:r>
              <a:rPr lang="en-US" altLang="en-US" sz="2400" dirty="0" err="1">
                <a:latin typeface="Times New Roman" pitchFamily="18" charset="0"/>
              </a:rPr>
              <a:t>Đồng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khởi</a:t>
            </a:r>
            <a:r>
              <a:rPr lang="en-US" altLang="en-US" sz="2400" dirty="0">
                <a:latin typeface="Times New Roman" pitchFamily="18" charset="0"/>
              </a:rPr>
              <a:t>” </a:t>
            </a:r>
            <a:r>
              <a:rPr lang="en-US" altLang="en-US" sz="2400" dirty="0" err="1">
                <a:latin typeface="Times New Roman" pitchFamily="18" charset="0"/>
              </a:rPr>
              <a:t>Bến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Tre</a:t>
            </a: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28600" y="1066800"/>
            <a:ext cx="3962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 Mĩ Diệm  tàn sát  dã man nhân dân miền Nam buộc  nhân dân vùng lên phá tan ách kìm kẹp của Mĩ.</a:t>
            </a: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					</a:t>
            </a:r>
          </a:p>
        </p:txBody>
      </p:sp>
      <p:sp>
        <p:nvSpPr>
          <p:cNvPr id="235528" name="Text Box 8"/>
          <p:cNvSpPr txBox="1">
            <a:spLocks noChangeArrowheads="1"/>
          </p:cNvSpPr>
          <p:nvPr/>
        </p:nvSpPr>
        <p:spPr bwMode="auto">
          <a:xfrm>
            <a:off x="193675" y="2971800"/>
            <a:ext cx="414972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</a:rPr>
              <a:t>Phong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trào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bùng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nổ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gian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biểu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ở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đâu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?						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		 </a:t>
            </a: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193675" y="3886200"/>
            <a:ext cx="4114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-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Phong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trào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bùng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nô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̉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vào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cuối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1959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đầu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1960.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Tiêu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biểu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là ở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Bến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</a:rPr>
              <a:t>Tre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235532" name="Picture 12" descr="VietnameseProvincesMapTiengVi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143000"/>
            <a:ext cx="4572000" cy="518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33" name="Line 13"/>
          <p:cNvSpPr>
            <a:spLocks noChangeShapeType="1"/>
          </p:cNvSpPr>
          <p:nvPr/>
        </p:nvSpPr>
        <p:spPr bwMode="auto">
          <a:xfrm flipH="1" flipV="1">
            <a:off x="6961188" y="5715000"/>
            <a:ext cx="762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34" name="Text Box 14"/>
          <p:cNvSpPr txBox="1">
            <a:spLocks noChangeArrowheads="1"/>
          </p:cNvSpPr>
          <p:nvPr/>
        </p:nvSpPr>
        <p:spPr bwMode="auto">
          <a:xfrm>
            <a:off x="7620000" y="5791200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Bến Tre</a:t>
            </a:r>
          </a:p>
        </p:txBody>
      </p:sp>
      <p:pic>
        <p:nvPicPr>
          <p:cNvPr id="2" name="C5AE1264.wav">
            <a:hlinkClick r:id="" action="ppaction://media"/>
          </p:cNvPr>
          <p:cNvPicPr>
            <a:picLocks noChangeAspect="1"/>
          </p:cNvPicPr>
          <p:nvPr>
            <a:wavAudioFile r:embed="rId2" name="C5AE8B9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7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35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/>
      <p:bldP spid="235528" grpId="0"/>
      <p:bldP spid="235528" grpId="1"/>
      <p:bldP spid="235529" grpId="0"/>
      <p:bldP spid="235533" grpId="0" animBg="1"/>
      <p:bldP spid="2355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Dong khoi B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66200" cy="5868988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990600" y="6172200"/>
            <a:ext cx="647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</a:rPr>
              <a:t>NHÂN DÂN MIỀN NAM NỔI DẬY PHÁ ÁCH KÌM KẸP</a:t>
            </a:r>
            <a:endParaRPr lang="en-US" sz="3600">
              <a:solidFill>
                <a:srgbClr val="FF3300"/>
              </a:solidFill>
            </a:endParaRPr>
          </a:p>
        </p:txBody>
      </p:sp>
      <p:pic>
        <p:nvPicPr>
          <p:cNvPr id="4" name="01521279.wav">
            <a:hlinkClick r:id="" action="ppaction://media"/>
          </p:cNvPr>
          <p:cNvPicPr>
            <a:picLocks noChangeAspect="1"/>
          </p:cNvPicPr>
          <p:nvPr>
            <a:wavAudioFile r:embed="rId2" name="0152A94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3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4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29_doi643to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580"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en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67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ne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nen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4648200"/>
            <a:ext cx="18510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22225"/>
            <a:ext cx="22098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ben tre_20_03_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3688"/>
            <a:ext cx="8659813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Freeform 10"/>
          <p:cNvSpPr>
            <a:spLocks/>
          </p:cNvSpPr>
          <p:nvPr/>
        </p:nvSpPr>
        <p:spPr bwMode="auto">
          <a:xfrm>
            <a:off x="2373313" y="2290763"/>
            <a:ext cx="2655887" cy="2890837"/>
          </a:xfrm>
          <a:custGeom>
            <a:avLst/>
            <a:gdLst>
              <a:gd name="T0" fmla="*/ 2147483647 w 1663"/>
              <a:gd name="T1" fmla="*/ 2147483647 h 2221"/>
              <a:gd name="T2" fmla="*/ 2147483647 w 1663"/>
              <a:gd name="T3" fmla="*/ 2147483647 h 2221"/>
              <a:gd name="T4" fmla="*/ 2147483647 w 1663"/>
              <a:gd name="T5" fmla="*/ 2147483647 h 2221"/>
              <a:gd name="T6" fmla="*/ 2147483647 w 1663"/>
              <a:gd name="T7" fmla="*/ 2147483647 h 2221"/>
              <a:gd name="T8" fmla="*/ 2147483647 w 1663"/>
              <a:gd name="T9" fmla="*/ 2147483647 h 2221"/>
              <a:gd name="T10" fmla="*/ 2147483647 w 1663"/>
              <a:gd name="T11" fmla="*/ 2147483647 h 2221"/>
              <a:gd name="T12" fmla="*/ 2147483647 w 1663"/>
              <a:gd name="T13" fmla="*/ 2147483647 h 2221"/>
              <a:gd name="T14" fmla="*/ 2147483647 w 1663"/>
              <a:gd name="T15" fmla="*/ 2147483647 h 2221"/>
              <a:gd name="T16" fmla="*/ 2147483647 w 1663"/>
              <a:gd name="T17" fmla="*/ 2147483647 h 2221"/>
              <a:gd name="T18" fmla="*/ 2147483647 w 1663"/>
              <a:gd name="T19" fmla="*/ 2147483647 h 2221"/>
              <a:gd name="T20" fmla="*/ 2147483647 w 1663"/>
              <a:gd name="T21" fmla="*/ 2147483647 h 2221"/>
              <a:gd name="T22" fmla="*/ 2147483647 w 1663"/>
              <a:gd name="T23" fmla="*/ 2147483647 h 2221"/>
              <a:gd name="T24" fmla="*/ 2147483647 w 1663"/>
              <a:gd name="T25" fmla="*/ 2147483647 h 2221"/>
              <a:gd name="T26" fmla="*/ 2147483647 w 1663"/>
              <a:gd name="T27" fmla="*/ 2147483647 h 2221"/>
              <a:gd name="T28" fmla="*/ 2147483647 w 1663"/>
              <a:gd name="T29" fmla="*/ 2147483647 h 2221"/>
              <a:gd name="T30" fmla="*/ 2147483647 w 1663"/>
              <a:gd name="T31" fmla="*/ 2147483647 h 2221"/>
              <a:gd name="T32" fmla="*/ 2147483647 w 1663"/>
              <a:gd name="T33" fmla="*/ 2147483647 h 2221"/>
              <a:gd name="T34" fmla="*/ 2147483647 w 1663"/>
              <a:gd name="T35" fmla="*/ 2147483647 h 2221"/>
              <a:gd name="T36" fmla="*/ 2147483647 w 1663"/>
              <a:gd name="T37" fmla="*/ 2147483647 h 2221"/>
              <a:gd name="T38" fmla="*/ 2147483647 w 1663"/>
              <a:gd name="T39" fmla="*/ 2147483647 h 2221"/>
              <a:gd name="T40" fmla="*/ 2147483647 w 1663"/>
              <a:gd name="T41" fmla="*/ 2147483647 h 2221"/>
              <a:gd name="T42" fmla="*/ 2147483647 w 1663"/>
              <a:gd name="T43" fmla="*/ 2147483647 h 2221"/>
              <a:gd name="T44" fmla="*/ 2147483647 w 1663"/>
              <a:gd name="T45" fmla="*/ 2147483647 h 2221"/>
              <a:gd name="T46" fmla="*/ 2147483647 w 1663"/>
              <a:gd name="T47" fmla="*/ 2147483647 h 2221"/>
              <a:gd name="T48" fmla="*/ 2147483647 w 1663"/>
              <a:gd name="T49" fmla="*/ 2147483647 h 2221"/>
              <a:gd name="T50" fmla="*/ 2147483647 w 1663"/>
              <a:gd name="T51" fmla="*/ 2147483647 h 2221"/>
              <a:gd name="T52" fmla="*/ 2147483647 w 1663"/>
              <a:gd name="T53" fmla="*/ 2147483647 h 2221"/>
              <a:gd name="T54" fmla="*/ 2147483647 w 1663"/>
              <a:gd name="T55" fmla="*/ 2147483647 h 2221"/>
              <a:gd name="T56" fmla="*/ 2147483647 w 1663"/>
              <a:gd name="T57" fmla="*/ 2147483647 h 2221"/>
              <a:gd name="T58" fmla="*/ 2147483647 w 1663"/>
              <a:gd name="T59" fmla="*/ 2147483647 h 2221"/>
              <a:gd name="T60" fmla="*/ 2147483647 w 1663"/>
              <a:gd name="T61" fmla="*/ 2147483647 h 2221"/>
              <a:gd name="T62" fmla="*/ 2147483647 w 1663"/>
              <a:gd name="T63" fmla="*/ 2147483647 h 2221"/>
              <a:gd name="T64" fmla="*/ 2147483647 w 1663"/>
              <a:gd name="T65" fmla="*/ 2147483647 h 2221"/>
              <a:gd name="T66" fmla="*/ 2147483647 w 1663"/>
              <a:gd name="T67" fmla="*/ 2147483647 h 2221"/>
              <a:gd name="T68" fmla="*/ 2147483647 w 1663"/>
              <a:gd name="T69" fmla="*/ 2147483647 h 22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663" h="2221">
                <a:moveTo>
                  <a:pt x="23" y="804"/>
                </a:moveTo>
                <a:cubicBezTo>
                  <a:pt x="47" y="794"/>
                  <a:pt x="73" y="789"/>
                  <a:pt x="96" y="777"/>
                </a:cubicBezTo>
                <a:cubicBezTo>
                  <a:pt x="106" y="772"/>
                  <a:pt x="113" y="763"/>
                  <a:pt x="123" y="758"/>
                </a:cubicBezTo>
                <a:cubicBezTo>
                  <a:pt x="141" y="750"/>
                  <a:pt x="178" y="740"/>
                  <a:pt x="178" y="740"/>
                </a:cubicBezTo>
                <a:cubicBezTo>
                  <a:pt x="195" y="751"/>
                  <a:pt x="206" y="768"/>
                  <a:pt x="224" y="777"/>
                </a:cubicBezTo>
                <a:cubicBezTo>
                  <a:pt x="241" y="786"/>
                  <a:pt x="279" y="795"/>
                  <a:pt x="279" y="795"/>
                </a:cubicBezTo>
                <a:cubicBezTo>
                  <a:pt x="315" y="849"/>
                  <a:pt x="347" y="839"/>
                  <a:pt x="398" y="813"/>
                </a:cubicBezTo>
                <a:cubicBezTo>
                  <a:pt x="418" y="783"/>
                  <a:pt x="423" y="752"/>
                  <a:pt x="443" y="722"/>
                </a:cubicBezTo>
                <a:cubicBezTo>
                  <a:pt x="452" y="694"/>
                  <a:pt x="462" y="667"/>
                  <a:pt x="471" y="640"/>
                </a:cubicBezTo>
                <a:cubicBezTo>
                  <a:pt x="448" y="617"/>
                  <a:pt x="435" y="595"/>
                  <a:pt x="407" y="576"/>
                </a:cubicBezTo>
                <a:cubicBezTo>
                  <a:pt x="404" y="567"/>
                  <a:pt x="403" y="557"/>
                  <a:pt x="398" y="548"/>
                </a:cubicBezTo>
                <a:cubicBezTo>
                  <a:pt x="387" y="529"/>
                  <a:pt x="361" y="493"/>
                  <a:pt x="361" y="493"/>
                </a:cubicBezTo>
                <a:cubicBezTo>
                  <a:pt x="374" y="378"/>
                  <a:pt x="346" y="435"/>
                  <a:pt x="398" y="393"/>
                </a:cubicBezTo>
                <a:cubicBezTo>
                  <a:pt x="436" y="363"/>
                  <a:pt x="394" y="381"/>
                  <a:pt x="443" y="365"/>
                </a:cubicBezTo>
                <a:cubicBezTo>
                  <a:pt x="478" y="332"/>
                  <a:pt x="518" y="247"/>
                  <a:pt x="452" y="219"/>
                </a:cubicBezTo>
                <a:cubicBezTo>
                  <a:pt x="443" y="215"/>
                  <a:pt x="356" y="202"/>
                  <a:pt x="352" y="201"/>
                </a:cubicBezTo>
                <a:cubicBezTo>
                  <a:pt x="346" y="177"/>
                  <a:pt x="330" y="153"/>
                  <a:pt x="334" y="128"/>
                </a:cubicBezTo>
                <a:cubicBezTo>
                  <a:pt x="334" y="128"/>
                  <a:pt x="343" y="57"/>
                  <a:pt x="352" y="45"/>
                </a:cubicBezTo>
                <a:cubicBezTo>
                  <a:pt x="374" y="17"/>
                  <a:pt x="513" y="6"/>
                  <a:pt x="544" y="0"/>
                </a:cubicBezTo>
                <a:cubicBezTo>
                  <a:pt x="571" y="3"/>
                  <a:pt x="599" y="3"/>
                  <a:pt x="626" y="9"/>
                </a:cubicBezTo>
                <a:cubicBezTo>
                  <a:pt x="670" y="19"/>
                  <a:pt x="702" y="59"/>
                  <a:pt x="745" y="73"/>
                </a:cubicBezTo>
                <a:cubicBezTo>
                  <a:pt x="760" y="88"/>
                  <a:pt x="784" y="98"/>
                  <a:pt x="791" y="118"/>
                </a:cubicBezTo>
                <a:cubicBezTo>
                  <a:pt x="812" y="182"/>
                  <a:pt x="894" y="280"/>
                  <a:pt x="955" y="310"/>
                </a:cubicBezTo>
                <a:cubicBezTo>
                  <a:pt x="958" y="322"/>
                  <a:pt x="957" y="336"/>
                  <a:pt x="964" y="347"/>
                </a:cubicBezTo>
                <a:cubicBezTo>
                  <a:pt x="976" y="365"/>
                  <a:pt x="1010" y="393"/>
                  <a:pt x="1010" y="393"/>
                </a:cubicBezTo>
                <a:cubicBezTo>
                  <a:pt x="1016" y="417"/>
                  <a:pt x="1022" y="442"/>
                  <a:pt x="1028" y="466"/>
                </a:cubicBezTo>
                <a:cubicBezTo>
                  <a:pt x="1033" y="487"/>
                  <a:pt x="1058" y="500"/>
                  <a:pt x="1065" y="521"/>
                </a:cubicBezTo>
                <a:cubicBezTo>
                  <a:pt x="1086" y="585"/>
                  <a:pt x="1077" y="558"/>
                  <a:pt x="1092" y="603"/>
                </a:cubicBezTo>
                <a:cubicBezTo>
                  <a:pt x="1098" y="620"/>
                  <a:pt x="1119" y="625"/>
                  <a:pt x="1129" y="640"/>
                </a:cubicBezTo>
                <a:cubicBezTo>
                  <a:pt x="1158" y="684"/>
                  <a:pt x="1156" y="744"/>
                  <a:pt x="1184" y="786"/>
                </a:cubicBezTo>
                <a:cubicBezTo>
                  <a:pt x="1201" y="812"/>
                  <a:pt x="1221" y="834"/>
                  <a:pt x="1239" y="859"/>
                </a:cubicBezTo>
                <a:cubicBezTo>
                  <a:pt x="1247" y="892"/>
                  <a:pt x="1244" y="898"/>
                  <a:pt x="1266" y="923"/>
                </a:cubicBezTo>
                <a:cubicBezTo>
                  <a:pt x="1280" y="939"/>
                  <a:pt x="1312" y="969"/>
                  <a:pt x="1312" y="969"/>
                </a:cubicBezTo>
                <a:cubicBezTo>
                  <a:pt x="1324" y="1004"/>
                  <a:pt x="1345" y="1023"/>
                  <a:pt x="1367" y="1051"/>
                </a:cubicBezTo>
                <a:cubicBezTo>
                  <a:pt x="1408" y="1103"/>
                  <a:pt x="1459" y="1193"/>
                  <a:pt x="1522" y="1216"/>
                </a:cubicBezTo>
                <a:cubicBezTo>
                  <a:pt x="1561" y="1254"/>
                  <a:pt x="1603" y="1287"/>
                  <a:pt x="1641" y="1325"/>
                </a:cubicBezTo>
                <a:cubicBezTo>
                  <a:pt x="1663" y="1416"/>
                  <a:pt x="1650" y="1485"/>
                  <a:pt x="1568" y="1526"/>
                </a:cubicBezTo>
                <a:cubicBezTo>
                  <a:pt x="1542" y="1553"/>
                  <a:pt x="1512" y="1573"/>
                  <a:pt x="1486" y="1600"/>
                </a:cubicBezTo>
                <a:cubicBezTo>
                  <a:pt x="1517" y="1692"/>
                  <a:pt x="1484" y="1568"/>
                  <a:pt x="1476" y="1645"/>
                </a:cubicBezTo>
                <a:cubicBezTo>
                  <a:pt x="1471" y="1688"/>
                  <a:pt x="1487" y="1712"/>
                  <a:pt x="1504" y="1746"/>
                </a:cubicBezTo>
                <a:cubicBezTo>
                  <a:pt x="1496" y="1777"/>
                  <a:pt x="1472" y="1830"/>
                  <a:pt x="1495" y="1865"/>
                </a:cubicBezTo>
                <a:cubicBezTo>
                  <a:pt x="1507" y="1884"/>
                  <a:pt x="1537" y="1878"/>
                  <a:pt x="1559" y="1883"/>
                </a:cubicBezTo>
                <a:cubicBezTo>
                  <a:pt x="1583" y="1920"/>
                  <a:pt x="1609" y="1948"/>
                  <a:pt x="1632" y="1984"/>
                </a:cubicBezTo>
                <a:cubicBezTo>
                  <a:pt x="1613" y="2013"/>
                  <a:pt x="1589" y="2022"/>
                  <a:pt x="1568" y="2048"/>
                </a:cubicBezTo>
                <a:cubicBezTo>
                  <a:pt x="1520" y="2105"/>
                  <a:pt x="1478" y="2197"/>
                  <a:pt x="1403" y="2221"/>
                </a:cubicBezTo>
                <a:cubicBezTo>
                  <a:pt x="1366" y="2197"/>
                  <a:pt x="1340" y="2163"/>
                  <a:pt x="1303" y="2139"/>
                </a:cubicBezTo>
                <a:cubicBezTo>
                  <a:pt x="1276" y="2100"/>
                  <a:pt x="1249" y="2072"/>
                  <a:pt x="1202" y="2057"/>
                </a:cubicBezTo>
                <a:cubicBezTo>
                  <a:pt x="1150" y="2003"/>
                  <a:pt x="1222" y="2073"/>
                  <a:pt x="1156" y="2029"/>
                </a:cubicBezTo>
                <a:cubicBezTo>
                  <a:pt x="1145" y="2022"/>
                  <a:pt x="1139" y="2009"/>
                  <a:pt x="1129" y="2002"/>
                </a:cubicBezTo>
                <a:cubicBezTo>
                  <a:pt x="1118" y="1994"/>
                  <a:pt x="1104" y="1990"/>
                  <a:pt x="1092" y="1984"/>
                </a:cubicBezTo>
                <a:cubicBezTo>
                  <a:pt x="1063" y="1953"/>
                  <a:pt x="1080" y="1943"/>
                  <a:pt x="1038" y="1929"/>
                </a:cubicBezTo>
                <a:cubicBezTo>
                  <a:pt x="1008" y="1899"/>
                  <a:pt x="1016" y="1879"/>
                  <a:pt x="974" y="1865"/>
                </a:cubicBezTo>
                <a:cubicBezTo>
                  <a:pt x="891" y="1782"/>
                  <a:pt x="762" y="1780"/>
                  <a:pt x="654" y="1773"/>
                </a:cubicBezTo>
                <a:cubicBezTo>
                  <a:pt x="612" y="1746"/>
                  <a:pt x="621" y="1721"/>
                  <a:pt x="590" y="1691"/>
                </a:cubicBezTo>
                <a:cubicBezTo>
                  <a:pt x="582" y="1683"/>
                  <a:pt x="571" y="1680"/>
                  <a:pt x="562" y="1673"/>
                </a:cubicBezTo>
                <a:cubicBezTo>
                  <a:pt x="555" y="1668"/>
                  <a:pt x="550" y="1660"/>
                  <a:pt x="544" y="1654"/>
                </a:cubicBezTo>
                <a:cubicBezTo>
                  <a:pt x="528" y="1606"/>
                  <a:pt x="542" y="1634"/>
                  <a:pt x="489" y="1581"/>
                </a:cubicBezTo>
                <a:cubicBezTo>
                  <a:pt x="470" y="1562"/>
                  <a:pt x="452" y="1508"/>
                  <a:pt x="452" y="1508"/>
                </a:cubicBezTo>
                <a:cubicBezTo>
                  <a:pt x="446" y="1484"/>
                  <a:pt x="436" y="1460"/>
                  <a:pt x="434" y="1435"/>
                </a:cubicBezTo>
                <a:cubicBezTo>
                  <a:pt x="427" y="1340"/>
                  <a:pt x="453" y="1299"/>
                  <a:pt x="379" y="1261"/>
                </a:cubicBezTo>
                <a:cubicBezTo>
                  <a:pt x="358" y="1198"/>
                  <a:pt x="390" y="1272"/>
                  <a:pt x="334" y="1216"/>
                </a:cubicBezTo>
                <a:cubicBezTo>
                  <a:pt x="318" y="1200"/>
                  <a:pt x="312" y="1177"/>
                  <a:pt x="297" y="1161"/>
                </a:cubicBezTo>
                <a:cubicBezTo>
                  <a:pt x="253" y="1115"/>
                  <a:pt x="218" y="1071"/>
                  <a:pt x="160" y="1042"/>
                </a:cubicBezTo>
                <a:cubicBezTo>
                  <a:pt x="139" y="976"/>
                  <a:pt x="169" y="1050"/>
                  <a:pt x="123" y="996"/>
                </a:cubicBezTo>
                <a:cubicBezTo>
                  <a:pt x="114" y="986"/>
                  <a:pt x="112" y="971"/>
                  <a:pt x="105" y="960"/>
                </a:cubicBezTo>
                <a:cubicBezTo>
                  <a:pt x="93" y="942"/>
                  <a:pt x="77" y="935"/>
                  <a:pt x="59" y="923"/>
                </a:cubicBezTo>
                <a:cubicBezTo>
                  <a:pt x="41" y="895"/>
                  <a:pt x="0" y="861"/>
                  <a:pt x="32" y="822"/>
                </a:cubicBezTo>
                <a:cubicBezTo>
                  <a:pt x="40" y="812"/>
                  <a:pt x="56" y="816"/>
                  <a:pt x="68" y="813"/>
                </a:cubicBezTo>
                <a:cubicBezTo>
                  <a:pt x="71" y="804"/>
                  <a:pt x="71" y="793"/>
                  <a:pt x="78" y="786"/>
                </a:cubicBezTo>
                <a:cubicBezTo>
                  <a:pt x="85" y="779"/>
                  <a:pt x="105" y="777"/>
                  <a:pt x="105" y="777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228600" y="228600"/>
            <a:ext cx="8458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latin typeface="Times New Roman" pitchFamily="18" charset="0"/>
              </a:rPr>
              <a:t>     2. Diễn biến , kết quả phong trào</a:t>
            </a:r>
            <a:r>
              <a:rPr lang="en-US" altLang="en-US" sz="280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800">
                <a:latin typeface="Times New Roman" pitchFamily="18" charset="0"/>
              </a:rPr>
              <a:t>“Đồng khởi” của nhân dân tỉnh Bến Tre.</a:t>
            </a:r>
          </a:p>
        </p:txBody>
      </p:sp>
      <p:pic>
        <p:nvPicPr>
          <p:cNvPr id="2" name="1BB21279.wav">
            <a:hlinkClick r:id="" action="ppaction://media"/>
          </p:cNvPr>
          <p:cNvPicPr>
            <a:picLocks noChangeAspect="1"/>
          </p:cNvPicPr>
          <p:nvPr>
            <a:wavAudioFile r:embed="rId2" name="1BB2AE18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6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fghfghg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304800" y="609600"/>
            <a:ext cx="8458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latin typeface="Times New Roman" pitchFamily="18" charset="0"/>
              </a:rPr>
              <a:t>     2. Diễn biến , kết quả phong trào</a:t>
            </a:r>
            <a:r>
              <a:rPr lang="en-US" altLang="en-US" sz="280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800">
                <a:latin typeface="Times New Roman" pitchFamily="18" charset="0"/>
              </a:rPr>
              <a:t>“Đồng khởi” của nhân dân tỉnh Bến Tre.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1822450"/>
            <a:ext cx="8229600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Câu 1: Thuật lại sự kiện ngày 17-01-1960 ở huyện Mỏ Cày, tỉnh Bến Tre?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Câu 2: Sự kiện này ảnh hưởng gì đến các huyện khác ở Bến Tre? 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Câu 3:Kết quả của phong trào “Đồng khởi”?</a:t>
            </a:r>
          </a:p>
          <a:p>
            <a:pPr>
              <a:lnSpc>
                <a:spcPct val="150000"/>
              </a:lnSpc>
            </a:pPr>
            <a:endParaRPr lang="en-US" sz="28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DF551279.wav">
            <a:hlinkClick r:id="" action="ppaction://media"/>
          </p:cNvPr>
          <p:cNvPicPr>
            <a:picLocks noChangeAspect="1"/>
          </p:cNvPicPr>
          <p:nvPr>
            <a:wavAudioFile r:embed="rId1" name="DF55CCE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4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52400" y="107950"/>
            <a:ext cx="86868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Thuật lại sự kiện ngày 17-01-1960 ở huyện Mỏ Cày, tỉnh Bến Tre?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43434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- Ngày 17-1-1960, nhân dân huyện Mỏ Cày đứng lên khởi nghĩa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- Với vũ khí thô sơ, gậy gộc, giáo mác,…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- Tiếng trống, tiếng mõ, tiếng súng,…hòa cùng tiếng hò reo,… đã làm cho quân địch hoàn toàn khiếp đảm.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- Phá đồn giặc, tiêu diệt bọn ác ôn, đập tan bộ máy cai trị của Mĩ-Diệm ở các xã, ấp.</a:t>
            </a:r>
          </a:p>
        </p:txBody>
      </p:sp>
      <p:pic>
        <p:nvPicPr>
          <p:cNvPr id="5" name="Picture 9" descr="ben tre_20_03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852488"/>
            <a:ext cx="4392612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35A51295.wav">
            <a:hlinkClick r:id="" action="ppaction://media"/>
          </p:cNvPr>
          <p:cNvPicPr>
            <a:picLocks noChangeAspect="1"/>
          </p:cNvPicPr>
          <p:nvPr>
            <a:wavAudioFile r:embed="rId2" name="35A5CE2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2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72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065213" y="685800"/>
            <a:ext cx="70119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yêu cầu cần lưu ý của tiết học: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1676400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Chuẩn bị đầy đủ đồ dùng học tập, vở ghi  bài.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26670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Nhấn nút “Tạm dừng” khi phải trả lời câu hỏi 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3962400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Nhấn nút “Tiếp tục” khi đã tìm được câu trả lời 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2438" y="5105400"/>
            <a:ext cx="7472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Học tập nghiêm túc, làm đầy đủ bài tập theo yêu cầu.</a:t>
            </a:r>
          </a:p>
        </p:txBody>
      </p:sp>
      <p:pic>
        <p:nvPicPr>
          <p:cNvPr id="3" name="43101155.wav">
            <a:hlinkClick r:id="" action="ppaction://media"/>
          </p:cNvPr>
          <p:cNvPicPr>
            <a:picLocks noChangeAspect="1"/>
          </p:cNvPicPr>
          <p:nvPr>
            <a:wavAudioFile r:embed="rId2" name="43104A6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9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Downloads\gậy tầm vô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8"/>
            <a:ext cx="5080000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C:\Users\Administrator\Downloads\gậ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403860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43000" y="5953125"/>
            <a:ext cx="6477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GẬY TẦM VÔNG</a:t>
            </a:r>
            <a:endParaRPr lang="en-US" sz="44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32061295.wav">
            <a:hlinkClick r:id="" action="ppaction://media"/>
          </p:cNvPr>
          <p:cNvPicPr>
            <a:picLocks noChangeAspect="1"/>
          </p:cNvPicPr>
          <p:nvPr>
            <a:wavAudioFile r:embed="rId1" name="3206447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7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81000" y="228600"/>
            <a:ext cx="8305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- Sự kiện này ảnh hưởng gì đến các huyện khác ở Bến Tre? 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28600" y="1447800"/>
            <a:ext cx="4217988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29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9" descr="ben tre_20_03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066800"/>
            <a:ext cx="439261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0861311.wav">
            <a:hlinkClick r:id="" action="ppaction://media"/>
          </p:cNvPr>
          <p:cNvPicPr>
            <a:picLocks noChangeAspect="1"/>
          </p:cNvPicPr>
          <p:nvPr>
            <a:wavAudioFile r:embed="rId2" name="1086983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4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49" grpId="0"/>
      <p:bldP spid="317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9575" y="228600"/>
            <a:ext cx="84296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phong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trào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itchFamily="18" charset="0"/>
              </a:rPr>
              <a:t> “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khởi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altLang="en-US" sz="2800" dirty="0">
              <a:solidFill>
                <a:srgbClr val="3333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Sau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một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tuần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: 22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xã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giải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phóng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, 29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xã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khác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tiêu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diệt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ác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ôn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,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vây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đồn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,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giải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phóng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nhiều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ấp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.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Chính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quyền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địch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bị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tê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liệt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, tan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rã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.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Chính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quyền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cách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mạng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thành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lập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ở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các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thôn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,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xã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itchFamily="18" charset="0"/>
              </a:rPr>
              <a:t>.</a:t>
            </a:r>
            <a:endParaRPr lang="en-US" altLang="en-US" sz="2800" dirty="0">
              <a:solidFill>
                <a:srgbClr val="3333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Nhân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dân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ruộng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,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đất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chủ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itchFamily="18" charset="0"/>
              </a:rPr>
              <a:t>quê</a:t>
            </a:r>
            <a:r>
              <a:rPr lang="en-US" altLang="en-US" sz="28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itchFamily="18" charset="0"/>
              </a:rPr>
              <a:t>hương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itchFamily="18" charset="0"/>
              </a:rPr>
              <a:t>.</a:t>
            </a:r>
            <a:endParaRPr lang="en-US" altLang="en-US" sz="2800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2" name="5F401311.wav">
            <a:hlinkClick r:id="" action="ppaction://media"/>
          </p:cNvPr>
          <p:cNvPicPr>
            <a:picLocks noChangeAspect="1"/>
          </p:cNvPicPr>
          <p:nvPr>
            <a:wavAudioFile r:embed="rId2" name="5F40531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6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Dong khoi B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154113"/>
            <a:ext cx="8513762" cy="4654550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09575" y="0"/>
            <a:ext cx="80962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Sau khi giành thắng lợi ở phong trào “Đồng khởi”, tinh thần nhân dân, chiến sĩ ta như thế nào?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09575" y="5875338"/>
            <a:ext cx="80200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Nhân dân, chiến sĩ ta phấn khởi, vui mừng được sống những ngày thực sự làm chủ quê hương.</a:t>
            </a:r>
          </a:p>
        </p:txBody>
      </p:sp>
      <p:pic>
        <p:nvPicPr>
          <p:cNvPr id="3" name="0AED1326.wav">
            <a:hlinkClick r:id="" action="ppaction://media"/>
          </p:cNvPr>
          <p:cNvPicPr>
            <a:picLocks noChangeAspect="1"/>
          </p:cNvPicPr>
          <p:nvPr>
            <a:wavAudioFile r:embed="rId2" name="0AED192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fghfghg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34" name="Rectangle 14"/>
          <p:cNvSpPr>
            <a:spLocks noChangeArrowheads="1"/>
          </p:cNvSpPr>
          <p:nvPr/>
        </p:nvSpPr>
        <p:spPr bwMode="auto">
          <a:xfrm>
            <a:off x="304800" y="242888"/>
            <a:ext cx="53514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400">
                <a:latin typeface="Times New Roman" pitchFamily="18" charset="0"/>
              </a:rPr>
              <a:t>3. Ý nghĩa của phong trào “Đồng khởi”</a:t>
            </a:r>
          </a:p>
        </p:txBody>
      </p:sp>
      <p:sp>
        <p:nvSpPr>
          <p:cNvPr id="209935" name="Text Box 1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38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“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Bến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phong</a:t>
            </a:r>
            <a:endParaRPr lang="en-US" altLang="en-US" sz="2400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400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24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9936" name="Text Box 1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04800" y="3706813"/>
            <a:ext cx="8534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–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400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Diệm</a:t>
            </a:r>
            <a:r>
              <a:rPr lang="en-US" altLang="en-US" sz="24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09937" name="Rectangle 17"/>
          <p:cNvSpPr>
            <a:spLocks noChangeArrowheads="1"/>
          </p:cNvSpPr>
          <p:nvPr/>
        </p:nvSpPr>
        <p:spPr bwMode="auto">
          <a:xfrm>
            <a:off x="304800" y="2017713"/>
            <a:ext cx="85344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- Phong trào “ Đồng khởi” Bến Tre đã trở thành ngọn cờ tiên phong , đẩy mạnh cuộc đấu tranh của đồng bào miền Nam ở cả nông thôn và thành thị .</a:t>
            </a:r>
          </a:p>
        </p:txBody>
      </p:sp>
      <p:sp>
        <p:nvSpPr>
          <p:cNvPr id="209938" name="Rectangle 18"/>
          <p:cNvSpPr>
            <a:spLocks noChangeArrowheads="1"/>
          </p:cNvSpPr>
          <p:nvPr/>
        </p:nvSpPr>
        <p:spPr bwMode="auto">
          <a:xfrm>
            <a:off x="279400" y="4906963"/>
            <a:ext cx="8415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- Đẩy quân Mĩ và quân đội Sài Gòn vào thế bị động, lúng túng.</a:t>
            </a:r>
          </a:p>
        </p:txBody>
      </p:sp>
      <p:pic>
        <p:nvPicPr>
          <p:cNvPr id="11" name="499F1342.wav">
            <a:hlinkClick r:id="" action="ppaction://media"/>
          </p:cNvPr>
          <p:cNvPicPr>
            <a:picLocks noChangeAspect="1"/>
          </p:cNvPicPr>
          <p:nvPr>
            <a:wavAudioFile r:embed="rId2" name="499F6DC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00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9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0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9934" grpId="0"/>
      <p:bldP spid="209935" grpId="0"/>
      <p:bldP spid="209936" grpId="0"/>
      <p:bldP spid="209937" grpId="0"/>
      <p:bldP spid="2099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fghfghg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219200" y="914400"/>
            <a:ext cx="601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371600" y="1066800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143000" y="2819400"/>
            <a:ext cx="670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590550" y="457200"/>
            <a:ext cx="74898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6600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Ý nghĩa của phong trào “Đồng khởi”?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590550" y="1651000"/>
            <a:ext cx="81534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3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 Là ngọn cờ tiên phong đẩy mạnh cuộc đấu tranh của nhân dân miền Nam.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3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Kết hợp giữa đấu tranh chính trị và vũ trang để đẩy quân Mĩ và quân đội Sài Gòn vào thế bị động, lúng túng.</a:t>
            </a:r>
          </a:p>
        </p:txBody>
      </p:sp>
      <p:pic>
        <p:nvPicPr>
          <p:cNvPr id="5" name="B0561342.wav">
            <a:hlinkClick r:id="" action="ppaction://media"/>
          </p:cNvPr>
          <p:cNvPicPr>
            <a:picLocks noChangeAspect="1"/>
          </p:cNvPicPr>
          <p:nvPr>
            <a:wavAudioFile r:embed="rId2" name="B05602C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8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088" grpId="0"/>
      <p:bldP spid="4608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fghfghg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0" y="381000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</a:rPr>
              <a:t>“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</a:rPr>
              <a:t>Đội quân tóc dài”</a:t>
            </a:r>
            <a:r>
              <a:rPr lang="en-US" altLang="en-US" sz="2000">
                <a:solidFill>
                  <a:srgbClr val="0000CC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rgbClr val="0000CC"/>
              </a:solidFill>
            </a:endParaRPr>
          </a:p>
        </p:txBody>
      </p:sp>
      <p:pic>
        <p:nvPicPr>
          <p:cNvPr id="214027" name="Picture 11" descr="IMG0024A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1327150"/>
            <a:ext cx="3733800" cy="43878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4028" name="Rectangle 12"/>
          <p:cNvSpPr>
            <a:spLocks noChangeArrowheads="1"/>
          </p:cNvSpPr>
          <p:nvPr/>
        </p:nvSpPr>
        <p:spPr bwMode="auto">
          <a:xfrm>
            <a:off x="533400" y="5935663"/>
            <a:ext cx="834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</a:rPr>
              <a:t>Bà Nguyễn Thị Định : Anh hùng Lực lượng vũ trang nhân dân</a:t>
            </a:r>
          </a:p>
        </p:txBody>
      </p:sp>
      <p:sp>
        <p:nvSpPr>
          <p:cNvPr id="214029" name="Text Box 13"/>
          <p:cNvSpPr txBox="1">
            <a:spLocks noChangeArrowheads="1"/>
          </p:cNvSpPr>
          <p:nvPr/>
        </p:nvSpPr>
        <p:spPr bwMode="auto">
          <a:xfrm>
            <a:off x="2514600" y="381000"/>
            <a:ext cx="6629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</a:rPr>
              <a:t>là tên gọi phong trào đấu tranh của phụ nữ miền Nam trong thời kì chống Mĩ cứu nước.</a:t>
            </a:r>
          </a:p>
        </p:txBody>
      </p:sp>
      <p:pic>
        <p:nvPicPr>
          <p:cNvPr id="3" name="51D81357.wav">
            <a:hlinkClick r:id="" action="ppaction://media"/>
          </p:cNvPr>
          <p:cNvPicPr>
            <a:picLocks noChangeAspect="1"/>
          </p:cNvPicPr>
          <p:nvPr>
            <a:wavAudioFile r:embed="rId2" name="51D8B28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6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4026" grpId="0"/>
      <p:bldP spid="214028" grpId="0"/>
      <p:bldP spid="2140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43" name="Picture 11" descr="181doi_6339942866378262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152400" y="5935663"/>
            <a:ext cx="8991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Những nữ chiến sĩ năm xưa trong Đội quân tóc dài của Đồng khởi Bến Tre.</a:t>
            </a:r>
            <a:r>
              <a:rPr lang="en-US" altLang="en-US" sz="2800">
                <a:latin typeface="Times New Roman" pitchFamily="18" charset="0"/>
              </a:rPr>
              <a:t> </a:t>
            </a:r>
          </a:p>
        </p:txBody>
      </p:sp>
      <p:pic>
        <p:nvPicPr>
          <p:cNvPr id="3" name="60D71357.wav">
            <a:hlinkClick r:id="" action="ppaction://media"/>
          </p:cNvPr>
          <p:cNvPicPr>
            <a:picLocks noChangeAspect="1"/>
          </p:cNvPicPr>
          <p:nvPr>
            <a:wavAudioFile r:embed="rId2" name="60D7C15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5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20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fghfghg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7" name="AutoShape 3"/>
          <p:cNvSpPr>
            <a:spLocks noChangeArrowheads="1"/>
          </p:cNvSpPr>
          <p:nvPr/>
        </p:nvSpPr>
        <p:spPr bwMode="auto">
          <a:xfrm>
            <a:off x="2971800" y="914400"/>
            <a:ext cx="3276600" cy="1371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u="sng">
                <a:solidFill>
                  <a:srgbClr val="0000FF"/>
                </a:solidFill>
                <a:latin typeface="Times New Roman" pitchFamily="18" charset="0"/>
              </a:rPr>
              <a:t>Ghi nhớ</a:t>
            </a:r>
            <a:r>
              <a:rPr lang="en-US" altLang="en-US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2613025"/>
            <a:ext cx="8229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Cuối năm 1959 – đầu năm 1960 phong trào “Đồng khởi” nổ ra và thắng lợi ở nhiều vùng nông thôn miền Nam. Bến Tre là nơi tiêu biểu của phong trào “Đồng Khởi”</a:t>
            </a:r>
          </a:p>
        </p:txBody>
      </p:sp>
      <p:pic>
        <p:nvPicPr>
          <p:cNvPr id="6" name="B4241373.wav">
            <a:hlinkClick r:id="" action="ppaction://media"/>
          </p:cNvPr>
          <p:cNvPicPr>
            <a:picLocks noChangeAspect="1"/>
          </p:cNvPicPr>
          <p:nvPr>
            <a:wavAudioFile r:embed="rId2" name="B4242AC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4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7747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uong%20dai%20cong%20vi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Dáng Ð-ng B-n Tre - Thu Hi-n - Nghe - t-i - xem lyrics - Zing Mp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453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C701373.wav">
            <a:hlinkClick r:id="" action="ppaction://media"/>
          </p:cNvPr>
          <p:cNvPicPr>
            <a:picLocks noChangeAspect="1"/>
          </p:cNvPicPr>
          <p:nvPr>
            <a:wavAudioFile r:embed="rId2" name="DC70833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8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1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82296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1: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nêu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đôi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tình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ta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Hiệp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định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Giơ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-ne-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vơ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1954.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4800" y="1804988"/>
            <a:ext cx="83820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Miền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Bắc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được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giải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phóng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tiến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hành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xây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dựng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chủ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nghĩa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xã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hội</a:t>
            </a:r>
            <a:r>
              <a:rPr lang="en-US" altLang="en-US" sz="2800" dirty="0">
                <a:latin typeface="Times New Roman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Mĩ-Diệm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âm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mưu</a:t>
            </a:r>
            <a:r>
              <a:rPr lang="en-US" altLang="en-US" sz="2800" dirty="0">
                <a:latin typeface="Times New Roman" pitchFamily="18" charset="0"/>
              </a:rPr>
              <a:t> chia </a:t>
            </a:r>
            <a:r>
              <a:rPr lang="en-US" altLang="en-US" sz="2800" dirty="0" err="1">
                <a:latin typeface="Times New Roman" pitchFamily="18" charset="0"/>
              </a:rPr>
              <a:t>cắt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lâu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dài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đất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nước</a:t>
            </a:r>
            <a:r>
              <a:rPr lang="en-US" altLang="en-US" sz="2800" dirty="0">
                <a:latin typeface="Times New Roman" pitchFamily="18" charset="0"/>
              </a:rPr>
              <a:t> ta, </a:t>
            </a:r>
            <a:r>
              <a:rPr lang="en-US" altLang="en-US" sz="2800" dirty="0" err="1">
                <a:latin typeface="Times New Roman" pitchFamily="18" charset="0"/>
              </a:rPr>
              <a:t>tàn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sát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miền</a:t>
            </a:r>
            <a:r>
              <a:rPr lang="en-US" altLang="en-US" sz="2800" dirty="0">
                <a:latin typeface="Times New Roman" pitchFamily="18" charset="0"/>
              </a:rPr>
              <a:t> Nam, </a:t>
            </a:r>
            <a:r>
              <a:rPr lang="en-US" altLang="en-US" sz="2800" dirty="0" err="1">
                <a:latin typeface="Times New Roman" pitchFamily="18" charset="0"/>
              </a:rPr>
              <a:t>nhân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dân</a:t>
            </a:r>
            <a:r>
              <a:rPr lang="en-US" altLang="en-US" sz="2800" dirty="0">
                <a:latin typeface="Times New Roman" pitchFamily="18" charset="0"/>
              </a:rPr>
              <a:t> ta </a:t>
            </a:r>
            <a:r>
              <a:rPr lang="en-US" altLang="en-US" sz="2800" dirty="0" err="1">
                <a:latin typeface="Times New Roman" pitchFamily="18" charset="0"/>
              </a:rPr>
              <a:t>phải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cầm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súng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đứng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lên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chống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Mĩ-Diệm</a:t>
            </a:r>
            <a:r>
              <a:rPr lang="en-US" altLang="en-US" sz="2800" dirty="0">
                <a:latin typeface="Times New Roman" pitchFamily="18" charset="0"/>
              </a:rPr>
              <a:t>.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81000" y="6019800"/>
            <a:ext cx="1371600" cy="38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en-US" sz="2400" dirty="0" err="1">
                <a:solidFill>
                  <a:srgbClr val="006699"/>
                </a:solidFill>
              </a:rPr>
              <a:t>Đáp</a:t>
            </a:r>
            <a:r>
              <a:rPr lang="en-US" altLang="en-US" sz="2400" dirty="0">
                <a:solidFill>
                  <a:srgbClr val="006699"/>
                </a:solidFill>
              </a:rPr>
              <a:t> </a:t>
            </a:r>
            <a:r>
              <a:rPr lang="en-US" altLang="en-US" sz="2400" dirty="0" err="1">
                <a:solidFill>
                  <a:srgbClr val="006699"/>
                </a:solidFill>
              </a:rPr>
              <a:t>án</a:t>
            </a:r>
            <a:endParaRPr lang="en-US" altLang="en-US" sz="2400" dirty="0">
              <a:solidFill>
                <a:srgbClr val="006699"/>
              </a:solidFill>
            </a:endParaRPr>
          </a:p>
        </p:txBody>
      </p:sp>
      <p:pic>
        <p:nvPicPr>
          <p:cNvPr id="4" name="68431170.wav">
            <a:hlinkClick r:id="" action="ppaction://media"/>
          </p:cNvPr>
          <p:cNvPicPr>
            <a:picLocks noChangeAspect="1"/>
          </p:cNvPicPr>
          <p:nvPr>
            <a:wavAudioFile r:embed="rId2" name="684316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8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98" grpId="0"/>
      <p:bldP spid="20484" grpId="0"/>
      <p:bldP spid="2048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0152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038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pho%20x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19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6171373.wav">
            <a:hlinkClick r:id="" action="ppaction://media"/>
          </p:cNvPr>
          <p:cNvPicPr>
            <a:picLocks noChangeAspect="1"/>
          </p:cNvPicPr>
          <p:nvPr>
            <a:wavAudioFile r:embed="rId1" name="D617C12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191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038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8831373.wav">
            <a:hlinkClick r:id="" action="ppaction://media"/>
          </p:cNvPr>
          <p:cNvPicPr>
            <a:picLocks noChangeAspect="1"/>
          </p:cNvPicPr>
          <p:nvPr>
            <a:wavAudioFile r:embed="rId1" name="7883331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io%20sach%20du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395288"/>
            <a:ext cx="43275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524000" y="6096000"/>
            <a:ext cx="7019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Giỏ xách được là từ gáo dừa.</a:t>
            </a:r>
            <a:r>
              <a:rPr lang="en-US" sz="3600" b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3" name="C7481389.wav">
            <a:hlinkClick r:id="" action="ppaction://media"/>
          </p:cNvPr>
          <p:cNvPicPr>
            <a:picLocks noChangeAspect="1"/>
          </p:cNvPicPr>
          <p:nvPr>
            <a:wavAudioFile r:embed="rId1" name="C748199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337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xem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xich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nh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013075"/>
            <a:ext cx="460533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76200" y="6172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Các sản phẩm mỹ nghệ làm từ dừa.</a:t>
            </a:r>
          </a:p>
        </p:txBody>
      </p:sp>
      <p:pic>
        <p:nvPicPr>
          <p:cNvPr id="5" name="0A611389.wav">
            <a:hlinkClick r:id="" action="ppaction://media"/>
          </p:cNvPr>
          <p:cNvPicPr>
            <a:picLocks noChangeAspect="1"/>
          </p:cNvPicPr>
          <p:nvPr>
            <a:wavAudioFile r:embed="rId1" name="0A611C81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299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3886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0" descr="Sydney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534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960A1389.wav">
            <a:hlinkClick r:id="" action="ppaction://media"/>
          </p:cNvPr>
          <p:cNvPicPr>
            <a:picLocks noChangeAspect="1"/>
          </p:cNvPicPr>
          <p:nvPr>
            <a:wavAudioFile r:embed="rId1" name="960AB96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843213" y="6096000"/>
            <a:ext cx="4624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rgbClr val="0066FF"/>
                </a:solidFill>
              </a:rPr>
              <a:t>Cầu Rạch Miễu</a:t>
            </a:r>
          </a:p>
        </p:txBody>
      </p:sp>
      <p:pic>
        <p:nvPicPr>
          <p:cNvPr id="37891" name="Picture 3" descr="Sydney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12E1389.wav">
            <a:hlinkClick r:id="" action="ppaction://media"/>
          </p:cNvPr>
          <p:cNvPicPr>
            <a:picLocks noChangeAspect="1"/>
          </p:cNvPicPr>
          <p:nvPr>
            <a:wavAudioFile r:embed="rId1" name="112E6BD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57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5"/>
          <p:cNvSpPr txBox="1">
            <a:spLocks noChangeArrowheads="1"/>
          </p:cNvSpPr>
          <p:nvPr/>
        </p:nvSpPr>
        <p:spPr bwMode="auto">
          <a:xfrm>
            <a:off x="457200" y="355600"/>
            <a:ext cx="822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1. Nguyên nhân bùng nổ phong trào “Đồng khởi” Bến Tre</a:t>
            </a:r>
          </a:p>
          <a:p>
            <a:pPr algn="just" eaLnBrk="1" hangingPunct="1"/>
            <a:r>
              <a:rPr lang="en-US" alt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 Mĩ Diệm  tàn sát  dã man nhân dân miền Nam buộc  nhân dân vùng lên phá tan ách kìm kẹp của Mĩ.</a:t>
            </a: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304800" y="3276600"/>
            <a:ext cx="8839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 u="sng">
                <a:solidFill>
                  <a:srgbClr val="FF0000"/>
                </a:solidFill>
                <a:latin typeface="Times New Roman" pitchFamily="18" charset="0"/>
              </a:rPr>
              <a:t>Kết quả</a:t>
            </a:r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</a:rPr>
              <a:t> : </a:t>
            </a:r>
          </a:p>
          <a:p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</a:rPr>
              <a:t>- Sau một tuần : 22 xã được giải phóng , 29 xã khác được tiêu diệt ác ôn , vây đồn , giải phóng nhiều ấp .</a:t>
            </a:r>
          </a:p>
          <a:p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</a:rPr>
              <a:t>- Chính quyền địch bị tê liệt, tan rã .</a:t>
            </a:r>
          </a:p>
          <a:p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</a:rPr>
              <a:t>- Chính quyền cách mạng được thành lập ở các thôn , xã </a:t>
            </a:r>
          </a:p>
          <a:p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</a:rPr>
              <a:t>- Nhân dân được chia ruộng , đất được làm chủ quê hương</a:t>
            </a: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04800" y="1335088"/>
            <a:ext cx="8686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2000" dirty="0"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Diễn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2000" dirty="0">
                <a:latin typeface="Times New Roman" panose="02020603050405020304" pitchFamily="18" charset="0"/>
              </a:rPr>
              <a:t> 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kết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phong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trào</a:t>
            </a: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</a:rPr>
              <a:t>“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khởi</a:t>
            </a:r>
            <a:r>
              <a:rPr lang="en-US" altLang="en-US" sz="2000" dirty="0">
                <a:latin typeface="Times New Roman" panose="02020603050405020304" pitchFamily="18" charset="0"/>
              </a:rPr>
              <a:t>”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tỉnh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Bến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Tre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0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000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17-1-1960,nhân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huyện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diệt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đồn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giặc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” ở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Bến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au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huyện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endParaRPr lang="en-US" altLang="en-US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  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Rectangle 8"/>
          <p:cNvSpPr>
            <a:spLocks noChangeArrowheads="1"/>
          </p:cNvSpPr>
          <p:nvPr/>
        </p:nvSpPr>
        <p:spPr bwMode="auto">
          <a:xfrm>
            <a:off x="381000" y="5334000"/>
            <a:ext cx="74898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000">
                <a:latin typeface="Times New Roman" pitchFamily="18" charset="0"/>
                <a:cs typeface="Times New Roman" pitchFamily="18" charset="0"/>
              </a:rPr>
              <a:t>3. Ý nghĩa của phong trào “Đồng khởi”?</a:t>
            </a: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304800" y="5689600"/>
            <a:ext cx="8534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 Là ngọn cờ tiên phong đẩy mạnh cuộc đấu tranh của nhân dân miền Nam. </a:t>
            </a:r>
          </a:p>
          <a:p>
            <a:pPr algn="just" eaLnBrk="1" hangingPunct="1"/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Kết hợp giữa đấu tranh chính trị và vũ trang để đẩy quân Mĩ và quân đội Sài Gòn vào thế bị động, lúng túng.</a:t>
            </a:r>
          </a:p>
        </p:txBody>
      </p:sp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381000" y="0"/>
            <a:ext cx="74898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: Bến Tre “Đồng khởi”</a:t>
            </a:r>
          </a:p>
        </p:txBody>
      </p:sp>
      <p:pic>
        <p:nvPicPr>
          <p:cNvPr id="3" name="8CD01404.wav">
            <a:hlinkClick r:id="" action="ppaction://media"/>
          </p:cNvPr>
          <p:cNvPicPr>
            <a:picLocks noChangeAspect="1"/>
          </p:cNvPicPr>
          <p:nvPr>
            <a:wavAudioFile r:embed="rId1" name="8CD082E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8"/>
            <a:ext cx="1979613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POINSET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0" y="5026025"/>
            <a:ext cx="2000250" cy="1831975"/>
          </a:xfrm>
          <a:noFill/>
        </p:spPr>
      </p:pic>
      <p:pic>
        <p:nvPicPr>
          <p:cNvPr id="39941" name="Picture 5" descr="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0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0" y="5984875"/>
            <a:ext cx="9144000" cy="873125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uk-UA" b="0">
              <a:latin typeface=".VnTime" pitchFamily="34" charset="0"/>
            </a:endParaRPr>
          </a:p>
        </p:txBody>
      </p:sp>
      <p:sp>
        <p:nvSpPr>
          <p:cNvPr id="36872" name="WordArt 9"/>
          <p:cNvSpPr>
            <a:spLocks noChangeArrowheads="1" noChangeShapeType="1" noTextEdit="1"/>
          </p:cNvSpPr>
          <p:nvPr/>
        </p:nvSpPr>
        <p:spPr bwMode="auto">
          <a:xfrm>
            <a:off x="457200" y="3124200"/>
            <a:ext cx="8280400" cy="1739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Chóc</a:t>
            </a:r>
            <a:r>
              <a:rPr lang="en-US" sz="36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c¸c</a:t>
            </a:r>
            <a:r>
              <a:rPr lang="en-US" sz="36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em</a:t>
            </a:r>
            <a:r>
              <a:rPr lang="en-US" sz="36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häc</a:t>
            </a:r>
            <a:r>
              <a:rPr lang="en-US" sz="36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sinh</a:t>
            </a:r>
            <a:r>
              <a:rPr lang="en-US" sz="36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ch</a:t>
            </a:r>
            <a:r>
              <a:rPr lang="en-US" sz="24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ă</a:t>
            </a: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m</a:t>
            </a:r>
            <a:r>
              <a:rPr lang="en-US" sz="36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ngoan</a:t>
            </a:r>
            <a:r>
              <a:rPr lang="en-US" sz="36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, </a:t>
            </a: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häc</a:t>
            </a:r>
            <a:r>
              <a:rPr lang="en-US" sz="36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giái</a:t>
            </a:r>
            <a:r>
              <a:rPr lang="en-US" sz="36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ristote"/>
              </a:rPr>
              <a:t> !</a:t>
            </a:r>
          </a:p>
        </p:txBody>
      </p:sp>
      <p:pic>
        <p:nvPicPr>
          <p:cNvPr id="39944" name="Picture 10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0"/>
            <a:ext cx="14478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11"/>
          <p:cNvSpPr>
            <a:spLocks noChangeArrowheads="1" noChangeShapeType="1" noTextEdit="1"/>
          </p:cNvSpPr>
          <p:nvPr/>
        </p:nvSpPr>
        <p:spPr bwMode="auto">
          <a:xfrm>
            <a:off x="1371600" y="1795463"/>
            <a:ext cx="6705600" cy="10239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KẾT THÚC</a:t>
            </a:r>
          </a:p>
        </p:txBody>
      </p:sp>
      <p:pic>
        <p:nvPicPr>
          <p:cNvPr id="2" name="FEC41420.wav">
            <a:hlinkClick r:id="" action="ppaction://media"/>
          </p:cNvPr>
          <p:cNvPicPr>
            <a:picLocks noChangeAspect="1"/>
          </p:cNvPicPr>
          <p:nvPr>
            <a:wavAudioFile r:embed="rId1" name="FEC45799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5583">
    <p:zoom dir="in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381125" y="2109788"/>
            <a:ext cx="7000875" cy="7386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381125" y="2995613"/>
            <a:ext cx="7000875" cy="7386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2532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381125" y="3781426"/>
            <a:ext cx="7000875" cy="7386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3" name="Text Box 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381125" y="4672013"/>
            <a:ext cx="7305675" cy="7386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6" name="AutoShape 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04800" y="609600"/>
            <a:ext cx="8458200" cy="1219200"/>
          </a:xfrm>
          <a:prstGeom prst="flowChartTerminator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itchFamily="18" charset="0"/>
              </a:rPr>
              <a:t>2 :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-ne-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1286597" y="2247468"/>
            <a:ext cx="563562" cy="56356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530" grpId="0"/>
      <p:bldP spid="22531" grpId="0"/>
      <p:bldP spid="22532" grpId="0"/>
      <p:bldP spid="22533" grpId="0"/>
      <p:bldP spid="2253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VietnameseProvincesMapTiengVi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4953000" cy="6332538"/>
          </a:xfrm>
          <a:prstGeom prst="rect">
            <a:avLst/>
          </a:prstGeom>
          <a:noFill/>
          <a:ln w="76200" cmpd="tri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Freeform 6"/>
          <p:cNvSpPr>
            <a:spLocks/>
          </p:cNvSpPr>
          <p:nvPr/>
        </p:nvSpPr>
        <p:spPr bwMode="auto">
          <a:xfrm>
            <a:off x="4381500" y="5727700"/>
            <a:ext cx="360363" cy="198438"/>
          </a:xfrm>
          <a:custGeom>
            <a:avLst/>
            <a:gdLst>
              <a:gd name="T0" fmla="*/ 2147483647 w 225"/>
              <a:gd name="T1" fmla="*/ 2147483647 h 144"/>
              <a:gd name="T2" fmla="*/ 2147483647 w 225"/>
              <a:gd name="T3" fmla="*/ 2147483647 h 144"/>
              <a:gd name="T4" fmla="*/ 2147483647 w 225"/>
              <a:gd name="T5" fmla="*/ 2147483647 h 144"/>
              <a:gd name="T6" fmla="*/ 2147483647 w 225"/>
              <a:gd name="T7" fmla="*/ 2147483647 h 144"/>
              <a:gd name="T8" fmla="*/ 2147483647 w 225"/>
              <a:gd name="T9" fmla="*/ 2147483647 h 144"/>
              <a:gd name="T10" fmla="*/ 2147483647 w 225"/>
              <a:gd name="T11" fmla="*/ 2147483647 h 144"/>
              <a:gd name="T12" fmla="*/ 2147483647 w 225"/>
              <a:gd name="T13" fmla="*/ 2147483647 h 144"/>
              <a:gd name="T14" fmla="*/ 2147483647 w 225"/>
              <a:gd name="T15" fmla="*/ 2147483647 h 144"/>
              <a:gd name="T16" fmla="*/ 2147483647 w 225"/>
              <a:gd name="T17" fmla="*/ 2147483647 h 144"/>
              <a:gd name="T18" fmla="*/ 2147483647 w 225"/>
              <a:gd name="T19" fmla="*/ 2147483647 h 144"/>
              <a:gd name="T20" fmla="*/ 2147483647 w 225"/>
              <a:gd name="T21" fmla="*/ 2147483647 h 144"/>
              <a:gd name="T22" fmla="*/ 2147483647 w 225"/>
              <a:gd name="T23" fmla="*/ 2147483647 h 144"/>
              <a:gd name="T24" fmla="*/ 2147483647 w 225"/>
              <a:gd name="T25" fmla="*/ 2147483647 h 144"/>
              <a:gd name="T26" fmla="*/ 2147483647 w 225"/>
              <a:gd name="T27" fmla="*/ 2147483647 h 144"/>
              <a:gd name="T28" fmla="*/ 2147483647 w 225"/>
              <a:gd name="T29" fmla="*/ 2147483647 h 144"/>
              <a:gd name="T30" fmla="*/ 2147483647 w 225"/>
              <a:gd name="T31" fmla="*/ 2147483647 h 144"/>
              <a:gd name="T32" fmla="*/ 2147483647 w 225"/>
              <a:gd name="T33" fmla="*/ 2147483647 h 144"/>
              <a:gd name="T34" fmla="*/ 2147483647 w 225"/>
              <a:gd name="T35" fmla="*/ 2147483647 h 144"/>
              <a:gd name="T36" fmla="*/ 2147483647 w 225"/>
              <a:gd name="T37" fmla="*/ 2147483647 h 144"/>
              <a:gd name="T38" fmla="*/ 2147483647 w 225"/>
              <a:gd name="T39" fmla="*/ 2147483647 h 144"/>
              <a:gd name="T40" fmla="*/ 2147483647 w 225"/>
              <a:gd name="T41" fmla="*/ 2147483647 h 144"/>
              <a:gd name="T42" fmla="*/ 2147483647 w 225"/>
              <a:gd name="T43" fmla="*/ 2147483647 h 144"/>
              <a:gd name="T44" fmla="*/ 2147483647 w 225"/>
              <a:gd name="T45" fmla="*/ 2147483647 h 144"/>
              <a:gd name="T46" fmla="*/ 2147483647 w 225"/>
              <a:gd name="T47" fmla="*/ 2147483647 h 144"/>
              <a:gd name="T48" fmla="*/ 2147483647 w 225"/>
              <a:gd name="T49" fmla="*/ 2147483647 h 144"/>
              <a:gd name="T50" fmla="*/ 2147483647 w 225"/>
              <a:gd name="T51" fmla="*/ 2147483647 h 144"/>
              <a:gd name="T52" fmla="*/ 2147483647 w 225"/>
              <a:gd name="T53" fmla="*/ 2147483647 h 14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5" h="144">
                <a:moveTo>
                  <a:pt x="225" y="49"/>
                </a:moveTo>
                <a:cubicBezTo>
                  <a:pt x="216" y="47"/>
                  <a:pt x="213" y="46"/>
                  <a:pt x="206" y="42"/>
                </a:cubicBezTo>
                <a:cubicBezTo>
                  <a:pt x="203" y="37"/>
                  <a:pt x="199" y="27"/>
                  <a:pt x="194" y="24"/>
                </a:cubicBezTo>
                <a:cubicBezTo>
                  <a:pt x="185" y="18"/>
                  <a:pt x="141" y="18"/>
                  <a:pt x="139" y="18"/>
                </a:cubicBezTo>
                <a:cubicBezTo>
                  <a:pt x="133" y="17"/>
                  <a:pt x="128" y="15"/>
                  <a:pt x="122" y="14"/>
                </a:cubicBezTo>
                <a:cubicBezTo>
                  <a:pt x="112" y="6"/>
                  <a:pt x="102" y="8"/>
                  <a:pt x="89" y="5"/>
                </a:cubicBezTo>
                <a:cubicBezTo>
                  <a:pt x="79" y="0"/>
                  <a:pt x="89" y="4"/>
                  <a:pt x="67" y="5"/>
                </a:cubicBezTo>
                <a:cubicBezTo>
                  <a:pt x="51" y="6"/>
                  <a:pt x="35" y="6"/>
                  <a:pt x="19" y="6"/>
                </a:cubicBezTo>
                <a:cubicBezTo>
                  <a:pt x="10" y="7"/>
                  <a:pt x="6" y="8"/>
                  <a:pt x="4" y="9"/>
                </a:cubicBezTo>
                <a:cubicBezTo>
                  <a:pt x="2" y="10"/>
                  <a:pt x="0" y="12"/>
                  <a:pt x="4" y="14"/>
                </a:cubicBezTo>
                <a:cubicBezTo>
                  <a:pt x="6" y="27"/>
                  <a:pt x="13" y="23"/>
                  <a:pt x="26" y="24"/>
                </a:cubicBezTo>
                <a:cubicBezTo>
                  <a:pt x="30" y="54"/>
                  <a:pt x="29" y="32"/>
                  <a:pt x="47" y="45"/>
                </a:cubicBezTo>
                <a:cubicBezTo>
                  <a:pt x="49" y="58"/>
                  <a:pt x="51" y="61"/>
                  <a:pt x="64" y="63"/>
                </a:cubicBezTo>
                <a:cubicBezTo>
                  <a:pt x="65" y="74"/>
                  <a:pt x="64" y="82"/>
                  <a:pt x="76" y="84"/>
                </a:cubicBezTo>
                <a:cubicBezTo>
                  <a:pt x="83" y="87"/>
                  <a:pt x="83" y="91"/>
                  <a:pt x="91" y="93"/>
                </a:cubicBezTo>
                <a:cubicBezTo>
                  <a:pt x="93" y="101"/>
                  <a:pt x="92" y="104"/>
                  <a:pt x="100" y="105"/>
                </a:cubicBezTo>
                <a:cubicBezTo>
                  <a:pt x="102" y="115"/>
                  <a:pt x="113" y="112"/>
                  <a:pt x="122" y="113"/>
                </a:cubicBezTo>
                <a:cubicBezTo>
                  <a:pt x="135" y="130"/>
                  <a:pt x="139" y="134"/>
                  <a:pt x="163" y="135"/>
                </a:cubicBezTo>
                <a:cubicBezTo>
                  <a:pt x="165" y="143"/>
                  <a:pt x="168" y="143"/>
                  <a:pt x="175" y="144"/>
                </a:cubicBezTo>
                <a:cubicBezTo>
                  <a:pt x="180" y="138"/>
                  <a:pt x="178" y="131"/>
                  <a:pt x="185" y="126"/>
                </a:cubicBezTo>
                <a:cubicBezTo>
                  <a:pt x="183" y="116"/>
                  <a:pt x="170" y="109"/>
                  <a:pt x="161" y="107"/>
                </a:cubicBezTo>
                <a:cubicBezTo>
                  <a:pt x="153" y="101"/>
                  <a:pt x="138" y="85"/>
                  <a:pt x="130" y="80"/>
                </a:cubicBezTo>
                <a:cubicBezTo>
                  <a:pt x="141" y="74"/>
                  <a:pt x="153" y="91"/>
                  <a:pt x="161" y="95"/>
                </a:cubicBezTo>
                <a:cubicBezTo>
                  <a:pt x="220" y="90"/>
                  <a:pt x="147" y="79"/>
                  <a:pt x="212" y="77"/>
                </a:cubicBezTo>
                <a:cubicBezTo>
                  <a:pt x="221" y="73"/>
                  <a:pt x="206" y="67"/>
                  <a:pt x="208" y="66"/>
                </a:cubicBezTo>
                <a:cubicBezTo>
                  <a:pt x="210" y="65"/>
                  <a:pt x="220" y="71"/>
                  <a:pt x="223" y="68"/>
                </a:cubicBezTo>
                <a:cubicBezTo>
                  <a:pt x="224" y="61"/>
                  <a:pt x="220" y="54"/>
                  <a:pt x="225" y="4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52D61186.wav">
            <a:hlinkClick r:id="" action="ppaction://media"/>
          </p:cNvPr>
          <p:cNvPicPr>
            <a:picLocks noChangeAspect="1"/>
          </p:cNvPicPr>
          <p:nvPr>
            <a:wavAudioFile r:embed="rId2" name="52D6CC7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3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1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fghfghg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下一張(熱鍵:c)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0"/>
            <a:ext cx="8191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下一張(熱鍵:c)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1066800" y="1371600"/>
            <a:ext cx="6781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50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BẾN TRE ĐỒNG KHỞI</a:t>
            </a:r>
          </a:p>
        </p:txBody>
      </p:sp>
      <p:sp>
        <p:nvSpPr>
          <p:cNvPr id="8" name="WordArt 14"/>
          <p:cNvSpPr>
            <a:spLocks noChangeArrowheads="1" noChangeShapeType="1" noTextEdit="1"/>
          </p:cNvSpPr>
          <p:nvPr/>
        </p:nvSpPr>
        <p:spPr bwMode="auto">
          <a:xfrm>
            <a:off x="3429000" y="419100"/>
            <a:ext cx="25146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LỊCH SỬ </a:t>
            </a:r>
          </a:p>
        </p:txBody>
      </p:sp>
      <p:sp>
        <p:nvSpPr>
          <p:cNvPr id="9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28600" y="3363913"/>
            <a:ext cx="8915400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defRPr>
            </a:lvl9pPr>
          </a:lstStyle>
          <a:p>
            <a:pPr algn="l" eaLnBrk="1" hangingPunct="1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04799" y="4572000"/>
            <a:ext cx="8429625" cy="1311128"/>
          </a:xfrm>
          <a:prstGeom prst="rect">
            <a:avLst/>
          </a:prstGeom>
          <a:gradFill rotWithShape="1">
            <a:gsLst>
              <a:gs pos="0">
                <a:srgbClr val="FFF3FC">
                  <a:alpha val="50999"/>
                </a:srgbClr>
              </a:gs>
              <a:gs pos="50000">
                <a:srgbClr val="FFF3E7"/>
              </a:gs>
              <a:gs pos="100000">
                <a:srgbClr val="FFF3FC">
                  <a:alpha val="50999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loạt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eaLnBrk="1" hangingPunct="1">
              <a:buFontTx/>
              <a:buNone/>
              <a:defRPr/>
            </a:pP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6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3C9F1201.wav">
            <a:hlinkClick r:id="" action="ppaction://media"/>
          </p:cNvPr>
          <p:cNvPicPr>
            <a:picLocks noChangeAspect="1"/>
          </p:cNvPicPr>
          <p:nvPr>
            <a:wavAudioFile r:embed="rId2" name="3C9FC846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2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BBC12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fghfghg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75" name="Text Box 19"/>
          <p:cNvSpPr txBox="1">
            <a:spLocks noChangeArrowheads="1"/>
          </p:cNvSpPr>
          <p:nvPr/>
        </p:nvSpPr>
        <p:spPr bwMode="auto">
          <a:xfrm>
            <a:off x="457200" y="6096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Times New Roman" pitchFamily="18" charset="0"/>
              </a:rPr>
              <a:t>1. Nguyên nhân bùng nổ phong trào “Đồng khởi” Bến Tre:</a:t>
            </a:r>
          </a:p>
        </p:txBody>
      </p:sp>
      <p:sp>
        <p:nvSpPr>
          <p:cNvPr id="198676" name="Text Box 20"/>
          <p:cNvSpPr txBox="1">
            <a:spLocks noChangeArrowheads="1"/>
          </p:cNvSpPr>
          <p:nvPr/>
        </p:nvSpPr>
        <p:spPr bwMode="auto">
          <a:xfrm>
            <a:off x="609600" y="215265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00"/>
                </a:solidFill>
                <a:latin typeface="Times New Roman" pitchFamily="18" charset="0"/>
              </a:rPr>
              <a:t>- Phong trào “Đồng khởi ” ở Bến Tre nổ ra trong hoàn cảnh nào?</a:t>
            </a:r>
          </a:p>
        </p:txBody>
      </p:sp>
      <p:sp>
        <p:nvSpPr>
          <p:cNvPr id="198677" name="Text Box 21"/>
          <p:cNvSpPr txBox="1">
            <a:spLocks noChangeArrowheads="1"/>
          </p:cNvSpPr>
          <p:nvPr/>
        </p:nvSpPr>
        <p:spPr bwMode="auto">
          <a:xfrm>
            <a:off x="520700" y="2133600"/>
            <a:ext cx="853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3333FF"/>
                </a:solidFill>
                <a:latin typeface="Times New Roman" pitchFamily="18" charset="0"/>
              </a:rPr>
              <a:t>- Dưới sự tàn sát đẫm máu của Mĩ –Diệm đối với đồng bào miền Nam						</a:t>
            </a:r>
          </a:p>
        </p:txBody>
      </p:sp>
      <p:pic>
        <p:nvPicPr>
          <p:cNvPr id="8" name="F87C1201.wav">
            <a:hlinkClick r:id="" action="ppaction://media"/>
          </p:cNvPr>
          <p:cNvPicPr>
            <a:picLocks noChangeAspect="1"/>
          </p:cNvPicPr>
          <p:nvPr>
            <a:wavAudioFile r:embed="rId2" name="F87CA14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3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9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9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8675" grpId="0"/>
      <p:bldP spid="198676" grpId="0"/>
      <p:bldP spid="198676" grpId="1"/>
      <p:bldP spid="19867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7"/>
          <p:cNvGrpSpPr>
            <a:grpSpLocks/>
          </p:cNvGrpSpPr>
          <p:nvPr/>
        </p:nvGrpSpPr>
        <p:grpSpPr bwMode="auto">
          <a:xfrm>
            <a:off x="533400" y="268288"/>
            <a:ext cx="8839200" cy="6589712"/>
            <a:chOff x="192" y="192"/>
            <a:chExt cx="5568" cy="4151"/>
          </a:xfrm>
        </p:grpSpPr>
        <p:grpSp>
          <p:nvGrpSpPr>
            <p:cNvPr id="11341" name="Group 5"/>
            <p:cNvGrpSpPr>
              <a:grpSpLocks/>
            </p:cNvGrpSpPr>
            <p:nvPr/>
          </p:nvGrpSpPr>
          <p:grpSpPr bwMode="auto">
            <a:xfrm>
              <a:off x="2880" y="192"/>
              <a:ext cx="2880" cy="1959"/>
              <a:chOff x="4121" y="1056"/>
              <a:chExt cx="1639" cy="1456"/>
            </a:xfrm>
          </p:grpSpPr>
          <p:pic>
            <p:nvPicPr>
              <p:cNvPr id="11351" name="Picture 6" descr="Sau+tran+chie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1" y="1056"/>
                <a:ext cx="1495" cy="1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52" name="Text Box 7"/>
              <p:cNvSpPr txBox="1">
                <a:spLocks noChangeArrowheads="1"/>
              </p:cNvSpPr>
              <p:nvPr/>
            </p:nvSpPr>
            <p:spPr bwMode="auto">
              <a:xfrm>
                <a:off x="4158" y="2183"/>
                <a:ext cx="160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Những cuộc thảm sát của</a:t>
                </a:r>
              </a:p>
              <a:p>
                <a:pPr algn="ctr"/>
                <a:r>
                  <a:rPr lang="en-US" sz="2000"/>
                  <a:t>Ngô Đình Diệm</a:t>
                </a:r>
              </a:p>
            </p:txBody>
          </p:sp>
        </p:grpSp>
        <p:sp>
          <p:nvSpPr>
            <p:cNvPr id="11342" name="Text Box 8"/>
            <p:cNvSpPr txBox="1">
              <a:spLocks noChangeArrowheads="1"/>
            </p:cNvSpPr>
            <p:nvPr/>
          </p:nvSpPr>
          <p:spPr bwMode="auto">
            <a:xfrm>
              <a:off x="1823" y="62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vi-VN" sz="2400">
                <a:solidFill>
                  <a:srgbClr val="FFFF00"/>
                </a:solidFill>
                <a:latin typeface=".VnTimeH" pitchFamily="34" charset="0"/>
              </a:endParaRPr>
            </a:p>
          </p:txBody>
        </p:sp>
        <p:pic>
          <p:nvPicPr>
            <p:cNvPr id="11343" name="Picture 9" descr="diemsangm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92"/>
              <a:ext cx="2448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44" name="Text Box 10"/>
            <p:cNvSpPr txBox="1">
              <a:spLocks noChangeArrowheads="1"/>
            </p:cNvSpPr>
            <p:nvPr/>
          </p:nvSpPr>
          <p:spPr bwMode="auto">
            <a:xfrm>
              <a:off x="639" y="1760"/>
              <a:ext cx="186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2000"/>
                <a:t>Ngô Đình Diệm bắt tay </a:t>
              </a:r>
            </a:p>
            <a:p>
              <a:pPr algn="ctr"/>
              <a:r>
                <a:rPr lang="en-US" sz="2000"/>
                <a:t>với đế quốc Mĩ</a:t>
              </a:r>
            </a:p>
          </p:txBody>
        </p:sp>
        <p:pic>
          <p:nvPicPr>
            <p:cNvPr id="11345" name="Picture 11" descr="maych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08"/>
              <a:ext cx="240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46" name="Group 12"/>
            <p:cNvGrpSpPr>
              <a:grpSpLocks/>
            </p:cNvGrpSpPr>
            <p:nvPr/>
          </p:nvGrpSpPr>
          <p:grpSpPr bwMode="auto">
            <a:xfrm>
              <a:off x="2832" y="2193"/>
              <a:ext cx="2592" cy="2150"/>
              <a:chOff x="4272" y="2448"/>
              <a:chExt cx="1285" cy="1946"/>
            </a:xfrm>
          </p:grpSpPr>
          <p:pic>
            <p:nvPicPr>
              <p:cNvPr id="11349" name="Picture 13" descr="8PhuNu_VietNam48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448"/>
                <a:ext cx="1285" cy="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50" name="Text Box 14"/>
              <p:cNvSpPr txBox="1">
                <a:spLocks noChangeArrowheads="1"/>
              </p:cNvSpPr>
              <p:nvPr/>
            </p:nvSpPr>
            <p:spPr bwMode="auto">
              <a:xfrm>
                <a:off x="4409" y="3994"/>
                <a:ext cx="965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Chính quyền Mĩ – Diệm</a:t>
                </a:r>
              </a:p>
              <a:p>
                <a:pPr algn="ctr"/>
                <a:r>
                  <a:rPr lang="en-US" sz="2000"/>
                  <a:t>đàn áp người dân vô tội</a:t>
                </a:r>
              </a:p>
            </p:txBody>
          </p:sp>
        </p:grpSp>
        <p:sp>
          <p:nvSpPr>
            <p:cNvPr id="11347" name="Text Box 15"/>
            <p:cNvSpPr txBox="1">
              <a:spLocks noChangeArrowheads="1"/>
            </p:cNvSpPr>
            <p:nvPr/>
          </p:nvSpPr>
          <p:spPr bwMode="auto">
            <a:xfrm>
              <a:off x="240" y="3955"/>
              <a:ext cx="23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sz="3200">
                <a:solidFill>
                  <a:srgbClr val="0000FF"/>
                </a:solidFill>
              </a:endParaRPr>
            </a:p>
          </p:txBody>
        </p:sp>
        <p:sp>
          <p:nvSpPr>
            <p:cNvPr id="11348" name="Text Box 16"/>
            <p:cNvSpPr txBox="1">
              <a:spLocks noChangeArrowheads="1"/>
            </p:cNvSpPr>
            <p:nvPr/>
          </p:nvSpPr>
          <p:spPr bwMode="auto">
            <a:xfrm>
              <a:off x="192" y="3984"/>
              <a:ext cx="24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Máy chém</a:t>
              </a:r>
            </a:p>
          </p:txBody>
        </p:sp>
      </p:grpSp>
      <p:sp>
        <p:nvSpPr>
          <p:cNvPr id="11267" name="Text Box 20"/>
          <p:cNvSpPr txBox="1">
            <a:spLocks noChangeArrowheads="1"/>
          </p:cNvSpPr>
          <p:nvPr/>
        </p:nvSpPr>
        <p:spPr bwMode="auto">
          <a:xfrm>
            <a:off x="2362200" y="-26035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2800">
              <a:solidFill>
                <a:schemeClr val="bg1"/>
              </a:solidFill>
            </a:endParaRPr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2438400" y="228600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CC00CC"/>
                </a:solidFill>
              </a:rPr>
              <a:t>1</a:t>
            </a:r>
          </a:p>
        </p:txBody>
      </p: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6781800" y="-519113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2800">
              <a:solidFill>
                <a:schemeClr val="bg1"/>
              </a:solidFill>
            </a:endParaRPr>
          </a:p>
        </p:txBody>
      </p:sp>
      <p:sp>
        <p:nvSpPr>
          <p:cNvPr id="11270" name="Text Box 23"/>
          <p:cNvSpPr txBox="1">
            <a:spLocks noChangeArrowheads="1"/>
          </p:cNvSpPr>
          <p:nvPr/>
        </p:nvSpPr>
        <p:spPr bwMode="auto">
          <a:xfrm>
            <a:off x="7010400" y="228600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11271" name="Text Box 24"/>
          <p:cNvSpPr txBox="1">
            <a:spLocks noChangeArrowheads="1"/>
          </p:cNvSpPr>
          <p:nvPr/>
        </p:nvSpPr>
        <p:spPr bwMode="auto">
          <a:xfrm>
            <a:off x="2362200" y="34290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CC00CC"/>
                </a:solidFill>
              </a:rPr>
              <a:t>3</a:t>
            </a:r>
          </a:p>
        </p:txBody>
      </p:sp>
      <p:sp>
        <p:nvSpPr>
          <p:cNvPr id="11272" name="Text Box 26"/>
          <p:cNvSpPr txBox="1">
            <a:spLocks noChangeArrowheads="1"/>
          </p:cNvSpPr>
          <p:nvPr/>
        </p:nvSpPr>
        <p:spPr bwMode="auto">
          <a:xfrm>
            <a:off x="6324600" y="342900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2800">
              <a:solidFill>
                <a:srgbClr val="CC00CC"/>
              </a:solidFill>
            </a:endParaRPr>
          </a:p>
        </p:txBody>
      </p:sp>
      <p:sp>
        <p:nvSpPr>
          <p:cNvPr id="11273" name="Text Box 27"/>
          <p:cNvSpPr txBox="1">
            <a:spLocks noChangeArrowheads="1"/>
          </p:cNvSpPr>
          <p:nvPr/>
        </p:nvSpPr>
        <p:spPr bwMode="auto">
          <a:xfrm>
            <a:off x="6629400" y="33528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CC00CC"/>
                </a:solidFill>
              </a:rPr>
              <a:t>4</a:t>
            </a:r>
          </a:p>
        </p:txBody>
      </p:sp>
      <p:grpSp>
        <p:nvGrpSpPr>
          <p:cNvPr id="11274" name="Group 28"/>
          <p:cNvGrpSpPr>
            <a:grpSpLocks/>
          </p:cNvGrpSpPr>
          <p:nvPr/>
        </p:nvGrpSpPr>
        <p:grpSpPr bwMode="auto">
          <a:xfrm>
            <a:off x="533400" y="268288"/>
            <a:ext cx="8839200" cy="6589712"/>
            <a:chOff x="192" y="192"/>
            <a:chExt cx="5568" cy="4151"/>
          </a:xfrm>
        </p:grpSpPr>
        <p:grpSp>
          <p:nvGrpSpPr>
            <p:cNvPr id="11329" name="Group 29"/>
            <p:cNvGrpSpPr>
              <a:grpSpLocks/>
            </p:cNvGrpSpPr>
            <p:nvPr/>
          </p:nvGrpSpPr>
          <p:grpSpPr bwMode="auto">
            <a:xfrm>
              <a:off x="2880" y="192"/>
              <a:ext cx="2880" cy="1959"/>
              <a:chOff x="4121" y="1056"/>
              <a:chExt cx="1639" cy="1456"/>
            </a:xfrm>
          </p:grpSpPr>
          <p:pic>
            <p:nvPicPr>
              <p:cNvPr id="11339" name="Picture 30" descr="Sau+tran+chie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1" y="1056"/>
                <a:ext cx="1495" cy="1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40" name="Text Box 31"/>
              <p:cNvSpPr txBox="1">
                <a:spLocks noChangeArrowheads="1"/>
              </p:cNvSpPr>
              <p:nvPr/>
            </p:nvSpPr>
            <p:spPr bwMode="auto">
              <a:xfrm>
                <a:off x="4158" y="2183"/>
                <a:ext cx="160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Những cuộc thảm sát của</a:t>
                </a:r>
              </a:p>
              <a:p>
                <a:pPr algn="ctr"/>
                <a:r>
                  <a:rPr lang="en-US" sz="2000"/>
                  <a:t>Ngô Đình Diệm</a:t>
                </a:r>
              </a:p>
            </p:txBody>
          </p:sp>
        </p:grpSp>
        <p:sp>
          <p:nvSpPr>
            <p:cNvPr id="11330" name="Text Box 32"/>
            <p:cNvSpPr txBox="1">
              <a:spLocks noChangeArrowheads="1"/>
            </p:cNvSpPr>
            <p:nvPr/>
          </p:nvSpPr>
          <p:spPr bwMode="auto">
            <a:xfrm>
              <a:off x="1823" y="62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vi-VN" sz="2400">
                <a:solidFill>
                  <a:srgbClr val="FFFF00"/>
                </a:solidFill>
                <a:latin typeface=".VnTimeH" pitchFamily="34" charset="0"/>
              </a:endParaRPr>
            </a:p>
          </p:txBody>
        </p:sp>
        <p:pic>
          <p:nvPicPr>
            <p:cNvPr id="11331" name="Picture 33" descr="diemsangm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92"/>
              <a:ext cx="2448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32" name="Text Box 34"/>
            <p:cNvSpPr txBox="1">
              <a:spLocks noChangeArrowheads="1"/>
            </p:cNvSpPr>
            <p:nvPr/>
          </p:nvSpPr>
          <p:spPr bwMode="auto">
            <a:xfrm>
              <a:off x="639" y="1760"/>
              <a:ext cx="186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2000"/>
                <a:t>Ngô Đình Diệm bắt tay </a:t>
              </a:r>
            </a:p>
            <a:p>
              <a:pPr algn="ctr"/>
              <a:r>
                <a:rPr lang="en-US" sz="2000"/>
                <a:t>với đế quốc Mĩ</a:t>
              </a:r>
            </a:p>
          </p:txBody>
        </p:sp>
        <p:pic>
          <p:nvPicPr>
            <p:cNvPr id="11333" name="Picture 35" descr="maych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08"/>
              <a:ext cx="240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34" name="Group 36"/>
            <p:cNvGrpSpPr>
              <a:grpSpLocks/>
            </p:cNvGrpSpPr>
            <p:nvPr/>
          </p:nvGrpSpPr>
          <p:grpSpPr bwMode="auto">
            <a:xfrm>
              <a:off x="2832" y="2193"/>
              <a:ext cx="2592" cy="2150"/>
              <a:chOff x="4272" y="2448"/>
              <a:chExt cx="1285" cy="1946"/>
            </a:xfrm>
          </p:grpSpPr>
          <p:pic>
            <p:nvPicPr>
              <p:cNvPr id="11337" name="Picture 37" descr="8PhuNu_VietNam48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448"/>
                <a:ext cx="1285" cy="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38" name="Text Box 38"/>
              <p:cNvSpPr txBox="1">
                <a:spLocks noChangeArrowheads="1"/>
              </p:cNvSpPr>
              <p:nvPr/>
            </p:nvSpPr>
            <p:spPr bwMode="auto">
              <a:xfrm>
                <a:off x="4409" y="3994"/>
                <a:ext cx="965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Chính quyền Mĩ – Diệm</a:t>
                </a:r>
              </a:p>
              <a:p>
                <a:pPr algn="ctr"/>
                <a:r>
                  <a:rPr lang="en-US" sz="2000"/>
                  <a:t>đàn áp người dân vô tội</a:t>
                </a:r>
              </a:p>
            </p:txBody>
          </p:sp>
        </p:grpSp>
        <p:sp>
          <p:nvSpPr>
            <p:cNvPr id="11335" name="Text Box 39"/>
            <p:cNvSpPr txBox="1">
              <a:spLocks noChangeArrowheads="1"/>
            </p:cNvSpPr>
            <p:nvPr/>
          </p:nvSpPr>
          <p:spPr bwMode="auto">
            <a:xfrm>
              <a:off x="240" y="3955"/>
              <a:ext cx="23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sz="3200">
                <a:solidFill>
                  <a:srgbClr val="0000FF"/>
                </a:solidFill>
              </a:endParaRPr>
            </a:p>
          </p:txBody>
        </p:sp>
        <p:sp>
          <p:nvSpPr>
            <p:cNvPr id="11336" name="Text Box 40"/>
            <p:cNvSpPr txBox="1">
              <a:spLocks noChangeArrowheads="1"/>
            </p:cNvSpPr>
            <p:nvPr/>
          </p:nvSpPr>
          <p:spPr bwMode="auto">
            <a:xfrm>
              <a:off x="192" y="3984"/>
              <a:ext cx="24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Máy chém</a:t>
              </a:r>
            </a:p>
          </p:txBody>
        </p:sp>
      </p:grpSp>
      <p:sp>
        <p:nvSpPr>
          <p:cNvPr id="11275" name="Text Box 41"/>
          <p:cNvSpPr txBox="1">
            <a:spLocks noChangeArrowheads="1"/>
          </p:cNvSpPr>
          <p:nvPr/>
        </p:nvSpPr>
        <p:spPr bwMode="auto">
          <a:xfrm>
            <a:off x="2438400" y="228600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CC00CC"/>
                </a:solidFill>
              </a:rPr>
              <a:t>1</a:t>
            </a:r>
          </a:p>
        </p:txBody>
      </p:sp>
      <p:grpSp>
        <p:nvGrpSpPr>
          <p:cNvPr id="11276" name="Group 42"/>
          <p:cNvGrpSpPr>
            <a:grpSpLocks/>
          </p:cNvGrpSpPr>
          <p:nvPr/>
        </p:nvGrpSpPr>
        <p:grpSpPr bwMode="auto">
          <a:xfrm>
            <a:off x="533400" y="268288"/>
            <a:ext cx="8839200" cy="6589712"/>
            <a:chOff x="192" y="192"/>
            <a:chExt cx="5568" cy="4151"/>
          </a:xfrm>
        </p:grpSpPr>
        <p:grpSp>
          <p:nvGrpSpPr>
            <p:cNvPr id="11317" name="Group 43"/>
            <p:cNvGrpSpPr>
              <a:grpSpLocks/>
            </p:cNvGrpSpPr>
            <p:nvPr/>
          </p:nvGrpSpPr>
          <p:grpSpPr bwMode="auto">
            <a:xfrm>
              <a:off x="2880" y="192"/>
              <a:ext cx="2880" cy="1959"/>
              <a:chOff x="4121" y="1056"/>
              <a:chExt cx="1639" cy="1456"/>
            </a:xfrm>
          </p:grpSpPr>
          <p:pic>
            <p:nvPicPr>
              <p:cNvPr id="11327" name="Picture 44" descr="Sau+tran+chie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1" y="1056"/>
                <a:ext cx="1495" cy="1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28" name="Text Box 45"/>
              <p:cNvSpPr txBox="1">
                <a:spLocks noChangeArrowheads="1"/>
              </p:cNvSpPr>
              <p:nvPr/>
            </p:nvSpPr>
            <p:spPr bwMode="auto">
              <a:xfrm>
                <a:off x="4158" y="2183"/>
                <a:ext cx="160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Những cuộc thảm sát của</a:t>
                </a:r>
              </a:p>
              <a:p>
                <a:pPr algn="ctr"/>
                <a:r>
                  <a:rPr lang="en-US" sz="2000"/>
                  <a:t>Ngô Đình Diệm</a:t>
                </a:r>
              </a:p>
            </p:txBody>
          </p:sp>
        </p:grpSp>
        <p:sp>
          <p:nvSpPr>
            <p:cNvPr id="11318" name="Text Box 46"/>
            <p:cNvSpPr txBox="1">
              <a:spLocks noChangeArrowheads="1"/>
            </p:cNvSpPr>
            <p:nvPr/>
          </p:nvSpPr>
          <p:spPr bwMode="auto">
            <a:xfrm>
              <a:off x="1823" y="62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vi-VN" sz="2400">
                <a:solidFill>
                  <a:srgbClr val="FFFF00"/>
                </a:solidFill>
                <a:latin typeface=".VnTimeH" pitchFamily="34" charset="0"/>
              </a:endParaRPr>
            </a:p>
          </p:txBody>
        </p:sp>
        <p:pic>
          <p:nvPicPr>
            <p:cNvPr id="11319" name="Picture 47" descr="diemsangm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92"/>
              <a:ext cx="2448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20" name="Text Box 48"/>
            <p:cNvSpPr txBox="1">
              <a:spLocks noChangeArrowheads="1"/>
            </p:cNvSpPr>
            <p:nvPr/>
          </p:nvSpPr>
          <p:spPr bwMode="auto">
            <a:xfrm>
              <a:off x="639" y="1760"/>
              <a:ext cx="186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2000"/>
                <a:t>Ngô Đình Diệm bắt tay </a:t>
              </a:r>
            </a:p>
            <a:p>
              <a:pPr algn="ctr"/>
              <a:r>
                <a:rPr lang="en-US" sz="2000"/>
                <a:t>với đế quốc Mĩ</a:t>
              </a:r>
            </a:p>
          </p:txBody>
        </p:sp>
        <p:pic>
          <p:nvPicPr>
            <p:cNvPr id="11321" name="Picture 49" descr="maych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08"/>
              <a:ext cx="240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22" name="Group 50"/>
            <p:cNvGrpSpPr>
              <a:grpSpLocks/>
            </p:cNvGrpSpPr>
            <p:nvPr/>
          </p:nvGrpSpPr>
          <p:grpSpPr bwMode="auto">
            <a:xfrm>
              <a:off x="2832" y="2193"/>
              <a:ext cx="2592" cy="2150"/>
              <a:chOff x="4272" y="2448"/>
              <a:chExt cx="1285" cy="1946"/>
            </a:xfrm>
          </p:grpSpPr>
          <p:pic>
            <p:nvPicPr>
              <p:cNvPr id="11325" name="Picture 51" descr="8PhuNu_VietNam48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448"/>
                <a:ext cx="1285" cy="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26" name="Text Box 52"/>
              <p:cNvSpPr txBox="1">
                <a:spLocks noChangeArrowheads="1"/>
              </p:cNvSpPr>
              <p:nvPr/>
            </p:nvSpPr>
            <p:spPr bwMode="auto">
              <a:xfrm>
                <a:off x="4409" y="3994"/>
                <a:ext cx="965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Chính quyền Mĩ – Diệm</a:t>
                </a:r>
              </a:p>
              <a:p>
                <a:pPr algn="ctr"/>
                <a:r>
                  <a:rPr lang="en-US" sz="2000"/>
                  <a:t>đàn áp người dân vô tội</a:t>
                </a:r>
              </a:p>
            </p:txBody>
          </p:sp>
        </p:grpSp>
        <p:sp>
          <p:nvSpPr>
            <p:cNvPr id="11323" name="Text Box 53"/>
            <p:cNvSpPr txBox="1">
              <a:spLocks noChangeArrowheads="1"/>
            </p:cNvSpPr>
            <p:nvPr/>
          </p:nvSpPr>
          <p:spPr bwMode="auto">
            <a:xfrm>
              <a:off x="240" y="3955"/>
              <a:ext cx="23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sz="3200">
                <a:solidFill>
                  <a:srgbClr val="0000FF"/>
                </a:solidFill>
              </a:endParaRPr>
            </a:p>
          </p:txBody>
        </p:sp>
        <p:sp>
          <p:nvSpPr>
            <p:cNvPr id="11324" name="Text Box 54"/>
            <p:cNvSpPr txBox="1">
              <a:spLocks noChangeArrowheads="1"/>
            </p:cNvSpPr>
            <p:nvPr/>
          </p:nvSpPr>
          <p:spPr bwMode="auto">
            <a:xfrm>
              <a:off x="192" y="3984"/>
              <a:ext cx="24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Máy chém</a:t>
              </a:r>
            </a:p>
          </p:txBody>
        </p:sp>
      </p:grpSp>
      <p:grpSp>
        <p:nvGrpSpPr>
          <p:cNvPr id="11277" name="Group 55"/>
          <p:cNvGrpSpPr>
            <a:grpSpLocks/>
          </p:cNvGrpSpPr>
          <p:nvPr/>
        </p:nvGrpSpPr>
        <p:grpSpPr bwMode="auto">
          <a:xfrm>
            <a:off x="533400" y="268288"/>
            <a:ext cx="8839200" cy="6589712"/>
            <a:chOff x="192" y="192"/>
            <a:chExt cx="5568" cy="4151"/>
          </a:xfrm>
        </p:grpSpPr>
        <p:grpSp>
          <p:nvGrpSpPr>
            <p:cNvPr id="11305" name="Group 56"/>
            <p:cNvGrpSpPr>
              <a:grpSpLocks/>
            </p:cNvGrpSpPr>
            <p:nvPr/>
          </p:nvGrpSpPr>
          <p:grpSpPr bwMode="auto">
            <a:xfrm>
              <a:off x="2880" y="192"/>
              <a:ext cx="2880" cy="1959"/>
              <a:chOff x="4121" y="1056"/>
              <a:chExt cx="1639" cy="1456"/>
            </a:xfrm>
          </p:grpSpPr>
          <p:pic>
            <p:nvPicPr>
              <p:cNvPr id="11315" name="Picture 57" descr="Sau+tran+chie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1" y="1056"/>
                <a:ext cx="1495" cy="1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16" name="Text Box 58"/>
              <p:cNvSpPr txBox="1">
                <a:spLocks noChangeArrowheads="1"/>
              </p:cNvSpPr>
              <p:nvPr/>
            </p:nvSpPr>
            <p:spPr bwMode="auto">
              <a:xfrm>
                <a:off x="4158" y="2183"/>
                <a:ext cx="160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Những cuộc thảm sát của</a:t>
                </a:r>
              </a:p>
              <a:p>
                <a:pPr algn="ctr"/>
                <a:r>
                  <a:rPr lang="en-US" sz="2000"/>
                  <a:t>Ngô Đình Diệm</a:t>
                </a:r>
              </a:p>
            </p:txBody>
          </p:sp>
        </p:grpSp>
        <p:sp>
          <p:nvSpPr>
            <p:cNvPr id="11306" name="Text Box 59"/>
            <p:cNvSpPr txBox="1">
              <a:spLocks noChangeArrowheads="1"/>
            </p:cNvSpPr>
            <p:nvPr/>
          </p:nvSpPr>
          <p:spPr bwMode="auto">
            <a:xfrm>
              <a:off x="1823" y="62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vi-VN" sz="2400">
                <a:solidFill>
                  <a:srgbClr val="FFFF00"/>
                </a:solidFill>
                <a:latin typeface=".VnTimeH" pitchFamily="34" charset="0"/>
              </a:endParaRPr>
            </a:p>
          </p:txBody>
        </p:sp>
        <p:pic>
          <p:nvPicPr>
            <p:cNvPr id="11307" name="Picture 60" descr="diemsangm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92"/>
              <a:ext cx="2448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8" name="Text Box 61"/>
            <p:cNvSpPr txBox="1">
              <a:spLocks noChangeArrowheads="1"/>
            </p:cNvSpPr>
            <p:nvPr/>
          </p:nvSpPr>
          <p:spPr bwMode="auto">
            <a:xfrm>
              <a:off x="639" y="1760"/>
              <a:ext cx="186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2000"/>
                <a:t>Ngô Đình Diệm bắt tay </a:t>
              </a:r>
            </a:p>
            <a:p>
              <a:pPr algn="ctr"/>
              <a:r>
                <a:rPr lang="en-US" sz="2000"/>
                <a:t>với đế quốc Mĩ</a:t>
              </a:r>
            </a:p>
          </p:txBody>
        </p:sp>
        <p:pic>
          <p:nvPicPr>
            <p:cNvPr id="11309" name="Picture 62" descr="maych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08"/>
              <a:ext cx="240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10" name="Group 63"/>
            <p:cNvGrpSpPr>
              <a:grpSpLocks/>
            </p:cNvGrpSpPr>
            <p:nvPr/>
          </p:nvGrpSpPr>
          <p:grpSpPr bwMode="auto">
            <a:xfrm>
              <a:off x="2832" y="2193"/>
              <a:ext cx="2592" cy="2150"/>
              <a:chOff x="4272" y="2448"/>
              <a:chExt cx="1285" cy="1946"/>
            </a:xfrm>
          </p:grpSpPr>
          <p:pic>
            <p:nvPicPr>
              <p:cNvPr id="11313" name="Picture 64" descr="8PhuNu_VietNam48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448"/>
                <a:ext cx="1285" cy="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14" name="Text Box 65"/>
              <p:cNvSpPr txBox="1">
                <a:spLocks noChangeArrowheads="1"/>
              </p:cNvSpPr>
              <p:nvPr/>
            </p:nvSpPr>
            <p:spPr bwMode="auto">
              <a:xfrm>
                <a:off x="4409" y="3994"/>
                <a:ext cx="965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Chính quyền Mĩ – Diệm</a:t>
                </a:r>
              </a:p>
              <a:p>
                <a:pPr algn="ctr"/>
                <a:r>
                  <a:rPr lang="en-US" sz="2000"/>
                  <a:t>đàn áp người dân vô tội</a:t>
                </a:r>
              </a:p>
            </p:txBody>
          </p:sp>
        </p:grpSp>
        <p:sp>
          <p:nvSpPr>
            <p:cNvPr id="11311" name="Text Box 66"/>
            <p:cNvSpPr txBox="1">
              <a:spLocks noChangeArrowheads="1"/>
            </p:cNvSpPr>
            <p:nvPr/>
          </p:nvSpPr>
          <p:spPr bwMode="auto">
            <a:xfrm>
              <a:off x="240" y="3955"/>
              <a:ext cx="23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sz="3200">
                <a:solidFill>
                  <a:srgbClr val="0000FF"/>
                </a:solidFill>
              </a:endParaRPr>
            </a:p>
          </p:txBody>
        </p:sp>
        <p:sp>
          <p:nvSpPr>
            <p:cNvPr id="11312" name="Text Box 67"/>
            <p:cNvSpPr txBox="1">
              <a:spLocks noChangeArrowheads="1"/>
            </p:cNvSpPr>
            <p:nvPr/>
          </p:nvSpPr>
          <p:spPr bwMode="auto">
            <a:xfrm>
              <a:off x="192" y="3984"/>
              <a:ext cx="24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Máy chém</a:t>
              </a:r>
            </a:p>
          </p:txBody>
        </p:sp>
      </p:grpSp>
      <p:grpSp>
        <p:nvGrpSpPr>
          <p:cNvPr id="11278" name="Group 68"/>
          <p:cNvGrpSpPr>
            <a:grpSpLocks/>
          </p:cNvGrpSpPr>
          <p:nvPr/>
        </p:nvGrpSpPr>
        <p:grpSpPr bwMode="auto">
          <a:xfrm>
            <a:off x="533400" y="268288"/>
            <a:ext cx="8839200" cy="6589712"/>
            <a:chOff x="192" y="192"/>
            <a:chExt cx="5568" cy="4151"/>
          </a:xfrm>
        </p:grpSpPr>
        <p:grpSp>
          <p:nvGrpSpPr>
            <p:cNvPr id="11293" name="Group 69"/>
            <p:cNvGrpSpPr>
              <a:grpSpLocks/>
            </p:cNvGrpSpPr>
            <p:nvPr/>
          </p:nvGrpSpPr>
          <p:grpSpPr bwMode="auto">
            <a:xfrm>
              <a:off x="2880" y="192"/>
              <a:ext cx="2880" cy="1959"/>
              <a:chOff x="4121" y="1056"/>
              <a:chExt cx="1639" cy="1456"/>
            </a:xfrm>
          </p:grpSpPr>
          <p:pic>
            <p:nvPicPr>
              <p:cNvPr id="11303" name="Picture 70" descr="Sau+tran+chie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1" y="1056"/>
                <a:ext cx="1495" cy="1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04" name="Text Box 71"/>
              <p:cNvSpPr txBox="1">
                <a:spLocks noChangeArrowheads="1"/>
              </p:cNvSpPr>
              <p:nvPr/>
            </p:nvSpPr>
            <p:spPr bwMode="auto">
              <a:xfrm>
                <a:off x="4158" y="2183"/>
                <a:ext cx="160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Những cuộc thảm sát của</a:t>
                </a:r>
              </a:p>
              <a:p>
                <a:pPr algn="ctr"/>
                <a:r>
                  <a:rPr lang="en-US" sz="2000"/>
                  <a:t>Ngô Đình Diệm</a:t>
                </a:r>
              </a:p>
            </p:txBody>
          </p:sp>
        </p:grpSp>
        <p:sp>
          <p:nvSpPr>
            <p:cNvPr id="11294" name="Text Box 72"/>
            <p:cNvSpPr txBox="1">
              <a:spLocks noChangeArrowheads="1"/>
            </p:cNvSpPr>
            <p:nvPr/>
          </p:nvSpPr>
          <p:spPr bwMode="auto">
            <a:xfrm>
              <a:off x="1823" y="62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vi-VN" sz="2400">
                <a:solidFill>
                  <a:srgbClr val="FFFF00"/>
                </a:solidFill>
                <a:latin typeface=".VnTimeH" pitchFamily="34" charset="0"/>
              </a:endParaRPr>
            </a:p>
          </p:txBody>
        </p:sp>
        <p:pic>
          <p:nvPicPr>
            <p:cNvPr id="11295" name="Picture 73" descr="diemsangm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92"/>
              <a:ext cx="2448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6" name="Text Box 74"/>
            <p:cNvSpPr txBox="1">
              <a:spLocks noChangeArrowheads="1"/>
            </p:cNvSpPr>
            <p:nvPr/>
          </p:nvSpPr>
          <p:spPr bwMode="auto">
            <a:xfrm>
              <a:off x="639" y="1760"/>
              <a:ext cx="186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2000"/>
                <a:t>Ngô Đình Diệm bắt tay </a:t>
              </a:r>
            </a:p>
            <a:p>
              <a:pPr algn="ctr"/>
              <a:r>
                <a:rPr lang="en-US" sz="2000"/>
                <a:t>với đế quốc Mĩ</a:t>
              </a:r>
            </a:p>
          </p:txBody>
        </p:sp>
        <p:pic>
          <p:nvPicPr>
            <p:cNvPr id="11297" name="Picture 75" descr="maych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08"/>
              <a:ext cx="240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98" name="Group 76"/>
            <p:cNvGrpSpPr>
              <a:grpSpLocks/>
            </p:cNvGrpSpPr>
            <p:nvPr/>
          </p:nvGrpSpPr>
          <p:grpSpPr bwMode="auto">
            <a:xfrm>
              <a:off x="2832" y="2193"/>
              <a:ext cx="2592" cy="2150"/>
              <a:chOff x="4272" y="2448"/>
              <a:chExt cx="1285" cy="1946"/>
            </a:xfrm>
          </p:grpSpPr>
          <p:pic>
            <p:nvPicPr>
              <p:cNvPr id="11301" name="Picture 77" descr="8PhuNu_VietNam48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448"/>
                <a:ext cx="1285" cy="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02" name="Text Box 78"/>
              <p:cNvSpPr txBox="1">
                <a:spLocks noChangeArrowheads="1"/>
              </p:cNvSpPr>
              <p:nvPr/>
            </p:nvSpPr>
            <p:spPr bwMode="auto">
              <a:xfrm>
                <a:off x="4409" y="3994"/>
                <a:ext cx="965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Chính quyền Mĩ – Diệm</a:t>
                </a:r>
              </a:p>
              <a:p>
                <a:pPr algn="ctr"/>
                <a:r>
                  <a:rPr lang="en-US" sz="2000"/>
                  <a:t>đàn áp người dân vô tội</a:t>
                </a:r>
              </a:p>
            </p:txBody>
          </p:sp>
        </p:grpSp>
        <p:sp>
          <p:nvSpPr>
            <p:cNvPr id="11299" name="Text Box 79"/>
            <p:cNvSpPr txBox="1">
              <a:spLocks noChangeArrowheads="1"/>
            </p:cNvSpPr>
            <p:nvPr/>
          </p:nvSpPr>
          <p:spPr bwMode="auto">
            <a:xfrm>
              <a:off x="240" y="3955"/>
              <a:ext cx="23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sz="3200">
                <a:solidFill>
                  <a:srgbClr val="0000FF"/>
                </a:solidFill>
              </a:endParaRPr>
            </a:p>
          </p:txBody>
        </p:sp>
        <p:sp>
          <p:nvSpPr>
            <p:cNvPr id="11300" name="Text Box 80"/>
            <p:cNvSpPr txBox="1">
              <a:spLocks noChangeArrowheads="1"/>
            </p:cNvSpPr>
            <p:nvPr/>
          </p:nvSpPr>
          <p:spPr bwMode="auto">
            <a:xfrm>
              <a:off x="192" y="3984"/>
              <a:ext cx="24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Máy chém</a:t>
              </a:r>
            </a:p>
          </p:txBody>
        </p:sp>
      </p:grpSp>
      <p:grpSp>
        <p:nvGrpSpPr>
          <p:cNvPr id="11279" name="Group 81"/>
          <p:cNvGrpSpPr>
            <a:grpSpLocks/>
          </p:cNvGrpSpPr>
          <p:nvPr/>
        </p:nvGrpSpPr>
        <p:grpSpPr bwMode="auto">
          <a:xfrm>
            <a:off x="533400" y="268288"/>
            <a:ext cx="8839200" cy="6589712"/>
            <a:chOff x="192" y="192"/>
            <a:chExt cx="5568" cy="4151"/>
          </a:xfrm>
        </p:grpSpPr>
        <p:grpSp>
          <p:nvGrpSpPr>
            <p:cNvPr id="11281" name="Group 82"/>
            <p:cNvGrpSpPr>
              <a:grpSpLocks/>
            </p:cNvGrpSpPr>
            <p:nvPr/>
          </p:nvGrpSpPr>
          <p:grpSpPr bwMode="auto">
            <a:xfrm>
              <a:off x="2880" y="192"/>
              <a:ext cx="2880" cy="1959"/>
              <a:chOff x="4121" y="1056"/>
              <a:chExt cx="1639" cy="1456"/>
            </a:xfrm>
          </p:grpSpPr>
          <p:pic>
            <p:nvPicPr>
              <p:cNvPr id="11291" name="Picture 83" descr="Sau+tran+chie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1" y="1056"/>
                <a:ext cx="1495" cy="1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92" name="Text Box 84"/>
              <p:cNvSpPr txBox="1">
                <a:spLocks noChangeArrowheads="1"/>
              </p:cNvSpPr>
              <p:nvPr/>
            </p:nvSpPr>
            <p:spPr bwMode="auto">
              <a:xfrm>
                <a:off x="4158" y="2183"/>
                <a:ext cx="160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Những cuộc thảm sát của</a:t>
                </a:r>
              </a:p>
              <a:p>
                <a:pPr algn="ctr"/>
                <a:r>
                  <a:rPr lang="en-US" sz="2000"/>
                  <a:t>Ngô Đình Diệm</a:t>
                </a:r>
              </a:p>
            </p:txBody>
          </p:sp>
        </p:grpSp>
        <p:sp>
          <p:nvSpPr>
            <p:cNvPr id="11282" name="Text Box 85"/>
            <p:cNvSpPr txBox="1">
              <a:spLocks noChangeArrowheads="1"/>
            </p:cNvSpPr>
            <p:nvPr/>
          </p:nvSpPr>
          <p:spPr bwMode="auto">
            <a:xfrm>
              <a:off x="1823" y="62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vi-VN" sz="2400">
                <a:solidFill>
                  <a:srgbClr val="FFFF00"/>
                </a:solidFill>
                <a:latin typeface=".VnTimeH" pitchFamily="34" charset="0"/>
              </a:endParaRPr>
            </a:p>
          </p:txBody>
        </p:sp>
        <p:pic>
          <p:nvPicPr>
            <p:cNvPr id="11283" name="Picture 86" descr="diemsangm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92"/>
              <a:ext cx="2448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4" name="Text Box 87"/>
            <p:cNvSpPr txBox="1">
              <a:spLocks noChangeArrowheads="1"/>
            </p:cNvSpPr>
            <p:nvPr/>
          </p:nvSpPr>
          <p:spPr bwMode="auto">
            <a:xfrm>
              <a:off x="639" y="1760"/>
              <a:ext cx="186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2000"/>
                <a:t>Ngô Đình Diệm bắt tay </a:t>
              </a:r>
            </a:p>
            <a:p>
              <a:pPr algn="ctr"/>
              <a:r>
                <a:rPr lang="en-US" sz="2000"/>
                <a:t>với đế quốc Mĩ</a:t>
              </a:r>
            </a:p>
          </p:txBody>
        </p:sp>
        <p:pic>
          <p:nvPicPr>
            <p:cNvPr id="11285" name="Picture 88" descr="maych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08"/>
              <a:ext cx="240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86" name="Group 89"/>
            <p:cNvGrpSpPr>
              <a:grpSpLocks/>
            </p:cNvGrpSpPr>
            <p:nvPr/>
          </p:nvGrpSpPr>
          <p:grpSpPr bwMode="auto">
            <a:xfrm>
              <a:off x="2832" y="2193"/>
              <a:ext cx="2592" cy="2150"/>
              <a:chOff x="4272" y="2448"/>
              <a:chExt cx="1285" cy="1946"/>
            </a:xfrm>
          </p:grpSpPr>
          <p:pic>
            <p:nvPicPr>
              <p:cNvPr id="11289" name="Picture 90" descr="8PhuNu_VietNam48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448"/>
                <a:ext cx="1285" cy="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90" name="Text Box 91"/>
              <p:cNvSpPr txBox="1">
                <a:spLocks noChangeArrowheads="1"/>
              </p:cNvSpPr>
              <p:nvPr/>
            </p:nvSpPr>
            <p:spPr bwMode="auto">
              <a:xfrm>
                <a:off x="4409" y="3994"/>
                <a:ext cx="965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/>
                  <a:t>Chính quyền Mĩ – Diệm</a:t>
                </a:r>
              </a:p>
              <a:p>
                <a:pPr algn="ctr"/>
                <a:r>
                  <a:rPr lang="en-US" sz="2000"/>
                  <a:t>đàn áp người dân vô tội</a:t>
                </a:r>
              </a:p>
            </p:txBody>
          </p:sp>
        </p:grpSp>
        <p:sp>
          <p:nvSpPr>
            <p:cNvPr id="11287" name="Text Box 92"/>
            <p:cNvSpPr txBox="1">
              <a:spLocks noChangeArrowheads="1"/>
            </p:cNvSpPr>
            <p:nvPr/>
          </p:nvSpPr>
          <p:spPr bwMode="auto">
            <a:xfrm>
              <a:off x="240" y="3955"/>
              <a:ext cx="23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sz="3200">
                <a:solidFill>
                  <a:srgbClr val="0000FF"/>
                </a:solidFill>
              </a:endParaRPr>
            </a:p>
          </p:txBody>
        </p:sp>
        <p:sp>
          <p:nvSpPr>
            <p:cNvPr id="11288" name="Text Box 93"/>
            <p:cNvSpPr txBox="1">
              <a:spLocks noChangeArrowheads="1"/>
            </p:cNvSpPr>
            <p:nvPr/>
          </p:nvSpPr>
          <p:spPr bwMode="auto">
            <a:xfrm>
              <a:off x="192" y="3984"/>
              <a:ext cx="24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Máy chém</a:t>
              </a:r>
            </a:p>
          </p:txBody>
        </p:sp>
      </p:grpSp>
      <p:pic>
        <p:nvPicPr>
          <p:cNvPr id="3" name="CD691217.wav">
            <a:hlinkClick r:id="" action="ppaction://media"/>
          </p:cNvPr>
          <p:cNvPicPr>
            <a:picLocks noChangeAspect="1"/>
          </p:cNvPicPr>
          <p:nvPr>
            <a:wavAudioFile r:embed="rId1" name="CD69DA4A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8|4.8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7|8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0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7.7|16.4|32.6|18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4.8|6.7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3.2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6.3|1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4.1|0.8|0.8|9.3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</TotalTime>
  <Words>1533</Words>
  <Application>Microsoft Office PowerPoint</Application>
  <PresentationFormat>On-screen Show (4:3)</PresentationFormat>
  <Paragraphs>142</Paragraphs>
  <Slides>37</Slides>
  <Notes>1</Notes>
  <HiddenSlides>0</HiddenSlides>
  <MMClips>37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Ghoster: Lucky Star</cp:lastModifiedBy>
  <cp:revision>99</cp:revision>
  <cp:lastPrinted>1601-01-01T00:00:00Z</cp:lastPrinted>
  <dcterms:created xsi:type="dcterms:W3CDTF">2013-01-15T11:42:40Z</dcterms:created>
  <dcterms:modified xsi:type="dcterms:W3CDTF">2020-04-10T20:22:47Z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