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7" r:id="rId3"/>
    <p:sldMasterId id="2147483709" r:id="rId4"/>
    <p:sldMasterId id="2147483721" r:id="rId5"/>
    <p:sldMasterId id="2147483850" r:id="rId6"/>
  </p:sldMasterIdLst>
  <p:sldIdLst>
    <p:sldId id="330" r:id="rId7"/>
    <p:sldId id="339" r:id="rId8"/>
    <p:sldId id="281" r:id="rId9"/>
    <p:sldId id="261" r:id="rId10"/>
    <p:sldId id="262" r:id="rId11"/>
    <p:sldId id="266" r:id="rId12"/>
    <p:sldId id="335" r:id="rId13"/>
    <p:sldId id="334" r:id="rId14"/>
    <p:sldId id="282" r:id="rId15"/>
    <p:sldId id="283" r:id="rId16"/>
    <p:sldId id="336" r:id="rId17"/>
    <p:sldId id="287" r:id="rId18"/>
    <p:sldId id="286" r:id="rId19"/>
    <p:sldId id="337" r:id="rId20"/>
    <p:sldId id="288" r:id="rId21"/>
    <p:sldId id="338" r:id="rId22"/>
    <p:sldId id="300" r:id="rId23"/>
    <p:sldId id="301" r:id="rId24"/>
    <p:sldId id="302" r:id="rId25"/>
  </p:sldIdLst>
  <p:sldSz cx="118872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4660"/>
  </p:normalViewPr>
  <p:slideViewPr>
    <p:cSldViewPr>
      <p:cViewPr varScale="1">
        <p:scale>
          <a:sx n="69" d="100"/>
          <a:sy n="69" d="100"/>
        </p:scale>
        <p:origin x="1008" y="78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568-B149-43E9-92CB-2AB980C697A3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4F8-FF0D-400E-A9E6-0547922C3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0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568-B149-43E9-92CB-2AB980C697A3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4F8-FF0D-400E-A9E6-0547922C3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29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568-B149-43E9-92CB-2AB980C697A3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4F8-FF0D-400E-A9E6-0547922C3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3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568-B149-43E9-92CB-2AB980C697A3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4F8-FF0D-400E-A9E6-0547922C3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66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568-B149-43E9-92CB-2AB980C697A3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4F8-FF0D-400E-A9E6-0547922C3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65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568-B149-43E9-92CB-2AB980C697A3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4F8-FF0D-400E-A9E6-0547922C3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1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568-B149-43E9-92CB-2AB980C697A3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4F8-FF0D-400E-A9E6-0547922C3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0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568-B149-43E9-92CB-2AB980C697A3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4F8-FF0D-400E-A9E6-0547922C3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03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568-B149-43E9-92CB-2AB980C697A3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4F8-FF0D-400E-A9E6-0547922C3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10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568-B149-43E9-92CB-2AB980C697A3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4F8-FF0D-400E-A9E6-0547922C3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5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04B4B-2F23-441E-B51C-288ADBEB6F3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0037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568-B149-43E9-92CB-2AB980C697A3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4F8-FF0D-400E-A9E6-0547922C3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10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AD026-53E9-4175-A61E-D907E1410AAE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02177"/>
      </p:ext>
    </p:extLst>
  </p:cSld>
  <p:clrMapOvr>
    <a:masterClrMapping/>
  </p:clrMapOvr>
  <p:transition spd="med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6427B-6FA6-4767-9C3A-7CAC0A37722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37994"/>
      </p:ext>
    </p:extLst>
  </p:cSld>
  <p:clrMapOvr>
    <a:masterClrMapping/>
  </p:clrMapOvr>
  <p:transition spd="med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D8438-65C9-492C-9EEE-84071FCB2525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96695"/>
      </p:ext>
    </p:extLst>
  </p:cSld>
  <p:clrMapOvr>
    <a:masterClrMapping/>
  </p:clrMapOvr>
  <p:transition spd="med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C8AC-747B-4B51-B49B-B38A34B4E875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26148"/>
      </p:ext>
    </p:extLst>
  </p:cSld>
  <p:clrMapOvr>
    <a:masterClrMapping/>
  </p:clrMapOvr>
  <p:transition spd="med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B80FF-CF99-496A-A86A-26406DBB2353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67863"/>
      </p:ext>
    </p:extLst>
  </p:cSld>
  <p:clrMapOvr>
    <a:masterClrMapping/>
  </p:clrMapOvr>
  <p:transition spd="med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82E44-A425-44C3-BDE5-E1FD5C44C7A5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18366"/>
      </p:ext>
    </p:extLst>
  </p:cSld>
  <p:clrMapOvr>
    <a:masterClrMapping/>
  </p:clrMapOvr>
  <p:transition spd="med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DF24E-6F40-44A9-8921-C7024F1674F5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21730"/>
      </p:ext>
    </p:extLst>
  </p:cSld>
  <p:clrMapOvr>
    <a:masterClrMapping/>
  </p:clrMapOvr>
  <p:transition spd="med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BE77A-6910-437D-B9CF-1A5CD9B64DEC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31602"/>
      </p:ext>
    </p:extLst>
  </p:cSld>
  <p:clrMapOvr>
    <a:masterClrMapping/>
  </p:clrMapOvr>
  <p:transition spd="med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4F724-A39E-4981-8024-2CFA90056219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01747"/>
      </p:ext>
    </p:extLst>
  </p:cSld>
  <p:clrMapOvr>
    <a:masterClrMapping/>
  </p:clrMapOvr>
  <p:transition spd="med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418D8-DEB2-4A50-AEC9-48C61F874474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30677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568-B149-43E9-92CB-2AB980C697A3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4F8-FF0D-400E-A9E6-0547922C3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89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04B4B-2F23-441E-B51C-288ADBEB6F3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8019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04B4B-2F23-441E-B51C-288ADBEB6F3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010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04B4B-2F23-441E-B51C-288ADBEB6F3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722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04B4B-2F23-441E-B51C-288ADBEB6F3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3337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AD026-53E9-4175-A61E-D907E1410AAE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10417"/>
      </p:ext>
    </p:extLst>
  </p:cSld>
  <p:clrMapOvr>
    <a:masterClrMapping/>
  </p:clrMapOvr>
  <p:transition spd="med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6427B-6FA6-4767-9C3A-7CAC0A37722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60892"/>
      </p:ext>
    </p:extLst>
  </p:cSld>
  <p:clrMapOvr>
    <a:masterClrMapping/>
  </p:clrMapOvr>
  <p:transition spd="med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D8438-65C9-492C-9EEE-84071FCB2525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30390"/>
      </p:ext>
    </p:extLst>
  </p:cSld>
  <p:clrMapOvr>
    <a:masterClrMapping/>
  </p:clrMapOvr>
  <p:transition spd="med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C8AC-747B-4B51-B49B-B38A34B4E875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26287"/>
      </p:ext>
    </p:extLst>
  </p:cSld>
  <p:clrMapOvr>
    <a:masterClrMapping/>
  </p:clrMapOvr>
  <p:transition spd="med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B80FF-CF99-496A-A86A-26406DBB2353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66516"/>
      </p:ext>
    </p:extLst>
  </p:cSld>
  <p:clrMapOvr>
    <a:masterClrMapping/>
  </p:clrMapOvr>
  <p:transition spd="med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82E44-A425-44C3-BDE5-E1FD5C44C7A5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56897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568-B149-43E9-92CB-2AB980C697A3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4F8-FF0D-400E-A9E6-0547922C3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90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DF24E-6F40-44A9-8921-C7024F1674F5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30666"/>
      </p:ext>
    </p:extLst>
  </p:cSld>
  <p:clrMapOvr>
    <a:masterClrMapping/>
  </p:clrMapOvr>
  <p:transition spd="med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BE77A-6910-437D-B9CF-1A5CD9B64DEC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77902"/>
      </p:ext>
    </p:extLst>
  </p:cSld>
  <p:clrMapOvr>
    <a:masterClrMapping/>
  </p:clrMapOvr>
  <p:transition spd="med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4F724-A39E-4981-8024-2CFA90056219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07974"/>
      </p:ext>
    </p:extLst>
  </p:cSld>
  <p:clrMapOvr>
    <a:masterClrMapping/>
  </p:clrMapOvr>
  <p:transition spd="med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418D8-DEB2-4A50-AEC9-48C61F874474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33713"/>
      </p:ext>
    </p:extLst>
  </p:cSld>
  <p:clrMapOvr>
    <a:masterClrMapping/>
  </p:clrMapOvr>
  <p:transition spd="med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04B4B-2F23-441E-B51C-288ADBEB6F3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98706"/>
      </p:ext>
    </p:extLst>
  </p:cSld>
  <p:clrMapOvr>
    <a:masterClrMapping/>
  </p:clrMapOvr>
  <p:transition spd="med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AD026-53E9-4175-A61E-D907E1410AAE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117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AD026-53E9-4175-A61E-D907E1410AAE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697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AD026-53E9-4175-A61E-D907E1410AAE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964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AD026-53E9-4175-A61E-D907E1410AAE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2827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AD026-53E9-4175-A61E-D907E1410AAE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4310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568-B149-43E9-92CB-2AB980C697A3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4F8-FF0D-400E-A9E6-0547922C3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2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6427B-6FA6-4767-9C3A-7CAC0A37722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51782"/>
      </p:ext>
    </p:extLst>
  </p:cSld>
  <p:clrMapOvr>
    <a:masterClrMapping/>
  </p:clrMapOvr>
  <p:transition spd="med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D8438-65C9-492C-9EEE-84071FCB2525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87136"/>
      </p:ext>
    </p:extLst>
  </p:cSld>
  <p:clrMapOvr>
    <a:masterClrMapping/>
  </p:clrMapOvr>
  <p:transition spd="med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C8AC-747B-4B51-B49B-B38A34B4E875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28397"/>
      </p:ext>
    </p:extLst>
  </p:cSld>
  <p:clrMapOvr>
    <a:masterClrMapping/>
  </p:clrMapOvr>
  <p:transition spd="med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B80FF-CF99-496A-A86A-26406DBB2353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77239"/>
      </p:ext>
    </p:extLst>
  </p:cSld>
  <p:clrMapOvr>
    <a:masterClrMapping/>
  </p:clrMapOvr>
  <p:transition spd="med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82E44-A425-44C3-BDE5-E1FD5C44C7A5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46674"/>
      </p:ext>
    </p:extLst>
  </p:cSld>
  <p:clrMapOvr>
    <a:masterClrMapping/>
  </p:clrMapOvr>
  <p:transition spd="med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DF24E-6F40-44A9-8921-C7024F1674F5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51563"/>
      </p:ext>
    </p:extLst>
  </p:cSld>
  <p:clrMapOvr>
    <a:masterClrMapping/>
  </p:clrMapOvr>
  <p:transition spd="med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BE77A-6910-437D-B9CF-1A5CD9B64DEC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25925"/>
      </p:ext>
    </p:extLst>
  </p:cSld>
  <p:clrMapOvr>
    <a:masterClrMapping/>
  </p:clrMapOvr>
  <p:transition spd="med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4F724-A39E-4981-8024-2CFA90056219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3"/>
      </p:ext>
    </p:extLst>
  </p:cSld>
  <p:clrMapOvr>
    <a:masterClrMapping/>
  </p:clrMapOvr>
  <p:transition spd="med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418D8-DEB2-4A50-AEC9-48C61F874474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90231"/>
      </p:ext>
    </p:extLst>
  </p:cSld>
  <p:clrMapOvr>
    <a:masterClrMapping/>
  </p:clrMapOvr>
  <p:transition spd="med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04B4B-2F23-441E-B51C-288ADBEB6F3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2326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568-B149-43E9-92CB-2AB980C697A3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4F8-FF0D-400E-A9E6-0547922C3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66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AD026-53E9-4175-A61E-D907E1410AAE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31774"/>
      </p:ext>
    </p:extLst>
  </p:cSld>
  <p:clrMapOvr>
    <a:masterClrMapping/>
  </p:clrMapOvr>
  <p:transition spd="med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6427B-6FA6-4767-9C3A-7CAC0A37722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91306"/>
      </p:ext>
    </p:extLst>
  </p:cSld>
  <p:clrMapOvr>
    <a:masterClrMapping/>
  </p:clrMapOvr>
  <p:transition spd="med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D8438-65C9-492C-9EEE-84071FCB2525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8141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D8438-65C9-492C-9EEE-84071FCB2525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2135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D8438-65C9-492C-9EEE-84071FCB2525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1806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C8AC-747B-4B51-B49B-B38A34B4E875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31896"/>
      </p:ext>
    </p:extLst>
  </p:cSld>
  <p:clrMapOvr>
    <a:masterClrMapping/>
  </p:clrMapOvr>
  <p:transition spd="med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B80FF-CF99-496A-A86A-26406DBB2353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76499"/>
      </p:ext>
    </p:extLst>
  </p:cSld>
  <p:clrMapOvr>
    <a:masterClrMapping/>
  </p:clrMapOvr>
  <p:transition spd="med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82E44-A425-44C3-BDE5-E1FD5C44C7A5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74463"/>
      </p:ext>
    </p:extLst>
  </p:cSld>
  <p:clrMapOvr>
    <a:masterClrMapping/>
  </p:clrMapOvr>
  <p:transition spd="med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DF24E-6F40-44A9-8921-C7024F1674F5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0433"/>
      </p:ext>
    </p:extLst>
  </p:cSld>
  <p:clrMapOvr>
    <a:masterClrMapping/>
  </p:clrMapOvr>
  <p:transition spd="med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BE77A-6910-437D-B9CF-1A5CD9B64DEC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08760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568-B149-43E9-92CB-2AB980C697A3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4F8-FF0D-400E-A9E6-0547922C3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091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4F724-A39E-4981-8024-2CFA90056219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10718"/>
      </p:ext>
    </p:extLst>
  </p:cSld>
  <p:clrMapOvr>
    <a:masterClrMapping/>
  </p:clrMapOvr>
  <p:transition spd="med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418D8-DEB2-4A50-AEC9-48C61F874474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17653"/>
      </p:ext>
    </p:extLst>
  </p:cSld>
  <p:clrMapOvr>
    <a:masterClrMapping/>
  </p:clrMapOvr>
  <p:transition spd="med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568-B149-43E9-92CB-2AB980C69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4F8-FF0D-400E-A9E6-0547922C3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77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568-B149-43E9-92CB-2AB980C69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4F8-FF0D-400E-A9E6-0547922C3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184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568-B149-43E9-92CB-2AB980C69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4F8-FF0D-400E-A9E6-0547922C3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283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568-B149-43E9-92CB-2AB980C69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4F8-FF0D-400E-A9E6-0547922C3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017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568-B149-43E9-92CB-2AB980C69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4F8-FF0D-400E-A9E6-0547922C3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86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568-B149-43E9-92CB-2AB980C69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4F8-FF0D-400E-A9E6-0547922C3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1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568-B149-43E9-92CB-2AB980C69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4F8-FF0D-400E-A9E6-0547922C3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686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568-B149-43E9-92CB-2AB980C69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4F8-FF0D-400E-A9E6-0547922C3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568-B149-43E9-92CB-2AB980C697A3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4F8-FF0D-400E-A9E6-0547922C3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8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568-B149-43E9-92CB-2AB980C69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4F8-FF0D-400E-A9E6-0547922C3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069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568-B149-43E9-92CB-2AB980C69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4F8-FF0D-400E-A9E6-0547922C3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980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568-B149-43E9-92CB-2AB980C69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4F8-FF0D-400E-A9E6-0547922C3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9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568-B149-43E9-92CB-2AB980C697A3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4F8-FF0D-400E-A9E6-0547922C3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18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E7568-B149-43E9-92CB-2AB980C697A3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034F8-FF0D-400E-A9E6-0547922C3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4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866" r:id="rId3"/>
    <p:sldLayoutId id="2147483865" r:id="rId4"/>
    <p:sldLayoutId id="2147483864" r:id="rId5"/>
    <p:sldLayoutId id="2147483863" r:id="rId6"/>
    <p:sldLayoutId id="2147483651" r:id="rId7"/>
    <p:sldLayoutId id="2147483652" r:id="rId8"/>
    <p:sldLayoutId id="2147483872" r:id="rId9"/>
    <p:sldLayoutId id="2147483867" r:id="rId10"/>
    <p:sldLayoutId id="214748386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023D57-9E7F-4A12-8B32-DD892C97CAA0}" type="slidenum">
              <a:rPr lang="ar-SA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9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023D57-9E7F-4A12-8B32-DD892C97CAA0}" type="slidenum">
              <a:rPr lang="ar-SA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61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875" r:id="rId2"/>
    <p:sldLayoutId id="2147483871" r:id="rId3"/>
    <p:sldLayoutId id="2147483870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023D57-9E7F-4A12-8B32-DD892C97CAA0}" type="slidenum">
              <a:rPr lang="ar-SA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24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874" r:id="rId3"/>
    <p:sldLayoutId id="2147483873" r:id="rId4"/>
    <p:sldLayoutId id="2147483869" r:id="rId5"/>
    <p:sldLayoutId id="2147483868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023D57-9E7F-4A12-8B32-DD892C97CAA0}" type="slidenum">
              <a:rPr lang="ar-SA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63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877" r:id="rId5"/>
    <p:sldLayoutId id="2147483876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E7568-B149-43E9-92CB-2AB980C69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034F8-FF0D-400E-A9E6-0547922C3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0"/>
            <a:ext cx="11905673" cy="7441046"/>
          </a:xfrm>
          <a:prstGeom prst="rect">
            <a:avLst/>
          </a:prstGeom>
        </p:spPr>
      </p:pic>
      <p:sp>
        <p:nvSpPr>
          <p:cNvPr id="13" name="Hộp_Văn_Bản 3">
            <a:extLst>
              <a:ext uri="{FF2B5EF4-FFF2-40B4-BE49-F238E27FC236}">
                <a16:creationId xmlns:a16="http://schemas.microsoft.com/office/drawing/2014/main" id="{E42C990E-1EC9-43B2-9335-E04EA5C3A2BC}"/>
              </a:ext>
            </a:extLst>
          </p:cNvPr>
          <p:cNvSpPr txBox="1"/>
          <p:nvPr/>
        </p:nvSpPr>
        <p:spPr>
          <a:xfrm>
            <a:off x="0" y="2590800"/>
            <a:ext cx="1167824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8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8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8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tả</a:t>
            </a:r>
            <a:r>
              <a:rPr lang="en-US" sz="8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endParaRPr lang="en-US" sz="80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00" b="1" i="1" dirty="0">
                <a:latin typeface="HP001 4 hàng" panose="020B0603050302020204" pitchFamily="34" charset="0"/>
                <a:cs typeface="Arial" panose="020B0604020202020204" pitchFamily="34" charset="0"/>
              </a:rPr>
              <a:t>(Quan </a:t>
            </a:r>
            <a:r>
              <a:rPr lang="en-US" sz="4000" b="1" i="1" dirty="0" err="1">
                <a:latin typeface="HP001 4 hàng" panose="020B0603050302020204" pitchFamily="34" charset="0"/>
                <a:cs typeface="Arial" panose="020B0604020202020204" pitchFamily="34" charset="0"/>
              </a:rPr>
              <a:t>sát</a:t>
            </a:r>
            <a:r>
              <a:rPr lang="en-US" sz="4000" b="1" i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HP001 4 hàng" panose="020B06030503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i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HP001 4 hàng" panose="020B0603050302020204" pitchFamily="34" charset="0"/>
                <a:cs typeface="Arial" panose="020B0604020202020204" pitchFamily="34" charset="0"/>
              </a:rPr>
              <a:t>chọn</a:t>
            </a:r>
            <a:r>
              <a:rPr lang="en-US" sz="4000" b="1" i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HP001 4 hàng" panose="020B0603050302020204" pitchFamily="34" charset="0"/>
                <a:cs typeface="Arial" panose="020B0604020202020204" pitchFamily="34" charset="0"/>
              </a:rPr>
              <a:t>lọc</a:t>
            </a:r>
            <a:r>
              <a:rPr lang="en-US" sz="4000" b="1" i="1" dirty="0">
                <a:latin typeface="HP001 4 hàng" panose="020B0603050302020204" pitchFamily="34" charset="0"/>
                <a:cs typeface="Arial" panose="020B0604020202020204" pitchFamily="34" charset="0"/>
              </a:rPr>
              <a:t> chi </a:t>
            </a:r>
            <a:r>
              <a:rPr lang="en-US" sz="4000" b="1" i="1" dirty="0" err="1" smtClean="0">
                <a:latin typeface="HP001 4 hàng" panose="020B06030503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i="1" dirty="0" smtClean="0">
                <a:latin typeface="HP001 4 hàng" panose="020B0603050302020204" pitchFamily="34" charset="0"/>
                <a:cs typeface="Arial" panose="020B0604020202020204" pitchFamily="34" charset="0"/>
              </a:rPr>
              <a:t> SGK </a:t>
            </a:r>
            <a:r>
              <a:rPr lang="en-US" sz="4000" b="1" i="1" dirty="0" err="1" smtClean="0">
                <a:latin typeface="HP001 4 hàng" panose="020B0603050302020204" pitchFamily="34" charset="0"/>
                <a:cs typeface="Arial" panose="020B0604020202020204" pitchFamily="34" charset="0"/>
              </a:rPr>
              <a:t>tr</a:t>
            </a:r>
            <a:r>
              <a:rPr lang="en-US" sz="4000" b="1" i="1" dirty="0" smtClean="0">
                <a:latin typeface="HP001 4 hàng" panose="020B0603050302020204" pitchFamily="34" charset="0"/>
                <a:cs typeface="Arial" panose="020B0604020202020204" pitchFamily="34" charset="0"/>
              </a:rPr>
              <a:t> 122)</a:t>
            </a:r>
            <a:endParaRPr lang="en-US" sz="4000" b="1" i="1" dirty="0">
              <a:latin typeface="HP001 4 hàng" panose="020B06030503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908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6268" y="1472803"/>
            <a:ext cx="5912332" cy="515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28600"/>
            <a:ext cx="11125200" cy="8382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vi-VN" sz="36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Bài 2: Quan sát tranh và đọc bài  </a:t>
            </a:r>
            <a:endParaRPr lang="en-US" sz="3600" b="1" dirty="0" smtClean="0">
              <a:solidFill>
                <a:prstClr val="black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44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Người </a:t>
            </a:r>
            <a:r>
              <a:rPr lang="vi-VN" sz="44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thợ rèn</a:t>
            </a:r>
            <a:endParaRPr lang="en-US" sz="44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4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A21F17-18A2-457D-AB54-4F49F8C13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72803"/>
            <a:ext cx="5410200" cy="51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99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1124" y="61129"/>
            <a:ext cx="11543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4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chi </a:t>
            </a:r>
            <a:r>
              <a:rPr lang="en-US" sz="4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tả</a:t>
            </a:r>
            <a:r>
              <a:rPr lang="en-US" sz="4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ng</a:t>
            </a:r>
            <a:r>
              <a:rPr lang="vi-VN" sz="4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ư</a:t>
            </a:r>
            <a:r>
              <a:rPr lang="en-US" sz="4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ời</a:t>
            </a:r>
            <a:r>
              <a:rPr lang="en-US" sz="4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thợ</a:t>
            </a:r>
            <a:r>
              <a:rPr lang="en-US" sz="4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rèn</a:t>
            </a:r>
            <a:r>
              <a:rPr lang="en-US" sz="4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vi-VN" sz="4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</a:t>
            </a:r>
            <a:r>
              <a:rPr lang="en-US" sz="4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ang</a:t>
            </a:r>
            <a:r>
              <a:rPr lang="en-US" sz="4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việc</a:t>
            </a:r>
            <a:endParaRPr lang="en-US" sz="48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1593844"/>
            <a:ext cx="11430000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-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Bắt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lấy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thỏi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thép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hồng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như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bắt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con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cá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sống</a:t>
            </a:r>
            <a:endParaRPr lang="en-US" sz="4400" b="1" dirty="0">
              <a:solidFill>
                <a:srgbClr val="0000FF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2400" y="3581400"/>
            <a:ext cx="11430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- 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Quai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những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nhát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búa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hăm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hở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(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khiến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con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cá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lửa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vùng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vẫy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quằn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quại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giãy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đành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đạch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vảy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bắn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tung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tóe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thành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những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tia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lửa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sáng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rực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,…)</a:t>
            </a:r>
          </a:p>
        </p:txBody>
      </p:sp>
    </p:spTree>
    <p:extLst>
      <p:ext uri="{BB962C8B-B14F-4D97-AF65-F5344CB8AC3E}">
        <p14:creationId xmlns:p14="http://schemas.microsoft.com/office/powerpoint/2010/main" val="2274874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220" y="152400"/>
            <a:ext cx="11506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Quặp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thỏi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sắt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đôi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kìm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sắt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dúi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đầu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nó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đống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than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hồng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;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lệnh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thợ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phụ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thổi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bễ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1981200"/>
            <a:ext cx="11353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Lôi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cá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lửa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ra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quật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nó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đe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vừa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hằm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hằm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quai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búa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choang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choang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vừa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nói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rõ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to: “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Này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…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Này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…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Này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…”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220" y="3969101"/>
            <a:ext cx="11506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Trở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ném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thỏi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sắt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đánh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xèo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tiếng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chậu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nước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đục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ngầu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2420" y="5411450"/>
            <a:ext cx="11353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Liếc</a:t>
            </a:r>
            <a:r>
              <a:rPr 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nhìn</a:t>
            </a:r>
            <a:r>
              <a:rPr 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lưỡi</a:t>
            </a:r>
            <a:r>
              <a:rPr 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rựa</a:t>
            </a:r>
            <a:r>
              <a:rPr 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như</a:t>
            </a:r>
            <a:r>
              <a:rPr 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kẻ</a:t>
            </a:r>
            <a:r>
              <a:rPr 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chiến</a:t>
            </a:r>
            <a:r>
              <a:rPr 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thắng</a:t>
            </a:r>
            <a:r>
              <a:rPr 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bắt</a:t>
            </a:r>
            <a:r>
              <a:rPr 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đầu</a:t>
            </a:r>
            <a:r>
              <a:rPr 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cuộc</a:t>
            </a:r>
            <a:r>
              <a:rPr 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chinh</a:t>
            </a:r>
            <a:r>
              <a:rPr 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phục</a:t>
            </a:r>
            <a:r>
              <a:rPr 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mới</a:t>
            </a:r>
            <a:r>
              <a:rPr 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296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6"/>
            <a:ext cx="12223412" cy="6899564"/>
          </a:xfrm>
          <a:prstGeom prst="rect">
            <a:avLst/>
          </a:prstGeom>
        </p:spPr>
      </p:pic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228600" y="1960924"/>
            <a:ext cx="112966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 smtClean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Em</a:t>
            </a:r>
            <a:r>
              <a:rPr lang="en-US" sz="4800" b="1" dirty="0" smtClean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nhận</a:t>
            </a:r>
            <a:r>
              <a:rPr lang="en-US" sz="4800" b="1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xét</a:t>
            </a:r>
            <a:r>
              <a:rPr lang="en-US" sz="4800" b="1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cách</a:t>
            </a:r>
            <a:r>
              <a:rPr lang="en-US" sz="4800" b="1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miêu</a:t>
            </a:r>
            <a:r>
              <a:rPr lang="en-US" sz="4800" b="1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tả</a:t>
            </a:r>
            <a:r>
              <a:rPr lang="en-US" sz="4800" b="1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anh</a:t>
            </a:r>
            <a:r>
              <a:rPr lang="en-US" sz="4800" b="1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thợ</a:t>
            </a:r>
            <a:r>
              <a:rPr lang="en-US" sz="4800" b="1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rèn</a:t>
            </a:r>
            <a:r>
              <a:rPr lang="en-US" sz="4800" b="1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đang</a:t>
            </a:r>
            <a:r>
              <a:rPr lang="en-US" sz="4800" b="1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việc</a:t>
            </a:r>
            <a:r>
              <a:rPr lang="en-US" sz="4800" b="1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tác</a:t>
            </a:r>
            <a:r>
              <a:rPr lang="en-US" sz="4800" b="1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giả</a:t>
            </a:r>
            <a:r>
              <a:rPr lang="en-US" sz="4800" b="1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? </a:t>
            </a:r>
            <a:endParaRPr lang="en-US" sz="4800" b="1" dirty="0" smtClean="0">
              <a:solidFill>
                <a:schemeClr val="tx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(</a:t>
            </a:r>
            <a:r>
              <a:rPr lang="en-US" sz="4800" b="1" i="1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tác</a:t>
            </a:r>
            <a:r>
              <a:rPr lang="en-US" sz="4800" b="1" i="1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giả</a:t>
            </a:r>
            <a:r>
              <a:rPr lang="en-US" sz="4800" b="1" i="1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đã</a:t>
            </a:r>
            <a:r>
              <a:rPr lang="en-US" sz="4800" b="1" i="1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quan</a:t>
            </a:r>
            <a:r>
              <a:rPr lang="en-US" sz="4800" b="1" i="1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sát</a:t>
            </a:r>
            <a:r>
              <a:rPr lang="en-US" sz="4800" b="1" i="1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lọc</a:t>
            </a:r>
            <a:r>
              <a:rPr lang="en-US" sz="4800" b="1" i="1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chi </a:t>
            </a:r>
            <a:r>
              <a:rPr lang="en-US" sz="4800" b="1" i="1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tiết</a:t>
            </a:r>
            <a:r>
              <a:rPr lang="en-US" sz="4800" b="1" i="1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như</a:t>
            </a:r>
            <a:r>
              <a:rPr lang="en-US" sz="4800" b="1" i="1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thế</a:t>
            </a:r>
            <a:r>
              <a:rPr lang="en-US" sz="4800" b="1" i="1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?</a:t>
            </a:r>
            <a:r>
              <a:rPr lang="en-US" sz="4800" b="1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4104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8" grpId="0"/>
      <p:bldP spid="2052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0" y="117693"/>
            <a:ext cx="112966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Tác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đã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sát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kĩ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thợ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rèn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;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miêu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tả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quá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trình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thỏi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thép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hồng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qua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bàn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anh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đã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biến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thành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lưỡi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rựa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vạm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vỡ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duyên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dáng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Thỏi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thép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hồng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như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cá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bướng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bỉnh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hung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dữ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;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anh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thợ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rèn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như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chinh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phục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mạnh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mẽ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quyết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liệt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bị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cuốn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hút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bởi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tả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tác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                  </a:t>
            </a:r>
          </a:p>
        </p:txBody>
      </p:sp>
      <p:sp>
        <p:nvSpPr>
          <p:cNvPr id="14" name="Right Arrow 13"/>
          <p:cNvSpPr>
            <a:spLocks noChangeArrowheads="1"/>
          </p:cNvSpPr>
          <p:nvPr/>
        </p:nvSpPr>
        <p:spPr bwMode="auto">
          <a:xfrm>
            <a:off x="1219200" y="5421748"/>
            <a:ext cx="533400" cy="1524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0099"/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480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1828800" y="4973132"/>
            <a:ext cx="97536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văn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hấp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dẫn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sinh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động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00519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9" grpId="0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52623" y="285750"/>
            <a:ext cx="4328858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anose="020B0604020202020204" pitchFamily="34" charset="0"/>
              </a:rPr>
              <a:t>luận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7230" y="988467"/>
            <a:ext cx="111869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*Khi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quan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sát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văn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tả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người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cần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lưu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ý: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0" y="2590800"/>
            <a:ext cx="1167332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-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Xác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định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mục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đích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rõ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ràng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để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trung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quan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sát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ngoại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họat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nhân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vật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28215" y="4497111"/>
            <a:ext cx="1163076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-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trung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quan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sát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kĩ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đối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tượng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định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tả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Vận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dụng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nhiều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giác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quan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để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quan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sát</a:t>
            </a:r>
            <a:r>
              <a:rPr lang="en-US" sz="44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1302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0"/>
            <a:ext cx="8572500" cy="6858000"/>
          </a:xfrm>
          <a:prstGeom prst="rect">
            <a:avLst/>
          </a:prstGeom>
        </p:spPr>
      </p:pic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6431" y="685800"/>
            <a:ext cx="1140216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- </a:t>
            </a:r>
            <a:r>
              <a:rPr lang="en-US" sz="4800" b="1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Quan</a:t>
            </a:r>
            <a:r>
              <a:rPr lang="en-US" sz="48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sát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lọc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đưa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chi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tiết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tiêu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biểu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nổi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bật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gây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ấn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tượng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</a:t>
            </a:r>
            <a:r>
              <a:rPr lang="en-US" sz="4800" b="1" dirty="0">
                <a:solidFill>
                  <a:srgbClr val="1F497D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endParaRPr lang="en-US" sz="4800" b="1" dirty="0" smtClean="0">
              <a:solidFill>
                <a:srgbClr val="1F497D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4800" b="1" dirty="0">
              <a:solidFill>
                <a:srgbClr val="1F497D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- 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Khi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cần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kết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nhận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xét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liên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tưởng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ví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von…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đồng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thời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kín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đáo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thể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hiện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cảm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xúc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mình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nhân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vật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0977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815138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4164E8D-8A2C-4F8A-9FC5-485F118265A8}"/>
              </a:ext>
            </a:extLst>
          </p:cNvPr>
          <p:cNvSpPr txBox="1"/>
          <p:nvPr/>
        </p:nvSpPr>
        <p:spPr>
          <a:xfrm>
            <a:off x="533400" y="2622739"/>
            <a:ext cx="10744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Tác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dụng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việc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quan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sát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lọc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chi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tả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người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4910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11887200" cy="54530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304800"/>
            <a:ext cx="10820400" cy="5715000"/>
          </a:xfr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n-US" sz="4800" b="1" u="sng" dirty="0" err="1">
                <a:solidFill>
                  <a:srgbClr val="C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Tác</a:t>
            </a:r>
            <a:r>
              <a:rPr lang="en-US" sz="4800" b="1" u="sng" dirty="0">
                <a:solidFill>
                  <a:srgbClr val="C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u="sng" dirty="0" err="1">
                <a:solidFill>
                  <a:srgbClr val="C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dụng</a:t>
            </a:r>
            <a:r>
              <a:rPr lang="en-US" sz="4800" b="1" dirty="0">
                <a:solidFill>
                  <a:srgbClr val="C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-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ra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riêng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biệt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tiêu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biểu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khi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miêu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tả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sẽ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đối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tượng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này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không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giống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đối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tượng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khác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Không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lan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man,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dài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dòng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sẽ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hấp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dẫn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hơn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6286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457200"/>
            <a:ext cx="11277600" cy="5715000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</a:t>
            </a:r>
            <a:r>
              <a:rPr lang="vi-VN" sz="4800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ặn dò</a:t>
            </a:r>
            <a:r>
              <a:rPr lang="en-US" sz="4800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/>
            </a:r>
            <a:br>
              <a:rPr lang="en-US" sz="4800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</a:t>
            </a:r>
            <a:r>
              <a:rPr lang="vi-VN" sz="4800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ề nhà quan sát và ghi lại có chọn lọc kết quả quan sát một người mà em thường gặp ( ví dụ: thầy cô, hàng xóm,...) để lập dàn ý cho bài văn tả người trong tiết tập làm văn Luyện tập tả người ( tả ngoại hình )</a:t>
            </a:r>
            <a:endParaRPr lang="en-US" sz="4800" dirty="0">
              <a:solidFill>
                <a:schemeClr val="tx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43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81000"/>
            <a:ext cx="4691062" cy="6382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2146" y="762000"/>
            <a:ext cx="38647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HP001 4 hàng" panose="020B0603050302020204" pitchFamily="34" charset="0"/>
              </a:rPr>
              <a:t>Em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hãy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nêu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cấu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tạo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của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một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bài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văn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tả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người</a:t>
            </a:r>
            <a:r>
              <a:rPr lang="en-US" sz="3600" b="1" dirty="0">
                <a:latin typeface="HP001 4 hàng" panose="020B06030503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06825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71885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BFD3F00-64BE-44C4-A6CE-7E5B7EEB1CB8}"/>
              </a:ext>
            </a:extLst>
          </p:cNvPr>
          <p:cNvSpPr txBox="1"/>
          <p:nvPr/>
        </p:nvSpPr>
        <p:spPr>
          <a:xfrm>
            <a:off x="304800" y="228600"/>
            <a:ext cx="113538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07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733800" y="1828801"/>
            <a:ext cx="6781800" cy="4525963"/>
          </a:xfrm>
        </p:spPr>
        <p:txBody>
          <a:bodyPr/>
          <a:lstStyle/>
          <a:p>
            <a:pPr marL="0" indent="0" algn="just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1000" y="337097"/>
            <a:ext cx="6096000" cy="958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4400" b="1" dirty="0">
                <a:latin typeface="HP001 4 hàng" panose="020B0603050302020204" pitchFamily="34" charset="0"/>
                <a:cs typeface="Arial" panose="020B0604020202020204" pitchFamily="34" charset="0"/>
              </a:rPr>
              <a:t>Bài 1. Quan sát tranh:</a:t>
            </a:r>
            <a:endParaRPr lang="en-US" sz="4400" b="1" dirty="0"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51527"/>
            <a:ext cx="929639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705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63400" cy="66940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609600"/>
            <a:ext cx="952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-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v</a:t>
            </a:r>
            <a:r>
              <a:rPr lang="vi-VN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ă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tả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ặc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iểm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ngoại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</a:t>
            </a:r>
            <a:r>
              <a:rPr lang="vi-VN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ư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ời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3276600"/>
            <a:ext cx="1005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 smtClean="0"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 smtClean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v</a:t>
            </a:r>
            <a:r>
              <a:rPr lang="vi-VN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ă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n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tả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mái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tóc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vi-VN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đ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ôi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mắt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khuôn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mặt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giọng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ng</a:t>
            </a:r>
            <a:r>
              <a:rPr lang="vi-VN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ư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ời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5323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0"/>
            <a:ext cx="85725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5266" y="228600"/>
            <a:ext cx="1158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đặc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ngoại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người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</a:t>
            </a:r>
            <a:endParaRPr lang="en-US" sz="4800" dirty="0"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33400" y="1877303"/>
            <a:ext cx="2895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Mái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tóc</a:t>
            </a:r>
            <a:endParaRPr lang="en-US" sz="48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824820"/>
            <a:ext cx="113513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-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đen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dày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kì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lạ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phủ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kín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hai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vai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xõa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xuống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ngực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xuống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đầu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gối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;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mớ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tóc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dày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khiến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đưa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chiếc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lược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thưa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bằng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gỗ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cách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khó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khăn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9993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179007" y="0"/>
            <a:ext cx="40894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sz="4800" b="1" u="sng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Đôi</a:t>
            </a:r>
            <a:r>
              <a:rPr lang="en-US" sz="4800" b="1" u="sng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mắt</a:t>
            </a:r>
            <a:endParaRPr lang="en-US" sz="4800" b="1" u="sng" dirty="0">
              <a:solidFill>
                <a:srgbClr val="0000FF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233" y="830997"/>
            <a:ext cx="1148084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600" b="1" dirty="0">
                <a:latin typeface="HP001 4 hàng" panose="020B0603050302020204" pitchFamily="34" charset="0"/>
                <a:cs typeface="Arial" panose="020B0604020202020204" pitchFamily="34" charset="0"/>
              </a:rPr>
              <a:t>(</a:t>
            </a:r>
            <a:r>
              <a:rPr lang="en-US" sz="4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Khi</a:t>
            </a:r>
            <a:r>
              <a:rPr lang="en-US" sz="4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bà</a:t>
            </a:r>
            <a:r>
              <a:rPr lang="en-US" sz="4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mỉm</a:t>
            </a:r>
            <a:r>
              <a:rPr lang="en-US" sz="4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cười</a:t>
            </a:r>
            <a:r>
              <a:rPr lang="en-US" sz="4600" b="1" dirty="0">
                <a:latin typeface="HP001 4 hàng" panose="020B0603050302020204" pitchFamily="34" charset="0"/>
                <a:cs typeface="Arial" panose="020B0604020202020204" pitchFamily="34" charset="0"/>
              </a:rPr>
              <a:t>) </a:t>
            </a:r>
            <a:r>
              <a:rPr lang="en-US" sz="4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Hai</a:t>
            </a:r>
            <a:r>
              <a:rPr lang="en-US" sz="4600" b="1" dirty="0">
                <a:latin typeface="HP001 4 hàng" panose="020B0603050302020204" pitchFamily="34" charset="0"/>
                <a:cs typeface="Arial" panose="020B0604020202020204" pitchFamily="34" charset="0"/>
              </a:rPr>
              <a:t> con </a:t>
            </a:r>
            <a:r>
              <a:rPr lang="en-US" sz="4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ngươi</a:t>
            </a:r>
            <a:r>
              <a:rPr lang="en-US" sz="4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đen</a:t>
            </a:r>
            <a:r>
              <a:rPr lang="en-US" sz="4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sẫm</a:t>
            </a:r>
            <a:r>
              <a:rPr lang="en-US" sz="4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nở</a:t>
            </a:r>
            <a:r>
              <a:rPr lang="en-US" sz="4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ra</a:t>
            </a:r>
            <a:r>
              <a:rPr lang="en-US" sz="4600" b="1" dirty="0">
                <a:latin typeface="HP001 4 hàng" panose="020B0603050302020204" pitchFamily="34" charset="0"/>
                <a:cs typeface="Arial" panose="020B0604020202020204" pitchFamily="34" charset="0"/>
              </a:rPr>
              <a:t>, long </a:t>
            </a:r>
            <a:r>
              <a:rPr lang="en-US" sz="4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lanh</a:t>
            </a:r>
            <a:r>
              <a:rPr lang="en-US" sz="4600" b="1" dirty="0"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dịu</a:t>
            </a:r>
            <a:r>
              <a:rPr lang="en-US" sz="4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hiền</a:t>
            </a:r>
            <a:r>
              <a:rPr lang="en-US" sz="4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khó</a:t>
            </a:r>
            <a:r>
              <a:rPr lang="en-US" sz="4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tả</a:t>
            </a:r>
            <a:r>
              <a:rPr lang="en-US" sz="4600" b="1" dirty="0"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ánh</a:t>
            </a:r>
            <a:r>
              <a:rPr lang="en-US" sz="4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lên</a:t>
            </a:r>
            <a:r>
              <a:rPr lang="en-US" sz="4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những</a:t>
            </a:r>
            <a:r>
              <a:rPr lang="en-US" sz="4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tia</a:t>
            </a:r>
            <a:r>
              <a:rPr lang="en-US" sz="4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sáng</a:t>
            </a:r>
            <a:r>
              <a:rPr lang="en-US" sz="4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ấm</a:t>
            </a:r>
            <a:r>
              <a:rPr lang="en-US" sz="4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áp</a:t>
            </a:r>
            <a:r>
              <a:rPr lang="en-US" sz="4600" b="1" dirty="0"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tươi</a:t>
            </a:r>
            <a:r>
              <a:rPr lang="en-US" sz="4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vui</a:t>
            </a:r>
            <a:r>
              <a:rPr lang="en-US" sz="4600" b="1" dirty="0">
                <a:latin typeface="HP001 4 hàng" panose="020B06030503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F803DB39-08AC-4014-980A-3660A1BC0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41" y="3240455"/>
            <a:ext cx="53835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Khuôn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mặt</a:t>
            </a:r>
            <a:endParaRPr lang="en-US" sz="48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2DFD10EB-FCD2-4D69-9C42-C3FD3C525D98}"/>
              </a:ext>
            </a:extLst>
          </p:cNvPr>
          <p:cNvSpPr/>
          <p:nvPr/>
        </p:nvSpPr>
        <p:spPr>
          <a:xfrm>
            <a:off x="202741" y="4158733"/>
            <a:ext cx="1135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Đôi</a:t>
            </a:r>
            <a:r>
              <a:rPr lang="en-US" sz="46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má</a:t>
            </a:r>
            <a:r>
              <a:rPr lang="en-US" sz="46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ngăm</a:t>
            </a:r>
            <a:r>
              <a:rPr lang="en-US" sz="46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ngăm</a:t>
            </a:r>
            <a:r>
              <a:rPr lang="en-US" sz="46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6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đã</a:t>
            </a:r>
            <a:r>
              <a:rPr lang="en-US" sz="46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có</a:t>
            </a:r>
            <a:r>
              <a:rPr lang="en-US" sz="46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nhiều</a:t>
            </a:r>
            <a:r>
              <a:rPr lang="en-US" sz="46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nếp</a:t>
            </a:r>
            <a:r>
              <a:rPr lang="en-US" sz="46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nhăn</a:t>
            </a:r>
            <a:r>
              <a:rPr lang="en-US" sz="46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nhưng</a:t>
            </a:r>
            <a:r>
              <a:rPr lang="en-US" sz="46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khuôn</a:t>
            </a:r>
            <a:r>
              <a:rPr lang="en-US" sz="46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mặt</a:t>
            </a:r>
            <a:r>
              <a:rPr lang="en-US" sz="46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</a:t>
            </a:r>
            <a:r>
              <a:rPr lang="en-US" sz="46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hình</a:t>
            </a:r>
            <a:r>
              <a:rPr lang="en-US" sz="46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như</a:t>
            </a:r>
            <a:r>
              <a:rPr lang="en-US" sz="46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vẫn</a:t>
            </a:r>
            <a:r>
              <a:rPr lang="en-US" sz="46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tươi</a:t>
            </a:r>
            <a:r>
              <a:rPr lang="en-US" sz="46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trẻ</a:t>
            </a:r>
            <a:r>
              <a:rPr lang="en-US" sz="46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0472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" y="9236"/>
            <a:ext cx="12023436" cy="75146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8812" y="228600"/>
            <a:ext cx="28232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Giọng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nói</a:t>
            </a:r>
            <a:endParaRPr lang="en-US" sz="4800" b="1" dirty="0">
              <a:solidFill>
                <a:srgbClr val="0000FF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" y="1447800"/>
            <a:ext cx="1150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 smtClean="0">
                <a:latin typeface="HP001 4 hàng" panose="020B0603050302020204" pitchFamily="34" charset="0"/>
                <a:cs typeface="Arial" panose="020B0604020202020204" pitchFamily="34" charset="0"/>
              </a:rPr>
              <a:t>Trầm</a:t>
            </a:r>
            <a:r>
              <a:rPr lang="en-US" sz="4800" b="1" dirty="0" smtClean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bổng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ngân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nga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như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tiếng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chuông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;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khắc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sâu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trí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nhớ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cậu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bé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;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dịu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dàng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rực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rỡ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đầy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nhựa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sống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như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đóa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hoa</a:t>
            </a:r>
            <a:r>
              <a:rPr lang="en-US" sz="4800" b="1" dirty="0">
                <a:latin typeface="HP001 4 hàng" panose="020B06030503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521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11430000" cy="452596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vi-VN" sz="4800" dirty="0">
                <a:latin typeface="HP001 4 hàng" panose="020B0603050302020204" pitchFamily="34" charset="0"/>
                <a:cs typeface="Arial" panose="020B0604020202020204" pitchFamily="34" charset="0"/>
              </a:rPr>
              <a:t>     </a:t>
            </a:r>
            <a:r>
              <a:rPr lang="vi-VN" sz="6000" b="1" dirty="0">
                <a:latin typeface="HP001 4 hàng" panose="020B0603050302020204" pitchFamily="34" charset="0"/>
                <a:cs typeface="Arial" panose="020B0604020202020204" pitchFamily="34" charset="0"/>
              </a:rPr>
              <a:t>Nhận </a:t>
            </a:r>
            <a:r>
              <a:rPr lang="vi-VN" sz="6000" b="1" dirty="0" smtClean="0">
                <a:latin typeface="HP001 4 hàng" panose="020B0603050302020204" pitchFamily="34" charset="0"/>
                <a:cs typeface="Arial" panose="020B0604020202020204" pitchFamily="34" charset="0"/>
              </a:rPr>
              <a:t>xét:</a:t>
            </a:r>
            <a:endParaRPr lang="en-US" sz="6000" b="1" dirty="0">
              <a:latin typeface="HP001 4 hàng" panose="020B06030503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Tác</a:t>
            </a:r>
            <a:r>
              <a:rPr lang="en-US" sz="48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giả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ngắm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rất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kĩ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đã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lọc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chi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tiêu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biểu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ngoại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miêu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tả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văn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vì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thế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ngắn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gọn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mà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sống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động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khắc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họa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rất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rõ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ảnh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người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tâm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trí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đồng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thời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bộc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lộ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tình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yêu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cháu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đối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qua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từng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tả</a:t>
            </a:r>
            <a:r>
              <a:rPr 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800" dirty="0"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756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5460188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836</Words>
  <Application>Microsoft Office PowerPoint</Application>
  <PresentationFormat>Custom</PresentationFormat>
  <Paragraphs>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HP001 4 hàng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Về nhà quan sát và ghi lại có chọn lọc kết quả quan sát một người mà em thường gặp ( ví dụ: thầy cô, hàng xóm,...) để lập dàn ý cho bài văn tả người trong tiết tập làm văn Luyện tập tả người ( tả ngoại hình 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68</cp:revision>
  <dcterms:created xsi:type="dcterms:W3CDTF">2019-10-21T12:52:20Z</dcterms:created>
  <dcterms:modified xsi:type="dcterms:W3CDTF">2021-11-26T04:06:41Z</dcterms:modified>
</cp:coreProperties>
</file>