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6" r:id="rId2"/>
    <p:sldId id="330" r:id="rId3"/>
    <p:sldId id="355" r:id="rId4"/>
    <p:sldId id="360" r:id="rId5"/>
    <p:sldId id="323" r:id="rId6"/>
    <p:sldId id="353" r:id="rId7"/>
    <p:sldId id="327" r:id="rId8"/>
    <p:sldId id="293" r:id="rId9"/>
    <p:sldId id="361" r:id="rId10"/>
    <p:sldId id="351" r:id="rId11"/>
    <p:sldId id="260" r:id="rId12"/>
    <p:sldId id="345" r:id="rId13"/>
    <p:sldId id="346" r:id="rId14"/>
    <p:sldId id="350" r:id="rId15"/>
    <p:sldId id="349" r:id="rId16"/>
    <p:sldId id="362" r:id="rId17"/>
    <p:sldId id="363" r:id="rId18"/>
    <p:sldId id="304" r:id="rId19"/>
    <p:sldId id="339" r:id="rId20"/>
    <p:sldId id="342" r:id="rId21"/>
    <p:sldId id="337" r:id="rId22"/>
    <p:sldId id="340" r:id="rId23"/>
    <p:sldId id="284" r:id="rId24"/>
    <p:sldId id="268" r:id="rId25"/>
    <p:sldId id="274" r:id="rId26"/>
    <p:sldId id="338" r:id="rId27"/>
    <p:sldId id="312" r:id="rId28"/>
    <p:sldId id="357" r:id="rId29"/>
    <p:sldId id="343" r:id="rId30"/>
    <p:sldId id="358" r:id="rId31"/>
    <p:sldId id="344" r:id="rId32"/>
    <p:sldId id="364" r:id="rId33"/>
    <p:sldId id="334" r:id="rId34"/>
    <p:sldId id="341" r:id="rId35"/>
    <p:sldId id="332" r:id="rId36"/>
    <p:sldId id="365" r:id="rId37"/>
    <p:sldId id="366" r:id="rId38"/>
    <p:sldId id="367" r:id="rId39"/>
    <p:sldId id="368" r:id="rId40"/>
    <p:sldId id="369" r:id="rId41"/>
    <p:sldId id="370" r:id="rId42"/>
    <p:sldId id="372" r:id="rId43"/>
    <p:sldId id="371" r:id="rId44"/>
    <p:sldId id="292" r:id="rId4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FF66"/>
    <a:srgbClr val="0000FF"/>
    <a:srgbClr val="66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3" autoAdjust="0"/>
    <p:restoredTop sz="94654" autoAdjust="0"/>
  </p:normalViewPr>
  <p:slideViewPr>
    <p:cSldViewPr snapToGrid="0">
      <p:cViewPr varScale="1">
        <p:scale>
          <a:sx n="64" d="100"/>
          <a:sy n="64" d="100"/>
        </p:scale>
        <p:origin x="882" y="78"/>
      </p:cViewPr>
      <p:guideLst>
        <p:guide orient="horz" pos="2160"/>
        <p:guide pos="3840"/>
      </p:guideLst>
    </p:cSldViewPr>
  </p:slideViewPr>
  <p:outlineViewPr>
    <p:cViewPr>
      <p:scale>
        <a:sx n="33" d="100"/>
        <a:sy n="33" d="100"/>
      </p:scale>
      <p:origin x="0" y="-22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83809-77DA-4E76-9E28-F60022861C11}" type="datetimeFigureOut">
              <a:rPr lang="vi-VN" smtClean="0"/>
              <a:pPr/>
              <a:t>17/10/2021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6CA8-1F72-43E6-AE54-66D1050D817B}" type="slidenum">
              <a:rPr lang="vi-VN" smtClean="0"/>
              <a:pPr/>
              <a:t>‹#›</a:t>
            </a:fld>
            <a:endParaRPr lang="vi-VN"/>
          </a:p>
        </p:txBody>
      </p:sp>
    </p:spTree>
    <p:extLst>
      <p:ext uri="{BB962C8B-B14F-4D97-AF65-F5344CB8AC3E}">
        <p14:creationId xmlns:p14="http://schemas.microsoft.com/office/powerpoint/2010/main" val="382711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423808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64024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64757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FDD1ED-B43B-458B-A543-F0D9C791E9AC}" type="slidenum">
              <a:rPr lang="en-US"/>
              <a:pPr>
                <a:defRPr/>
              </a:pPr>
              <a:t>‹#›</a:t>
            </a:fld>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74475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4120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533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10450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408375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257058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26033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65AE9-ADD2-421D-8A78-26D6F1242852}" type="datetimeFigureOut">
              <a:rPr lang="vi-VN" smtClean="0"/>
              <a:pPr/>
              <a:t>17/10/2021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E40B9F-47D0-4550-8DDE-022635A606C5}" type="slidenum">
              <a:rPr lang="vi-VN" smtClean="0"/>
              <a:pPr/>
              <a:t>‹#›</a:t>
            </a:fld>
            <a:endParaRPr lang="vi-VN"/>
          </a:p>
        </p:txBody>
      </p:sp>
    </p:spTree>
    <p:extLst>
      <p:ext uri="{BB962C8B-B14F-4D97-AF65-F5344CB8AC3E}">
        <p14:creationId xmlns:p14="http://schemas.microsoft.com/office/powerpoint/2010/main" val="38838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65AE9-ADD2-421D-8A78-26D6F1242852}" type="datetimeFigureOut">
              <a:rPr lang="vi-VN" smtClean="0"/>
              <a:pPr/>
              <a:t>17/10/2021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40B9F-47D0-4550-8DDE-022635A606C5}" type="slidenum">
              <a:rPr lang="vi-VN" smtClean="0"/>
              <a:pPr/>
              <a:t>‹#›</a:t>
            </a:fld>
            <a:endParaRPr lang="vi-VN"/>
          </a:p>
        </p:txBody>
      </p:sp>
    </p:spTree>
    <p:extLst>
      <p:ext uri="{BB962C8B-B14F-4D97-AF65-F5344CB8AC3E}">
        <p14:creationId xmlns:p14="http://schemas.microsoft.com/office/powerpoint/2010/main" val="336115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ss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4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50418" y="297957"/>
            <a:ext cx="9872086" cy="769441"/>
          </a:xfrm>
          <a:prstGeom prst="rect">
            <a:avLst/>
          </a:prstGeom>
        </p:spPr>
        <p:txBody>
          <a:bodyPr wrap="square">
            <a:spAutoFit/>
          </a:bodyPr>
          <a:lstStyle/>
          <a:p>
            <a:pPr algn="ctr">
              <a:defRPr/>
            </a:pPr>
            <a:r>
              <a:rPr lang="en-US" sz="4400" b="1" i="1" spc="50" dirty="0" err="1"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Thứ</a:t>
            </a:r>
            <a:r>
              <a:rPr lang="en-US" sz="4400" b="1" i="1" spc="50" dirty="0"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a:t>
            </a:r>
            <a:r>
              <a:rPr lang="en-US" sz="4400" b="1" i="1" spc="50" dirty="0" err="1"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hai</a:t>
            </a:r>
            <a:r>
              <a:rPr lang="en-US" sz="4400" b="1" i="1" spc="50" dirty="0"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a:t>
            </a:r>
            <a:r>
              <a:rPr lang="en-US" sz="4400" b="1" i="1" spc="50" dirty="0" err="1"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ngày</a:t>
            </a:r>
            <a:r>
              <a:rPr lang="en-US" sz="4400" b="1" i="1" spc="50" dirty="0"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17 </a:t>
            </a:r>
            <a:r>
              <a:rPr lang="en-US" sz="4400" b="1" i="1" spc="50" dirty="0" err="1"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tháng</a:t>
            </a:r>
            <a:r>
              <a:rPr lang="en-US" sz="4400" b="1" i="1" spc="50" dirty="0"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11 </a:t>
            </a:r>
            <a:r>
              <a:rPr lang="en-US" sz="4400" b="1" i="1" spc="50" dirty="0" err="1"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năm</a:t>
            </a:r>
            <a:r>
              <a:rPr lang="en-US" sz="4400" b="1" i="1" spc="50" dirty="0" smtClean="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 2021</a:t>
            </a:r>
            <a:endParaRPr lang="en-US" sz="4400" b="1" i="1" spc="50" dirty="0">
              <a:ln w="11430"/>
              <a:solidFill>
                <a:srgbClr val="00206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endParaRPr>
          </a:p>
        </p:txBody>
      </p:sp>
      <p:sp>
        <p:nvSpPr>
          <p:cNvPr id="6" name="TextBox 5"/>
          <p:cNvSpPr txBox="1"/>
          <p:nvPr/>
        </p:nvSpPr>
        <p:spPr>
          <a:xfrm>
            <a:off x="2394306" y="3323904"/>
            <a:ext cx="7403387" cy="1898084"/>
          </a:xfrm>
          <a:prstGeom prst="rect">
            <a:avLst/>
          </a:prstGeom>
          <a:noFill/>
        </p:spPr>
        <p:txBody>
          <a:bodyPr wrap="square" rtlCol="0">
            <a:prstTxWarp prst="textCanUp">
              <a:avLst/>
            </a:prstTxWarp>
            <a:spAutoFit/>
          </a:bodyPr>
          <a:lstStyle/>
          <a:p>
            <a:pPr algn="ctr"/>
            <a:endParaRPr lang="vi-VN" altLang="zh-CN" sz="5867" b="1" dirty="0">
              <a:ln w="9525">
                <a:solidFill>
                  <a:schemeClr val="bg1"/>
                </a:solidFill>
                <a:prstDash val="solid"/>
              </a:ln>
              <a:solidFill>
                <a:schemeClr val="accent5"/>
              </a:solidFill>
              <a:effectLst>
                <a:outerShdw blurRad="50800" dist="38100" algn="l" rotWithShape="0">
                  <a:prstClr val="black">
                    <a:alpha val="40000"/>
                  </a:prstClr>
                </a:outerShdw>
              </a:effectLst>
              <a:latin typeface="Times New Roman" panose="02020603050405020304" pitchFamily="18" charset="0"/>
              <a:ea typeface="华文琥珀" pitchFamily="2" charset="-122"/>
              <a:cs typeface="Times New Roman" panose="02020603050405020304" pitchFamily="18" charset="0"/>
            </a:endParaRPr>
          </a:p>
        </p:txBody>
      </p:sp>
      <p:sp>
        <p:nvSpPr>
          <p:cNvPr id="7" name="TextBox 6"/>
          <p:cNvSpPr txBox="1"/>
          <p:nvPr/>
        </p:nvSpPr>
        <p:spPr>
          <a:xfrm>
            <a:off x="1359254" y="1021398"/>
            <a:ext cx="9703487" cy="2492990"/>
          </a:xfrm>
          <a:prstGeom prst="rect">
            <a:avLst/>
          </a:prstGeom>
          <a:noFill/>
        </p:spPr>
        <p:txBody>
          <a:bodyPr wrap="square" rtlCol="0">
            <a:spAutoFit/>
          </a:bodyPr>
          <a:lstStyle/>
          <a:p>
            <a:pPr algn="ctr"/>
            <a:r>
              <a:rPr lang="vi-VN" altLang="zh-CN" sz="6000" b="1" dirty="0"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Tập đọc</a:t>
            </a:r>
            <a:r>
              <a:rPr lang="en-US" altLang="zh-CN" sz="6000" b="1" dirty="0"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p>
          <a:p>
            <a:pPr algn="ctr"/>
            <a:r>
              <a:rPr lang="en-US" altLang="zh-CN" sz="6000" b="1" dirty="0" err="1" smtClean="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Kì</a:t>
            </a:r>
            <a:r>
              <a:rPr lang="en-US" altLang="zh-CN" sz="6000" b="1" dirty="0" smtClean="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6000" b="1" dirty="0" err="1" smtClean="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diệu</a:t>
            </a:r>
            <a:r>
              <a:rPr lang="en-US" altLang="zh-CN" sz="6000" b="1" dirty="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6000" b="1" dirty="0" err="1" smtClean="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rừng</a:t>
            </a:r>
            <a:r>
              <a:rPr lang="en-US" altLang="zh-CN" sz="6000" b="1" dirty="0" smtClean="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6000" b="1" dirty="0" err="1" smtClean="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xanh</a:t>
            </a:r>
            <a:endParaRPr lang="en-US" altLang="zh-CN" sz="6000" b="1" dirty="0" smtClean="0">
              <a:ln w="0"/>
              <a:solidFill>
                <a:srgbClr val="FF000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a:p>
            <a:pPr algn="ctr"/>
            <a:r>
              <a:rPr lang="en-US" altLang="zh-CN" sz="3600" b="1" dirty="0"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3600" b="1" dirty="0" err="1"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Nguyễn</a:t>
            </a:r>
            <a:r>
              <a:rPr lang="en-US" altLang="zh-CN" sz="3600" b="1" dirty="0"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3600" b="1" dirty="0" err="1"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Phan</a:t>
            </a:r>
            <a:r>
              <a:rPr lang="en-US" altLang="zh-CN" sz="3600" b="1" dirty="0"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3600" b="1" dirty="0" err="1" smtClean="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Hách</a:t>
            </a:r>
            <a:endParaRPr lang="vi-VN" altLang="zh-CN" sz="3600" b="1" dirty="0">
              <a:ln w="0"/>
              <a:solidFill>
                <a:srgbClr val="00206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p:txBody>
      </p:sp>
      <p:pic>
        <p:nvPicPr>
          <p:cNvPr id="8" name="5"/>
          <p:cNvPicPr>
            <a:picLocks noChangeAspect="1"/>
          </p:cNvPicPr>
          <p:nvPr/>
        </p:nvPicPr>
        <p:blipFill rotWithShape="1">
          <a:blip r:embed="rId3">
            <a:extLst>
              <a:ext uri="{28A0092B-C50C-407E-A947-70E740481C1C}">
                <a14:useLocalDpi xmlns:a14="http://schemas.microsoft.com/office/drawing/2010/main" val="0"/>
              </a:ext>
            </a:extLst>
          </a:blip>
          <a:srcRect l="38581" t="24563" r="40933" b="26282"/>
          <a:stretch/>
        </p:blipFill>
        <p:spPr>
          <a:xfrm flipH="1">
            <a:off x="2027236" y="3738613"/>
            <a:ext cx="2284543" cy="3083515"/>
          </a:xfrm>
          <a:prstGeom prst="rect">
            <a:avLst/>
          </a:prstGeom>
        </p:spPr>
      </p:pic>
    </p:spTree>
    <p:extLst>
      <p:ext uri="{BB962C8B-B14F-4D97-AF65-F5344CB8AC3E}">
        <p14:creationId xmlns:p14="http://schemas.microsoft.com/office/powerpoint/2010/main" val="37536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nodePh="1">
                                  <p:stCondLst>
                                    <p:cond delay="32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par>
                                <p:cTn id="8" presetID="30" presetClass="entr" presetSubtype="0" fill="hold" grpId="0" nodeType="withEffect">
                                  <p:stCondLst>
                                    <p:cond delay="3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800" decel="100000"/>
                                        <p:tgtEl>
                                          <p:spTgt spid="7"/>
                                        </p:tgtEl>
                                      </p:cBhvr>
                                    </p:animEffect>
                                    <p:anim calcmode="lin" valueType="num">
                                      <p:cBhvr>
                                        <p:cTn id="11" dur="800" decel="100000" fill="hold"/>
                                        <p:tgtEl>
                                          <p:spTgt spid="7"/>
                                        </p:tgtEl>
                                        <p:attrNameLst>
                                          <p:attrName>style.rotation</p:attrName>
                                        </p:attrNameLst>
                                      </p:cBhvr>
                                      <p:tavLst>
                                        <p:tav tm="0">
                                          <p:val>
                                            <p:fltVal val="-90"/>
                                          </p:val>
                                        </p:tav>
                                        <p:tav tm="100000">
                                          <p:val>
                                            <p:fltVal val="0"/>
                                          </p:val>
                                        </p:tav>
                                      </p:tavLst>
                                    </p:anim>
                                    <p:anim calcmode="lin" valueType="num">
                                      <p:cBhvr>
                                        <p:cTn id="12" dur="800" decel="100000" fill="hold"/>
                                        <p:tgtEl>
                                          <p:spTgt spid="7"/>
                                        </p:tgtEl>
                                        <p:attrNameLst>
                                          <p:attrName>ppt_x</p:attrName>
                                        </p:attrNameLst>
                                      </p:cBhvr>
                                      <p:tavLst>
                                        <p:tav tm="0">
                                          <p:val>
                                            <p:strVal val="#ppt_x+0.4"/>
                                          </p:val>
                                        </p:tav>
                                        <p:tav tm="100000">
                                          <p:val>
                                            <p:strVal val="#ppt_x-0.05"/>
                                          </p:val>
                                        </p:tav>
                                      </p:tavLst>
                                    </p:anim>
                                    <p:anim calcmode="lin" valueType="num">
                                      <p:cBhvr>
                                        <p:cTn id="13" dur="800" decel="100000" fill="hold"/>
                                        <p:tgtEl>
                                          <p:spTgt spid="7"/>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 y="11534"/>
            <a:ext cx="12192000" cy="6858000"/>
          </a:xfrm>
          <a:prstGeom prst="rect">
            <a:avLst/>
          </a:prstGeom>
          <a:gradFill>
            <a:gsLst>
              <a:gs pos="0">
                <a:schemeClr val="accent6">
                  <a:lumMod val="60000"/>
                  <a:lumOff val="40000"/>
                </a:schemeClr>
              </a:gs>
              <a:gs pos="100000">
                <a:schemeClr val="bg1"/>
              </a:gs>
            </a:gsLst>
            <a:lin ang="5400000" scaled="1"/>
          </a:gradFill>
        </p:spPr>
      </p:pic>
      <p:sp>
        <p:nvSpPr>
          <p:cNvPr id="5" name="Oval 4"/>
          <p:cNvSpPr/>
          <p:nvPr/>
        </p:nvSpPr>
        <p:spPr bwMode="auto">
          <a:xfrm>
            <a:off x="962578" y="1271485"/>
            <a:ext cx="5429579" cy="1552970"/>
          </a:xfrm>
          <a:prstGeom prst="ellipse">
            <a:avLst/>
          </a:prstGeom>
          <a:ln>
            <a:solidFill>
              <a:srgbClr val="00B050"/>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a:defRPr/>
            </a:pPr>
            <a:r>
              <a:rPr lang="en-US" sz="3600" b="1" dirty="0" err="1" smtClean="0">
                <a:solidFill>
                  <a:prstClr val="black"/>
                </a:solidFill>
                <a:latin typeface="Times New Roman" charset="0"/>
              </a:rPr>
              <a:t>Luyện</a:t>
            </a:r>
            <a:r>
              <a:rPr lang="en-US" sz="3600" b="1" dirty="0" smtClean="0">
                <a:solidFill>
                  <a:prstClr val="black"/>
                </a:solidFill>
                <a:latin typeface="Times New Roman" charset="0"/>
              </a:rPr>
              <a:t> </a:t>
            </a:r>
            <a:r>
              <a:rPr lang="en-US" sz="3600" b="1" dirty="0" err="1" smtClean="0">
                <a:solidFill>
                  <a:prstClr val="black"/>
                </a:solidFill>
                <a:latin typeface="Times New Roman" charset="0"/>
              </a:rPr>
              <a:t>đọc</a:t>
            </a:r>
            <a:r>
              <a:rPr lang="en-US" sz="3600" b="1" dirty="0" smtClean="0">
                <a:solidFill>
                  <a:prstClr val="black"/>
                </a:solidFill>
                <a:latin typeface="Times New Roman" charset="0"/>
              </a:rPr>
              <a:t> </a:t>
            </a:r>
            <a:r>
              <a:rPr lang="en-US" sz="3600" b="1" dirty="0" err="1" smtClean="0">
                <a:solidFill>
                  <a:prstClr val="black"/>
                </a:solidFill>
                <a:latin typeface="Times New Roman" charset="0"/>
              </a:rPr>
              <a:t>câu</a:t>
            </a:r>
            <a:r>
              <a:rPr lang="en-US" sz="3600" b="1" dirty="0" smtClean="0">
                <a:solidFill>
                  <a:prstClr val="black"/>
                </a:solidFill>
                <a:latin typeface="Times New Roman" charset="0"/>
              </a:rPr>
              <a:t> </a:t>
            </a:r>
            <a:r>
              <a:rPr lang="en-US" sz="3600" b="1" dirty="0" err="1" smtClean="0">
                <a:solidFill>
                  <a:prstClr val="black"/>
                </a:solidFill>
                <a:latin typeface="Times New Roman" charset="0"/>
              </a:rPr>
              <a:t>dài</a:t>
            </a:r>
            <a:endParaRPr lang="en-US" sz="3600" b="1" dirty="0">
              <a:solidFill>
                <a:prstClr val="black"/>
              </a:solidFill>
              <a:latin typeface="Times New Roman" charset="0"/>
            </a:endParaRPr>
          </a:p>
        </p:txBody>
      </p:sp>
      <p:sp>
        <p:nvSpPr>
          <p:cNvPr id="6" name="Rectangle 1"/>
          <p:cNvSpPr>
            <a:spLocks noChangeArrowheads="1"/>
          </p:cNvSpPr>
          <p:nvPr/>
        </p:nvSpPr>
        <p:spPr bwMode="auto">
          <a:xfrm>
            <a:off x="2396416" y="2272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u="sng" dirty="0" err="1" smtClean="0">
                <a:solidFill>
                  <a:srgbClr val="002060"/>
                </a:solidFill>
                <a:latin typeface="Times New Roman" pitchFamily="18" charset="0"/>
                <a:cs typeface="Times New Roman" pitchFamily="18" charset="0"/>
              </a:rPr>
              <a:t>Tập</a:t>
            </a:r>
            <a:r>
              <a:rPr lang="en-US" sz="2400" b="1" u="sng" dirty="0" smtClean="0">
                <a:solidFill>
                  <a:srgbClr val="002060"/>
                </a:solidFill>
                <a:latin typeface="Times New Roman" pitchFamily="18" charset="0"/>
                <a:cs typeface="Times New Roman" pitchFamily="18" charset="0"/>
              </a:rPr>
              <a:t> </a:t>
            </a:r>
            <a:r>
              <a:rPr lang="en-US" sz="2400" b="1" u="sng" dirty="0" err="1" smtClean="0">
                <a:solidFill>
                  <a:srgbClr val="002060"/>
                </a:solidFill>
                <a:latin typeface="Times New Roman" pitchFamily="18" charset="0"/>
                <a:cs typeface="Times New Roman" pitchFamily="18" charset="0"/>
              </a:rPr>
              <a:t>đọc</a:t>
            </a:r>
            <a:endParaRPr lang="en-US" sz="2400" b="1" u="sng" dirty="0">
              <a:solidFill>
                <a:srgbClr val="002060"/>
              </a:solidFill>
              <a:latin typeface="Times New Roman" pitchFamily="18" charset="0"/>
              <a:cs typeface="Times New Roman" pitchFamily="18" charset="0"/>
            </a:endParaRPr>
          </a:p>
        </p:txBody>
      </p:sp>
      <p:sp>
        <p:nvSpPr>
          <p:cNvPr id="7" name="Rectangle 5"/>
          <p:cNvSpPr>
            <a:spLocks noChangeArrowheads="1"/>
          </p:cNvSpPr>
          <p:nvPr/>
        </p:nvSpPr>
        <p:spPr bwMode="auto">
          <a:xfrm>
            <a:off x="3395861" y="431984"/>
            <a:ext cx="5257841" cy="707886"/>
          </a:xfrm>
          <a:prstGeom prst="rect">
            <a:avLst/>
          </a:prstGeom>
          <a:noFill/>
          <a:ln w="9525" algn="ctr">
            <a:noFill/>
            <a:miter lim="800000"/>
            <a:headEnd/>
            <a:tailEnd/>
          </a:ln>
        </p:spPr>
        <p:txBody>
          <a:bodyPr wrap="square">
            <a:spAutoFit/>
          </a:bodyPr>
          <a:lstStyle/>
          <a:p>
            <a:pPr algn="ctr" eaLnBrk="1" hangingPunct="1">
              <a:spcBef>
                <a:spcPct val="20000"/>
              </a:spcBef>
              <a:defRPr/>
            </a:pPr>
            <a:r>
              <a:rPr lang="en-US" sz="2400" dirty="0">
                <a:solidFill>
                  <a:schemeClr val="tx2"/>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Kì</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diệu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rừng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xanh</a:t>
            </a:r>
            <a:endParaRPr lang="en-US" sz="4000" b="1" dirty="0">
              <a:solidFill>
                <a:srgbClr val="002060"/>
              </a:solidFill>
              <a:latin typeface="Times New Roman" pitchFamily="18" charset="0"/>
              <a:cs typeface="Times New Roman" pitchFamily="18" charset="0"/>
            </a:endParaRPr>
          </a:p>
        </p:txBody>
      </p:sp>
      <p:sp>
        <p:nvSpPr>
          <p:cNvPr id="8" name="Rectangle 7"/>
          <p:cNvSpPr/>
          <p:nvPr/>
        </p:nvSpPr>
        <p:spPr>
          <a:xfrm>
            <a:off x="1241947" y="3193576"/>
            <a:ext cx="9663923" cy="1754326"/>
          </a:xfrm>
          <a:prstGeom prst="rect">
            <a:avLst/>
          </a:prstGeom>
        </p:spPr>
        <p:txBody>
          <a:bodyPr wrap="square">
            <a:spAutoFit/>
          </a:bodyPr>
          <a:lstStyle/>
          <a:p>
            <a:pPr algn="just"/>
            <a:r>
              <a:rPr lang="en-US" sz="3600" b="1" i="1" dirty="0" err="1">
                <a:solidFill>
                  <a:srgbClr val="0000FF"/>
                </a:solidFill>
                <a:latin typeface="Times New Roman" pitchFamily="18" charset="0"/>
                <a:cs typeface="Times New Roman" pitchFamily="18" charset="0"/>
              </a:rPr>
              <a:t>Tôi</a:t>
            </a:r>
            <a:r>
              <a:rPr lang="en-US" sz="3600" b="1" i="1" dirty="0">
                <a:solidFill>
                  <a:srgbClr val="0000FF"/>
                </a:solidFill>
                <a:latin typeface="Times New Roman" pitchFamily="18" charset="0"/>
                <a:cs typeface="Times New Roman" pitchFamily="18" charset="0"/>
              </a:rPr>
              <a:t> có </a:t>
            </a:r>
            <a:r>
              <a:rPr lang="en-US" sz="3600" b="1" i="1" dirty="0" err="1">
                <a:solidFill>
                  <a:srgbClr val="0000FF"/>
                </a:solidFill>
                <a:latin typeface="Times New Roman" pitchFamily="18" charset="0"/>
                <a:cs typeface="Times New Roman" pitchFamily="18" charset="0"/>
              </a:rPr>
              <a:t>cảm</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giác</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mình</a:t>
            </a:r>
            <a:r>
              <a:rPr lang="en-US" sz="3600" b="1" i="1" dirty="0" smtClean="0">
                <a:solidFill>
                  <a:srgbClr val="0000FF"/>
                </a:solidFill>
                <a:latin typeface="Times New Roman" pitchFamily="18" charset="0"/>
                <a:cs typeface="Times New Roman" pitchFamily="18" charset="0"/>
              </a:rPr>
              <a:t> </a:t>
            </a:r>
            <a:r>
              <a:rPr lang="en-US" sz="3600" b="1" i="1" dirty="0">
                <a:solidFill>
                  <a:srgbClr val="0000FF"/>
                </a:solidFill>
                <a:latin typeface="Times New Roman" pitchFamily="18" charset="0"/>
                <a:cs typeface="Times New Roman" pitchFamily="18" charset="0"/>
              </a:rPr>
              <a:t>là </a:t>
            </a:r>
            <a:r>
              <a:rPr lang="en-US" sz="3600" b="1" i="1" dirty="0" err="1">
                <a:solidFill>
                  <a:srgbClr val="0000FF"/>
                </a:solidFill>
                <a:latin typeface="Times New Roman" pitchFamily="18" charset="0"/>
                <a:cs typeface="Times New Roman" pitchFamily="18" charset="0"/>
              </a:rPr>
              <a:t>một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khổng</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lô</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đi</a:t>
            </a:r>
            <a:r>
              <a:rPr lang="en-US" sz="3600" b="1" i="1" dirty="0" smtClean="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lạc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vào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kinh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đô</a:t>
            </a:r>
            <a:r>
              <a:rPr lang="en-US" sz="3600" b="1" i="1" dirty="0">
                <a:solidFill>
                  <a:srgbClr val="0000FF"/>
                </a:solidFill>
                <a:latin typeface="Times New Roman" pitchFamily="18" charset="0"/>
                <a:cs typeface="Times New Roman" pitchFamily="18" charset="0"/>
              </a:rPr>
              <a:t> của </a:t>
            </a:r>
            <a:r>
              <a:rPr lang="en-US" sz="3600" b="1" i="1" dirty="0" err="1">
                <a:solidFill>
                  <a:srgbClr val="0000FF"/>
                </a:solidFill>
                <a:latin typeface="Times New Roman" pitchFamily="18" charset="0"/>
                <a:cs typeface="Times New Roman" pitchFamily="18" charset="0"/>
              </a:rPr>
              <a:t>vương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quốc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những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ti</a:t>
            </a:r>
            <a:r>
              <a:rPr lang="en-US" sz="3600" b="1" i="1" dirty="0">
                <a:solidFill>
                  <a:srgbClr val="0000FF"/>
                </a:solidFill>
                <a:latin typeface="Times New Roman" pitchFamily="18" charset="0"/>
                <a:cs typeface="Times New Roman" pitchFamily="18" charset="0"/>
              </a:rPr>
              <a:t>́ hon</a:t>
            </a:r>
            <a:r>
              <a:rPr lang="en-US" sz="3600" b="1" i="1" dirty="0" smtClean="0">
                <a:solidFill>
                  <a:srgbClr val="0000FF"/>
                </a:solidFill>
                <a:latin typeface="Times New Roman" pitchFamily="18" charset="0"/>
                <a:cs typeface="Times New Roman" pitchFamily="18" charset="0"/>
              </a:rPr>
              <a:t>.</a:t>
            </a:r>
            <a:endParaRPr lang="en-US" sz="3600" b="1" i="1" dirty="0">
              <a:solidFill>
                <a:srgbClr val="0000FF"/>
              </a:solidFill>
              <a:latin typeface="Times New Roman" pitchFamily="18" charset="0"/>
              <a:cs typeface="Times New Roman" pitchFamily="18" charset="0"/>
            </a:endParaRPr>
          </a:p>
        </p:txBody>
      </p:sp>
      <p:cxnSp>
        <p:nvCxnSpPr>
          <p:cNvPr id="9" name="Straight Connector 8"/>
          <p:cNvCxnSpPr/>
          <p:nvPr/>
        </p:nvCxnSpPr>
        <p:spPr>
          <a:xfrm flipH="1">
            <a:off x="4529779"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345955"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93255" y="3870942"/>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31273"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13844"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5" y="-42712"/>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ngữ</a:t>
            </a:r>
            <a:r>
              <a:rPr lang="en-US" sz="3200" b="1" dirty="0" smtClean="0">
                <a:solidFill>
                  <a:srgbClr val="000000"/>
                </a:solidFill>
                <a:latin typeface="Times New Roman" pitchFamily="18" charset="0"/>
              </a:rPr>
              <a:t>:</a:t>
            </a:r>
            <a:endParaRPr lang="en-US" sz="3200" b="1" dirty="0">
              <a:solidFill>
                <a:srgbClr val="000000"/>
              </a:solidFill>
              <a:latin typeface="Times New Roman" pitchFamily="18" charset="0"/>
            </a:endParaRP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vi-VN" sz="3000" b="1" i="1" dirty="0" smtClean="0">
                <a:solidFill>
                  <a:srgbClr val="002060"/>
                </a:solidFill>
                <a:latin typeface="Times New Roman" panose="02020603050405020304" pitchFamily="18" charset="0"/>
                <a:cs typeface="Times New Roman" panose="02020603050405020304" pitchFamily="18" charset="0"/>
              </a:rPr>
              <a:t>                                                     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33986" y="31316"/>
            <a:ext cx="12185803" cy="6792568"/>
            <a:chOff x="181449" y="108009"/>
            <a:chExt cx="12042229" cy="6859302"/>
          </a:xfrm>
        </p:grpSpPr>
        <p:pic>
          <p:nvPicPr>
            <p:cNvPr id="37" name="Picture 1" descr="http://1.bp.blogspot.com/-2t3a-MGqVjE/VJwHlBMEYKI/AAAAAAAABNk/EQqBD9sZm3U/s1600/Fly-agaric-mushroom.jpg"/>
            <p:cNvPicPr>
              <a:picLocks noChangeAspect="1" noChangeArrowheads="1"/>
            </p:cNvPicPr>
            <p:nvPr/>
          </p:nvPicPr>
          <p:blipFill>
            <a:blip r:embed="rId4"/>
            <a:srcRect/>
            <a:stretch>
              <a:fillRect/>
            </a:stretch>
          </p:blipFill>
          <p:spPr bwMode="auto">
            <a:xfrm>
              <a:off x="181449" y="108009"/>
              <a:ext cx="11829101" cy="6859302"/>
            </a:xfrm>
            <a:prstGeom prst="rect">
              <a:avLst/>
            </a:prstGeom>
            <a:noFill/>
            <a:ln w="38100">
              <a:solidFill>
                <a:srgbClr val="FF0000"/>
              </a:solidFill>
              <a:miter lim="800000"/>
              <a:headEnd/>
              <a:tailEnd/>
            </a:ln>
          </p:spPr>
        </p:pic>
        <p:sp>
          <p:nvSpPr>
            <p:cNvPr id="38" name="TextBox 37"/>
            <p:cNvSpPr txBox="1"/>
            <p:nvPr/>
          </p:nvSpPr>
          <p:spPr>
            <a:xfrm>
              <a:off x="715050" y="406726"/>
              <a:ext cx="11508628" cy="707886"/>
            </a:xfrm>
            <a:prstGeom prst="rect">
              <a:avLst/>
            </a:prstGeom>
            <a:noFill/>
          </p:spPr>
          <p:txBody>
            <a:bodyPr wrap="square" rtlCol="0">
              <a:spAutoFit/>
            </a:bodyPr>
            <a:lstStyle/>
            <a:p>
              <a:pPr algn="just"/>
              <a:r>
                <a:rPr lang="vi-VN" sz="4000" b="1" dirty="0" smtClean="0">
                  <a:solidFill>
                    <a:srgbClr val="FFFF00"/>
                  </a:solidFill>
                  <a:latin typeface="Times New Roman" pitchFamily="18" charset="0"/>
                  <a:cs typeface="Times New Roman" pitchFamily="18" charset="0"/>
                </a:rPr>
                <a:t>lúp xúp</a:t>
              </a:r>
              <a:r>
                <a:rPr lang="en-US" sz="4000" b="1" dirty="0" smtClean="0">
                  <a:solidFill>
                    <a:srgbClr val="FFFF00"/>
                  </a:solidFill>
                  <a:latin typeface="Times New Roman" pitchFamily="18" charset="0"/>
                  <a:cs typeface="Times New Roman" pitchFamily="18" charset="0"/>
                </a:rPr>
                <a:t>: </a:t>
              </a:r>
              <a:r>
                <a:rPr lang="vi-VN" sz="3200" dirty="0">
                  <a:solidFill>
                    <a:schemeClr val="bg1"/>
                  </a:solidFill>
                  <a:latin typeface="+mj-lt"/>
                </a:rPr>
                <a:t>ở liền nhau, thấp và sàn sàn như </a:t>
              </a:r>
              <a:r>
                <a:rPr lang="vi-VN" sz="3200" dirty="0" smtClean="0">
                  <a:solidFill>
                    <a:schemeClr val="bg1"/>
                  </a:solidFill>
                  <a:latin typeface="+mj-lt"/>
                </a:rPr>
                <a:t>nhau</a:t>
              </a:r>
              <a:endParaRPr lang="vi-VN" sz="3200" b="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721348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5" y="-42712"/>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ngữ</a:t>
            </a:r>
            <a:r>
              <a:rPr lang="en-US" sz="3200" b="1" dirty="0" smtClean="0">
                <a:solidFill>
                  <a:srgbClr val="000000"/>
                </a:solidFill>
                <a:latin typeface="Times New Roman" pitchFamily="18" charset="0"/>
              </a:rPr>
              <a:t>:</a:t>
            </a:r>
            <a:endParaRPr lang="en-US" sz="3200" b="1" dirty="0">
              <a:solidFill>
                <a:srgbClr val="000000"/>
              </a:solidFill>
              <a:latin typeface="Times New Roman" pitchFamily="18" charset="0"/>
            </a:endParaRP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44" name="TextBox 1"/>
          <p:cNvSpPr txBox="1">
            <a:spLocks noChangeArrowheads="1"/>
          </p:cNvSpPr>
          <p:nvPr/>
        </p:nvSpPr>
        <p:spPr bwMode="auto">
          <a:xfrm>
            <a:off x="454830" y="2675100"/>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Ấm  tích</a:t>
            </a:r>
            <a:r>
              <a:rPr lang="en-US" sz="3200" b="1" dirty="0" smtClean="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vi-VN" sz="3000" b="1" i="1" dirty="0" smtClean="0">
                <a:solidFill>
                  <a:srgbClr val="002060"/>
                </a:solidFill>
                <a:latin typeface="Times New Roman" panose="02020603050405020304" pitchFamily="18" charset="0"/>
                <a:cs typeface="Times New Roman" panose="02020603050405020304" pitchFamily="18" charset="0"/>
              </a:rPr>
              <a:t>                                                     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465519" y="2106141"/>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r>
              <a:rPr lang="vi-VN" sz="3200" dirty="0">
                <a:latin typeface="+mj-lt"/>
              </a:rPr>
              <a:t>ở liền nhau, thấp và sàn sàn như </a:t>
            </a:r>
            <a:r>
              <a:rPr lang="vi-VN" sz="3200" dirty="0" smtClean="0">
                <a:latin typeface="+mj-lt"/>
              </a:rPr>
              <a:t>nhau</a:t>
            </a:r>
            <a:endParaRPr lang="vi-VN" sz="3200" b="1" dirty="0">
              <a:latin typeface="+mj-lt"/>
              <a:cs typeface="Times New Roman" pitchFamily="18" charset="0"/>
            </a:endParaRPr>
          </a:p>
        </p:txBody>
      </p:sp>
      <p:grpSp>
        <p:nvGrpSpPr>
          <p:cNvPr id="2" name="Group 1"/>
          <p:cNvGrpSpPr/>
          <p:nvPr/>
        </p:nvGrpSpPr>
        <p:grpSpPr>
          <a:xfrm>
            <a:off x="-58875" y="-42714"/>
            <a:ext cx="12317344" cy="6924973"/>
            <a:chOff x="-58875" y="-42714"/>
            <a:chExt cx="12317344" cy="6924973"/>
          </a:xfrm>
        </p:grpSpPr>
        <p:pic>
          <p:nvPicPr>
            <p:cNvPr id="39" name="Picture 38" descr="img-4415-cro_130771053889567175.jpg"/>
            <p:cNvPicPr>
              <a:picLocks noChangeAspect="1"/>
            </p:cNvPicPr>
            <p:nvPr/>
          </p:nvPicPr>
          <p:blipFill>
            <a:blip r:embed="rId4"/>
            <a:stretch>
              <a:fillRect/>
            </a:stretch>
          </p:blipFill>
          <p:spPr>
            <a:xfrm>
              <a:off x="3923978" y="-42714"/>
              <a:ext cx="8334491" cy="6858002"/>
            </a:xfrm>
            <a:prstGeom prst="rect">
              <a:avLst/>
            </a:prstGeom>
          </p:spPr>
        </p:pic>
        <p:sp>
          <p:nvSpPr>
            <p:cNvPr id="40" name="Rectangle 8"/>
            <p:cNvSpPr>
              <a:spLocks noChangeArrowheads="1"/>
            </p:cNvSpPr>
            <p:nvPr/>
          </p:nvSpPr>
          <p:spPr bwMode="auto">
            <a:xfrm>
              <a:off x="-58875" y="-42714"/>
              <a:ext cx="4001206" cy="6924973"/>
            </a:xfrm>
            <a:prstGeom prst="rect">
              <a:avLst/>
            </a:prstGeom>
            <a:solidFill>
              <a:schemeClr val="bg1"/>
            </a:solidFill>
            <a:ln w="9525">
              <a:noFill/>
              <a:miter lim="800000"/>
              <a:headEnd/>
              <a:tailEnd/>
            </a:ln>
          </p:spPr>
          <p:txBody>
            <a:bodyPr wrap="square">
              <a:spAutoFit/>
            </a:bodyPr>
            <a:lstStyle/>
            <a:p>
              <a:pPr algn="just" fontAlgn="auto">
                <a:spcBef>
                  <a:spcPts val="0"/>
                </a:spcBef>
                <a:spcAft>
                  <a:spcPts val="0"/>
                </a:spcAft>
                <a:defRPr/>
              </a:pPr>
              <a:endParaRPr lang="en-US" sz="4000" dirty="0" smtClean="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smtClean="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smtClean="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smtClean="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000" dirty="0" smtClean="0">
                <a:solidFill>
                  <a:srgbClr val="000099"/>
                </a:solidFill>
                <a:latin typeface="Times New Roman"/>
              </a:endParaRPr>
            </a:p>
            <a:p>
              <a:pPr algn="just" fontAlgn="auto">
                <a:spcBef>
                  <a:spcPts val="0"/>
                </a:spcBef>
                <a:spcAft>
                  <a:spcPts val="0"/>
                </a:spcAft>
                <a:defRPr/>
              </a:pPr>
              <a:endParaRPr lang="en-US" sz="4000" dirty="0">
                <a:solidFill>
                  <a:srgbClr val="000099"/>
                </a:solidFill>
                <a:latin typeface="Times New Roman"/>
              </a:endParaRPr>
            </a:p>
            <a:p>
              <a:pPr algn="just" fontAlgn="auto">
                <a:spcBef>
                  <a:spcPts val="0"/>
                </a:spcBef>
                <a:spcAft>
                  <a:spcPts val="0"/>
                </a:spcAft>
                <a:defRPr/>
              </a:pPr>
              <a:endParaRPr lang="en-US" sz="4400" dirty="0">
                <a:latin typeface="Times New Roman"/>
              </a:endParaRPr>
            </a:p>
          </p:txBody>
        </p:sp>
        <p:sp>
          <p:nvSpPr>
            <p:cNvPr id="41" name="Rectangle 8"/>
            <p:cNvSpPr>
              <a:spLocks noChangeArrowheads="1"/>
            </p:cNvSpPr>
            <p:nvPr/>
          </p:nvSpPr>
          <p:spPr bwMode="auto">
            <a:xfrm>
              <a:off x="252465" y="24919"/>
              <a:ext cx="8225867" cy="1938992"/>
            </a:xfrm>
            <a:prstGeom prst="rect">
              <a:avLst/>
            </a:prstGeom>
            <a:solidFill>
              <a:schemeClr val="bg1"/>
            </a:solidFill>
            <a:ln w="9525">
              <a:noFill/>
              <a:miter lim="800000"/>
              <a:headEnd/>
              <a:tailEnd/>
            </a:ln>
          </p:spPr>
          <p:txBody>
            <a:bodyPr wrap="square">
              <a:spAutoFit/>
            </a:bodyPr>
            <a:lstStyle/>
            <a:p>
              <a:pPr algn="just" fontAlgn="auto">
                <a:spcBef>
                  <a:spcPts val="0"/>
                </a:spcBef>
                <a:spcAft>
                  <a:spcPts val="0"/>
                </a:spcAft>
                <a:defRPr/>
              </a:pPr>
              <a:endParaRPr lang="en-US" sz="4000" dirty="0" smtClean="0">
                <a:solidFill>
                  <a:srgbClr val="000099"/>
                </a:solidFill>
                <a:latin typeface="Times New Roman"/>
              </a:endParaRPr>
            </a:p>
            <a:p>
              <a:pPr algn="just" fontAlgn="auto">
                <a:spcBef>
                  <a:spcPts val="0"/>
                </a:spcBef>
                <a:spcAft>
                  <a:spcPts val="0"/>
                </a:spcAft>
                <a:defRPr/>
              </a:pPr>
              <a:r>
                <a:rPr lang="en-US" sz="4000" b="1" dirty="0" err="1" smtClean="0">
                  <a:solidFill>
                    <a:srgbClr val="000099"/>
                  </a:solidFill>
                  <a:latin typeface="Times New Roman"/>
                </a:rPr>
                <a:t>Ấm</a:t>
              </a:r>
              <a:r>
                <a:rPr lang="en-US" sz="4000" b="1" dirty="0" smtClean="0">
                  <a:solidFill>
                    <a:srgbClr val="000099"/>
                  </a:solidFill>
                  <a:latin typeface="Times New Roman"/>
                </a:rPr>
                <a:t> </a:t>
              </a:r>
              <a:r>
                <a:rPr lang="en-US" sz="4000" b="1" dirty="0">
                  <a:solidFill>
                    <a:srgbClr val="000099"/>
                  </a:solidFill>
                  <a:latin typeface="Times New Roman"/>
                </a:rPr>
                <a:t>tích: </a:t>
              </a:r>
              <a:r>
                <a:rPr lang="en-US" sz="4000" dirty="0">
                  <a:latin typeface="Times New Roman"/>
                </a:rPr>
                <a:t>ấm to bằng sứ dùng để đựng </a:t>
              </a:r>
              <a:r>
                <a:rPr lang="en-US" sz="4000" dirty="0" err="1">
                  <a:latin typeface="Times New Roman"/>
                </a:rPr>
                <a:t>nước</a:t>
              </a:r>
              <a:r>
                <a:rPr lang="en-US" sz="4000" dirty="0">
                  <a:latin typeface="Times New Roman"/>
                </a:rPr>
                <a:t> </a:t>
              </a:r>
              <a:r>
                <a:rPr lang="en-US" sz="4000" dirty="0" err="1" smtClean="0">
                  <a:latin typeface="Times New Roman"/>
                </a:rPr>
                <a:t>uống</a:t>
              </a:r>
              <a:r>
                <a:rPr lang="en-US" sz="4000" dirty="0" smtClean="0">
                  <a:latin typeface="Times New Roman"/>
                </a:rPr>
                <a:t>.</a:t>
              </a:r>
              <a:endParaRPr lang="en-US" sz="4000" dirty="0">
                <a:latin typeface="Times New Roman"/>
              </a:endParaRPr>
            </a:p>
          </p:txBody>
        </p:sp>
      </p:grpSp>
    </p:spTree>
    <p:extLst>
      <p:ext uri="{BB962C8B-B14F-4D97-AF65-F5344CB8AC3E}">
        <p14:creationId xmlns:p14="http://schemas.microsoft.com/office/powerpoint/2010/main" val="2191737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42711"/>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ngữ</a:t>
            </a:r>
            <a:r>
              <a:rPr lang="en-US" sz="3200" b="1" dirty="0" smtClean="0">
                <a:solidFill>
                  <a:srgbClr val="000000"/>
                </a:solidFill>
                <a:latin typeface="Times New Roman" pitchFamily="18" charset="0"/>
              </a:rPr>
              <a:t>:</a:t>
            </a:r>
            <a:endParaRPr lang="en-US" sz="3200" b="1" dirty="0">
              <a:solidFill>
                <a:srgbClr val="000000"/>
              </a:solidFill>
              <a:latin typeface="Times New Roman" pitchFamily="18" charset="0"/>
            </a:endParaRP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44" name="TextBox 1"/>
          <p:cNvSpPr txBox="1">
            <a:spLocks noChangeArrowheads="1"/>
          </p:cNvSpPr>
          <p:nvPr/>
        </p:nvSpPr>
        <p:spPr bwMode="auto">
          <a:xfrm>
            <a:off x="454830" y="2675100"/>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Ấm  tích</a:t>
            </a:r>
            <a:r>
              <a:rPr lang="en-US" sz="3200" b="1" dirty="0" smtClean="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45" name="TextBox 1"/>
          <p:cNvSpPr txBox="1">
            <a:spLocks noChangeArrowheads="1"/>
          </p:cNvSpPr>
          <p:nvPr/>
        </p:nvSpPr>
        <p:spPr bwMode="auto">
          <a:xfrm>
            <a:off x="431161" y="3283935"/>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 </a:t>
            </a:r>
            <a:r>
              <a:rPr lang="vi-VN" sz="3200" b="1" dirty="0" smtClean="0">
                <a:solidFill>
                  <a:srgbClr val="0000CC"/>
                </a:solidFill>
                <a:latin typeface="Times New Roman" pitchFamily="18" charset="0"/>
                <a:cs typeface="Times New Roman" pitchFamily="18" charset="0"/>
              </a:rPr>
              <a:t>Tân kì</a:t>
            </a:r>
            <a:r>
              <a:rPr lang="en-US" sz="3200" b="1" dirty="0" smtClean="0">
                <a:solidFill>
                  <a:srgbClr val="0000CC"/>
                </a:solidFill>
                <a:latin typeface="Times New Roman" pitchFamily="18" charset="0"/>
                <a:cs typeface="Times New Roman" pitchFamily="18" charset="0"/>
              </a:rPr>
              <a:t>:</a:t>
            </a:r>
            <a:endParaRPr lang="vi-VN" sz="3200" dirty="0"/>
          </a:p>
        </p:txBody>
      </p:sp>
      <p:sp>
        <p:nvSpPr>
          <p:cNvPr id="46" name="TextBox 1"/>
          <p:cNvSpPr txBox="1">
            <a:spLocks noChangeArrowheads="1"/>
          </p:cNvSpPr>
          <p:nvPr/>
        </p:nvSpPr>
        <p:spPr bwMode="auto">
          <a:xfrm>
            <a:off x="371798" y="3862649"/>
            <a:ext cx="11361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smtClean="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Vượn bạc má</a:t>
            </a:r>
            <a:r>
              <a:rPr lang="en-US" sz="3200" b="1" dirty="0" smtClean="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vi-VN" sz="3000" b="1" i="1" dirty="0" smtClean="0">
                <a:solidFill>
                  <a:srgbClr val="002060"/>
                </a:solidFill>
                <a:latin typeface="Times New Roman" panose="02020603050405020304" pitchFamily="18" charset="0"/>
                <a:cs typeface="Times New Roman" panose="02020603050405020304" pitchFamily="18" charset="0"/>
              </a:rPr>
              <a:t>                                                     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465519" y="2106141"/>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r>
              <a:rPr lang="vi-VN" sz="3200" dirty="0">
                <a:latin typeface="+mj-lt"/>
              </a:rPr>
              <a:t>ở liền nhau, thấp và sàn sàn như </a:t>
            </a:r>
            <a:r>
              <a:rPr lang="vi-VN" sz="3200" dirty="0" smtClean="0">
                <a:latin typeface="+mj-lt"/>
              </a:rPr>
              <a:t>nhau</a:t>
            </a:r>
            <a:endParaRPr lang="vi-VN" sz="3200" b="1" dirty="0">
              <a:latin typeface="+mj-lt"/>
              <a:cs typeface="Times New Roman" pitchFamily="18" charset="0"/>
            </a:endParaRPr>
          </a:p>
        </p:txBody>
      </p:sp>
      <p:sp>
        <p:nvSpPr>
          <p:cNvPr id="31" name="TextBox 1"/>
          <p:cNvSpPr txBox="1">
            <a:spLocks noChangeArrowheads="1"/>
          </p:cNvSpPr>
          <p:nvPr/>
        </p:nvSpPr>
        <p:spPr bwMode="auto">
          <a:xfrm>
            <a:off x="454830" y="2664951"/>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Ấm  tích</a:t>
            </a:r>
            <a:r>
              <a:rPr lang="en-US" sz="3200" b="1" dirty="0" smtClean="0">
                <a:solidFill>
                  <a:srgbClr val="0000CC"/>
                </a:solidFill>
                <a:latin typeface="Times New Roman" pitchFamily="18" charset="0"/>
                <a:cs typeface="Times New Roman" pitchFamily="18" charset="0"/>
              </a:rPr>
              <a:t>:</a:t>
            </a:r>
            <a:r>
              <a:rPr lang="en-US" sz="3200" b="1" dirty="0" smtClean="0">
                <a:solidFill>
                  <a:srgbClr val="000099"/>
                </a:solidFill>
                <a:latin typeface="Times New Roman"/>
              </a:rPr>
              <a:t> </a:t>
            </a:r>
            <a:r>
              <a:rPr lang="en-US" sz="3200" dirty="0" err="1">
                <a:latin typeface="Times New Roman"/>
              </a:rPr>
              <a:t>ấm</a:t>
            </a:r>
            <a:r>
              <a:rPr lang="en-US" sz="3200" dirty="0">
                <a:latin typeface="Times New Roman"/>
              </a:rPr>
              <a:t> to </a:t>
            </a:r>
            <a:r>
              <a:rPr lang="en-US" sz="3200" dirty="0" err="1">
                <a:latin typeface="Times New Roman"/>
              </a:rPr>
              <a:t>bằng</a:t>
            </a:r>
            <a:r>
              <a:rPr lang="en-US" sz="3200" dirty="0">
                <a:latin typeface="Times New Roman"/>
              </a:rPr>
              <a:t> </a:t>
            </a:r>
            <a:r>
              <a:rPr lang="en-US" sz="3200" dirty="0" err="1" smtClean="0">
                <a:latin typeface="Times New Roman"/>
              </a:rPr>
              <a:t>sứ</a:t>
            </a:r>
            <a:r>
              <a:rPr lang="en-US" sz="3200" dirty="0" smtClean="0">
                <a:latin typeface="Times New Roman"/>
              </a:rPr>
              <a:t> </a:t>
            </a:r>
            <a:r>
              <a:rPr lang="en-US" sz="3200" dirty="0" err="1" smtClean="0">
                <a:latin typeface="Times New Roman"/>
              </a:rPr>
              <a:t>dùng</a:t>
            </a:r>
            <a:r>
              <a:rPr lang="en-US" sz="3200" dirty="0" smtClean="0">
                <a:latin typeface="Times New Roman"/>
              </a:rPr>
              <a:t> </a:t>
            </a:r>
            <a:r>
              <a:rPr lang="en-US" sz="3200" dirty="0" err="1">
                <a:latin typeface="Times New Roman"/>
              </a:rPr>
              <a:t>đê</a:t>
            </a:r>
            <a:r>
              <a:rPr lang="en-US" sz="3200" dirty="0">
                <a:latin typeface="Times New Roman"/>
              </a:rPr>
              <a:t>̉ </a:t>
            </a:r>
            <a:r>
              <a:rPr lang="en-US" sz="3200" dirty="0" err="1">
                <a:latin typeface="Times New Roman"/>
              </a:rPr>
              <a:t>đựng</a:t>
            </a:r>
            <a:r>
              <a:rPr lang="en-US" sz="3200" dirty="0">
                <a:latin typeface="Times New Roman"/>
              </a:rPr>
              <a:t> </a:t>
            </a:r>
            <a:r>
              <a:rPr lang="en-US" sz="3200" dirty="0" err="1">
                <a:latin typeface="Times New Roman"/>
              </a:rPr>
              <a:t>nước</a:t>
            </a:r>
            <a:r>
              <a:rPr lang="en-US" sz="3200" dirty="0">
                <a:latin typeface="Times New Roman"/>
              </a:rPr>
              <a:t> </a:t>
            </a:r>
            <a:r>
              <a:rPr lang="en-US" sz="3200" dirty="0" err="1" smtClean="0">
                <a:latin typeface="Times New Roman"/>
              </a:rPr>
              <a:t>uống</a:t>
            </a:r>
            <a:endParaRPr lang="en-US" sz="2400" dirty="0">
              <a:latin typeface="Times New Roman"/>
            </a:endParaRPr>
          </a:p>
        </p:txBody>
      </p:sp>
      <p:sp>
        <p:nvSpPr>
          <p:cNvPr id="32" name="TextBox 1"/>
          <p:cNvSpPr txBox="1">
            <a:spLocks noChangeArrowheads="1"/>
          </p:cNvSpPr>
          <p:nvPr/>
        </p:nvSpPr>
        <p:spPr bwMode="auto">
          <a:xfrm>
            <a:off x="371798" y="3848170"/>
            <a:ext cx="11361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auto">
              <a:spcBef>
                <a:spcPts val="0"/>
              </a:spcBef>
              <a:spcAft>
                <a:spcPts val="0"/>
              </a:spcAft>
              <a:defRPr/>
            </a:pPr>
            <a:r>
              <a:rPr lang="vi-VN" sz="3200" b="1" dirty="0" smtClean="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Vượn bạc má</a:t>
            </a:r>
            <a:r>
              <a:rPr lang="en-US" sz="3200" b="1" dirty="0" smtClean="0">
                <a:solidFill>
                  <a:srgbClr val="0000CC"/>
                </a:solidFill>
                <a:latin typeface="Times New Roman" pitchFamily="18" charset="0"/>
                <a:cs typeface="Times New Roman" pitchFamily="18" charset="0"/>
              </a:rPr>
              <a:t>: </a:t>
            </a:r>
            <a:r>
              <a:rPr lang="en-US" sz="3200" dirty="0" err="1">
                <a:latin typeface="Times New Roman"/>
              </a:rPr>
              <a:t>một</a:t>
            </a:r>
            <a:r>
              <a:rPr lang="en-US" sz="3200" dirty="0">
                <a:latin typeface="Times New Roman"/>
              </a:rPr>
              <a:t> </a:t>
            </a:r>
            <a:r>
              <a:rPr lang="en-US" sz="3200" dirty="0" err="1">
                <a:latin typeface="Times New Roman"/>
              </a:rPr>
              <a:t>loài</a:t>
            </a:r>
            <a:r>
              <a:rPr lang="en-US" sz="3200" dirty="0">
                <a:latin typeface="Times New Roman"/>
              </a:rPr>
              <a:t> </a:t>
            </a:r>
            <a:r>
              <a:rPr lang="en-US" sz="3200" dirty="0" err="1">
                <a:latin typeface="Times New Roman"/>
              </a:rPr>
              <a:t>vượn</a:t>
            </a:r>
            <a:r>
              <a:rPr lang="en-US" sz="3200" dirty="0">
                <a:latin typeface="Times New Roman"/>
              </a:rPr>
              <a:t> </a:t>
            </a:r>
            <a:r>
              <a:rPr lang="en-US" sz="3200" dirty="0" err="1">
                <a:latin typeface="Times New Roman"/>
              </a:rPr>
              <a:t>có</a:t>
            </a:r>
            <a:r>
              <a:rPr lang="en-US" sz="3200" dirty="0">
                <a:latin typeface="Times New Roman"/>
              </a:rPr>
              <a:t> </a:t>
            </a:r>
            <a:r>
              <a:rPr lang="en-US" sz="3200" dirty="0" err="1">
                <a:latin typeface="Times New Roman"/>
              </a:rPr>
              <a:t>chòm</a:t>
            </a:r>
            <a:r>
              <a:rPr lang="en-US" sz="3200" dirty="0">
                <a:latin typeface="Times New Roman"/>
              </a:rPr>
              <a:t> </a:t>
            </a:r>
            <a:r>
              <a:rPr lang="en-US" sz="3200" dirty="0" err="1">
                <a:latin typeface="Times New Roman"/>
              </a:rPr>
              <a:t>lông</a:t>
            </a:r>
            <a:r>
              <a:rPr lang="en-US" sz="3200" dirty="0">
                <a:latin typeface="Times New Roman"/>
              </a:rPr>
              <a:t> </a:t>
            </a:r>
            <a:r>
              <a:rPr lang="en-US" sz="3200" dirty="0" err="1">
                <a:latin typeface="Times New Roman"/>
              </a:rPr>
              <a:t>trắng</a:t>
            </a:r>
            <a:r>
              <a:rPr lang="en-US" sz="3200" dirty="0">
                <a:latin typeface="Times New Roman"/>
              </a:rPr>
              <a:t> </a:t>
            </a:r>
            <a:r>
              <a:rPr lang="en-US" sz="3200" dirty="0" err="1">
                <a:latin typeface="Times New Roman"/>
              </a:rPr>
              <a:t>như</a:t>
            </a:r>
            <a:r>
              <a:rPr lang="en-US" sz="3200" dirty="0">
                <a:latin typeface="Times New Roman"/>
              </a:rPr>
              <a:t> </a:t>
            </a:r>
            <a:r>
              <a:rPr lang="en-US" sz="3200" dirty="0" err="1">
                <a:latin typeface="Times New Roman"/>
              </a:rPr>
              <a:t>bông</a:t>
            </a:r>
            <a:r>
              <a:rPr lang="en-US" sz="3200" dirty="0">
                <a:latin typeface="Times New Roman"/>
              </a:rPr>
              <a:t> </a:t>
            </a:r>
            <a:r>
              <a:rPr lang="en-US" sz="3200" dirty="0" smtClean="0">
                <a:latin typeface="Times New Roman"/>
              </a:rPr>
              <a:t>ở </a:t>
            </a:r>
            <a:r>
              <a:rPr lang="en-US" sz="3200" dirty="0" err="1">
                <a:latin typeface="Times New Roman"/>
              </a:rPr>
              <a:t>hai</a:t>
            </a:r>
            <a:r>
              <a:rPr lang="en-US" sz="3200" dirty="0">
                <a:latin typeface="Times New Roman"/>
              </a:rPr>
              <a:t> </a:t>
            </a:r>
            <a:endParaRPr lang="en-US" sz="3200" dirty="0" smtClean="0">
              <a:latin typeface="Times New Roman"/>
            </a:endParaRPr>
          </a:p>
          <a:p>
            <a:pPr algn="just" fontAlgn="auto">
              <a:spcBef>
                <a:spcPts val="0"/>
              </a:spcBef>
              <a:spcAft>
                <a:spcPts val="0"/>
              </a:spcAft>
              <a:defRPr/>
            </a:pPr>
            <a:r>
              <a:rPr lang="en-US" sz="3200" dirty="0">
                <a:latin typeface="Times New Roman"/>
              </a:rPr>
              <a:t> </a:t>
            </a:r>
            <a:r>
              <a:rPr lang="en-US" sz="3200" dirty="0" smtClean="0">
                <a:latin typeface="Times New Roman"/>
              </a:rPr>
              <a:t>                          </a:t>
            </a:r>
            <a:r>
              <a:rPr lang="en-US" sz="3200" dirty="0" err="1" smtClean="0">
                <a:latin typeface="Times New Roman"/>
              </a:rPr>
              <a:t>bên</a:t>
            </a:r>
            <a:r>
              <a:rPr lang="en-US" sz="3200" dirty="0" smtClean="0">
                <a:latin typeface="Times New Roman"/>
              </a:rPr>
              <a:t> </a:t>
            </a:r>
            <a:r>
              <a:rPr lang="en-US" sz="3200" dirty="0" err="1" smtClean="0">
                <a:latin typeface="Times New Roman"/>
              </a:rPr>
              <a:t>má</a:t>
            </a:r>
            <a:r>
              <a:rPr lang="en-US" sz="3200" dirty="0" smtClean="0">
                <a:latin typeface="Times New Roman"/>
              </a:rPr>
              <a:t>.</a:t>
            </a:r>
          </a:p>
        </p:txBody>
      </p:sp>
      <p:sp>
        <p:nvSpPr>
          <p:cNvPr id="39" name="TextBox 1"/>
          <p:cNvSpPr txBox="1">
            <a:spLocks noChangeArrowheads="1"/>
          </p:cNvSpPr>
          <p:nvPr/>
        </p:nvSpPr>
        <p:spPr bwMode="auto">
          <a:xfrm>
            <a:off x="431160" y="3273380"/>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 </a:t>
            </a:r>
            <a:r>
              <a:rPr lang="vi-VN" sz="3200" b="1" dirty="0" smtClean="0">
                <a:solidFill>
                  <a:srgbClr val="0000CC"/>
                </a:solidFill>
                <a:latin typeface="Times New Roman" pitchFamily="18" charset="0"/>
                <a:cs typeface="Times New Roman" pitchFamily="18" charset="0"/>
              </a:rPr>
              <a:t>Tân kì</a:t>
            </a:r>
            <a:r>
              <a:rPr lang="en-US" sz="3200" b="1" dirty="0" smtClean="0">
                <a:solidFill>
                  <a:srgbClr val="0000CC"/>
                </a:solidFill>
                <a:latin typeface="Times New Roman" pitchFamily="18" charset="0"/>
                <a:cs typeface="Times New Roman" pitchFamily="18" charset="0"/>
              </a:rPr>
              <a:t>: </a:t>
            </a:r>
            <a:r>
              <a:rPr lang="vi-VN" sz="3200" dirty="0">
                <a:latin typeface="+mj-lt"/>
              </a:rPr>
              <a:t>mới </a:t>
            </a:r>
            <a:r>
              <a:rPr lang="vi-VN" sz="3200" dirty="0" smtClean="0">
                <a:latin typeface="+mj-lt"/>
              </a:rPr>
              <a:t>lạ</a:t>
            </a:r>
            <a:endParaRPr lang="vi-VN" sz="3200" dirty="0"/>
          </a:p>
        </p:txBody>
      </p:sp>
      <p:grpSp>
        <p:nvGrpSpPr>
          <p:cNvPr id="3" name="Group 2"/>
          <p:cNvGrpSpPr/>
          <p:nvPr/>
        </p:nvGrpSpPr>
        <p:grpSpPr>
          <a:xfrm>
            <a:off x="86453" y="-24267"/>
            <a:ext cx="12282010" cy="6882267"/>
            <a:chOff x="0" y="-19066"/>
            <a:chExt cx="12355418" cy="6995019"/>
          </a:xfrm>
        </p:grpSpPr>
        <p:pic>
          <p:nvPicPr>
            <p:cNvPr id="49"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19066"/>
              <a:ext cx="12192000" cy="6995019"/>
            </a:xfrm>
            <a:prstGeom prst="rect">
              <a:avLst/>
            </a:prstGeom>
            <a:gradFill>
              <a:gsLst>
                <a:gs pos="0">
                  <a:schemeClr val="accent6">
                    <a:lumMod val="60000"/>
                    <a:lumOff val="40000"/>
                  </a:schemeClr>
                </a:gs>
                <a:gs pos="100000">
                  <a:schemeClr val="bg1"/>
                </a:gs>
              </a:gsLst>
              <a:lin ang="5400000" scaled="1"/>
            </a:gradFill>
          </p:spPr>
        </p:pic>
        <p:grpSp>
          <p:nvGrpSpPr>
            <p:cNvPr id="50" name="Group 49"/>
            <p:cNvGrpSpPr/>
            <p:nvPr/>
          </p:nvGrpSpPr>
          <p:grpSpPr>
            <a:xfrm>
              <a:off x="0" y="142231"/>
              <a:ext cx="12355418" cy="6696703"/>
              <a:chOff x="171450" y="116407"/>
              <a:chExt cx="11766463" cy="6621836"/>
            </a:xfrm>
            <a:solidFill>
              <a:schemeClr val="bg1"/>
            </a:solidFill>
          </p:grpSpPr>
          <p:pic>
            <p:nvPicPr>
              <p:cNvPr id="51" name="Picture 12" descr="http://old2.baodatviet.vn/dataimages/201102/original/1021178_hittaker-CI.jpg"/>
              <p:cNvPicPr>
                <a:picLocks noChangeAspect="1" noChangeArrowheads="1"/>
              </p:cNvPicPr>
              <p:nvPr/>
            </p:nvPicPr>
            <p:blipFill>
              <a:blip r:embed="rId4"/>
              <a:srcRect/>
              <a:stretch>
                <a:fillRect/>
              </a:stretch>
            </p:blipFill>
            <p:spPr bwMode="auto">
              <a:xfrm>
                <a:off x="724903" y="116408"/>
                <a:ext cx="5160028" cy="5544617"/>
              </a:xfrm>
              <a:prstGeom prst="rect">
                <a:avLst/>
              </a:prstGeom>
              <a:grpFill/>
              <a:ln w="38100">
                <a:solidFill>
                  <a:srgbClr val="FF0000"/>
                </a:solidFill>
                <a:miter lim="800000"/>
                <a:headEnd/>
                <a:tailEnd/>
              </a:ln>
            </p:spPr>
          </p:pic>
          <p:pic>
            <p:nvPicPr>
              <p:cNvPr id="52" name="Picture 51" descr="137_Anh_1_Vuon_ma_trang_gui_den.jpg"/>
              <p:cNvPicPr>
                <a:picLocks noChangeAspect="1"/>
              </p:cNvPicPr>
              <p:nvPr/>
            </p:nvPicPr>
            <p:blipFill>
              <a:blip r:embed="rId5"/>
              <a:stretch>
                <a:fillRect/>
              </a:stretch>
            </p:blipFill>
            <p:spPr>
              <a:xfrm>
                <a:off x="6438384" y="116407"/>
                <a:ext cx="5047188" cy="5544617"/>
              </a:xfrm>
              <a:prstGeom prst="rect">
                <a:avLst/>
              </a:prstGeom>
              <a:grpFill/>
            </p:spPr>
          </p:pic>
          <p:sp>
            <p:nvSpPr>
              <p:cNvPr id="53" name="Rectangle 8"/>
              <p:cNvSpPr>
                <a:spLocks noChangeArrowheads="1"/>
              </p:cNvSpPr>
              <p:nvPr/>
            </p:nvSpPr>
            <p:spPr bwMode="auto">
              <a:xfrm>
                <a:off x="171450" y="5661025"/>
                <a:ext cx="11766463" cy="1077218"/>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2800" dirty="0">
                    <a:effectLst>
                      <a:outerShdw blurRad="38100" dist="38100" dir="2700000" algn="tl">
                        <a:srgbClr val="000000">
                          <a:alpha val="43137"/>
                        </a:srgbClr>
                      </a:outerShdw>
                    </a:effectLst>
                    <a:latin typeface="Times New Roman"/>
                    <a:cs typeface="+mn-cs"/>
                  </a:rPr>
                  <a:t>    </a:t>
                </a:r>
                <a:r>
                  <a:rPr lang="en-US" sz="3200" b="1" dirty="0" err="1">
                    <a:solidFill>
                      <a:schemeClr val="accent1">
                        <a:lumMod val="75000"/>
                      </a:schemeClr>
                    </a:solidFill>
                    <a:latin typeface="Times New Roman"/>
                    <a:cs typeface="+mn-cs"/>
                  </a:rPr>
                  <a:t>Vượn</a:t>
                </a:r>
                <a:r>
                  <a:rPr lang="en-US" sz="3200" b="1" dirty="0">
                    <a:solidFill>
                      <a:schemeClr val="accent1">
                        <a:lumMod val="75000"/>
                      </a:schemeClr>
                    </a:solidFill>
                    <a:latin typeface="Times New Roman"/>
                    <a:cs typeface="+mn-cs"/>
                  </a:rPr>
                  <a:t> </a:t>
                </a:r>
                <a:r>
                  <a:rPr lang="en-US" sz="3200" b="1" dirty="0" err="1">
                    <a:solidFill>
                      <a:schemeClr val="accent1">
                        <a:lumMod val="75000"/>
                      </a:schemeClr>
                    </a:solidFill>
                    <a:latin typeface="Times New Roman"/>
                    <a:cs typeface="+mn-cs"/>
                  </a:rPr>
                  <a:t>bạc</a:t>
                </a:r>
                <a:r>
                  <a:rPr lang="en-US" sz="3200" b="1" dirty="0">
                    <a:solidFill>
                      <a:schemeClr val="accent1">
                        <a:lumMod val="75000"/>
                      </a:schemeClr>
                    </a:solidFill>
                    <a:latin typeface="Times New Roman"/>
                    <a:cs typeface="+mn-cs"/>
                  </a:rPr>
                  <a:t> </a:t>
                </a:r>
                <a:r>
                  <a:rPr lang="en-US" sz="3200" b="1" dirty="0" err="1">
                    <a:solidFill>
                      <a:schemeClr val="accent1">
                        <a:lumMod val="75000"/>
                      </a:schemeClr>
                    </a:solidFill>
                    <a:latin typeface="Times New Roman"/>
                    <a:cs typeface="+mn-cs"/>
                  </a:rPr>
                  <a:t>má</a:t>
                </a:r>
                <a:r>
                  <a:rPr lang="en-US" sz="3200" b="1" dirty="0">
                    <a:solidFill>
                      <a:schemeClr val="accent1">
                        <a:lumMod val="75000"/>
                      </a:schemeClr>
                    </a:solidFill>
                    <a:latin typeface="Times New Roman"/>
                    <a:cs typeface="+mn-cs"/>
                  </a:rPr>
                  <a:t>: </a:t>
                </a:r>
                <a:r>
                  <a:rPr lang="en-US" sz="3200" b="1" dirty="0" err="1">
                    <a:solidFill>
                      <a:srgbClr val="FF0000"/>
                    </a:solidFill>
                    <a:latin typeface="Times New Roman"/>
                    <a:cs typeface="+mn-cs"/>
                  </a:rPr>
                  <a:t>một</a:t>
                </a:r>
                <a:r>
                  <a:rPr lang="en-US" sz="3200" b="1" dirty="0">
                    <a:solidFill>
                      <a:srgbClr val="FF0000"/>
                    </a:solidFill>
                    <a:latin typeface="Times New Roman"/>
                    <a:cs typeface="+mn-cs"/>
                  </a:rPr>
                  <a:t> </a:t>
                </a:r>
                <a:r>
                  <a:rPr lang="en-US" sz="3200" b="1" dirty="0" err="1">
                    <a:solidFill>
                      <a:srgbClr val="FF0000"/>
                    </a:solidFill>
                    <a:latin typeface="Times New Roman"/>
                    <a:cs typeface="+mn-cs"/>
                  </a:rPr>
                  <a:t>loài</a:t>
                </a:r>
                <a:r>
                  <a:rPr lang="en-US" sz="3200" b="1" dirty="0">
                    <a:solidFill>
                      <a:srgbClr val="FF0000"/>
                    </a:solidFill>
                    <a:latin typeface="Times New Roman"/>
                    <a:cs typeface="+mn-cs"/>
                  </a:rPr>
                  <a:t> </a:t>
                </a:r>
                <a:r>
                  <a:rPr lang="en-US" sz="3200" b="1" dirty="0" err="1">
                    <a:solidFill>
                      <a:srgbClr val="FF0000"/>
                    </a:solidFill>
                    <a:latin typeface="Times New Roman"/>
                    <a:cs typeface="+mn-cs"/>
                  </a:rPr>
                  <a:t>vượn</a:t>
                </a:r>
                <a:r>
                  <a:rPr lang="en-US" sz="3200" b="1" dirty="0">
                    <a:solidFill>
                      <a:srgbClr val="FF0000"/>
                    </a:solidFill>
                    <a:latin typeface="Times New Roman"/>
                    <a:cs typeface="+mn-cs"/>
                  </a:rPr>
                  <a:t> </a:t>
                </a:r>
                <a:r>
                  <a:rPr lang="en-US" sz="3200" b="1" dirty="0" err="1">
                    <a:solidFill>
                      <a:srgbClr val="FF0000"/>
                    </a:solidFill>
                    <a:latin typeface="Times New Roman"/>
                    <a:cs typeface="+mn-cs"/>
                  </a:rPr>
                  <a:t>có</a:t>
                </a:r>
                <a:r>
                  <a:rPr lang="en-US" sz="3200" b="1" dirty="0">
                    <a:solidFill>
                      <a:srgbClr val="FF0000"/>
                    </a:solidFill>
                    <a:latin typeface="Times New Roman"/>
                    <a:cs typeface="+mn-cs"/>
                  </a:rPr>
                  <a:t> </a:t>
                </a:r>
                <a:r>
                  <a:rPr lang="en-US" sz="3200" b="1" dirty="0" err="1">
                    <a:solidFill>
                      <a:srgbClr val="FF0000"/>
                    </a:solidFill>
                    <a:latin typeface="Times New Roman"/>
                    <a:cs typeface="+mn-cs"/>
                  </a:rPr>
                  <a:t>chòm</a:t>
                </a:r>
                <a:r>
                  <a:rPr lang="en-US" sz="3200" b="1" dirty="0">
                    <a:solidFill>
                      <a:srgbClr val="FF0000"/>
                    </a:solidFill>
                    <a:latin typeface="Times New Roman"/>
                    <a:cs typeface="+mn-cs"/>
                  </a:rPr>
                  <a:t> </a:t>
                </a:r>
                <a:r>
                  <a:rPr lang="en-US" sz="3200" b="1" dirty="0" err="1">
                    <a:solidFill>
                      <a:srgbClr val="FF0000"/>
                    </a:solidFill>
                    <a:latin typeface="Times New Roman"/>
                    <a:cs typeface="+mn-cs"/>
                  </a:rPr>
                  <a:t>lông</a:t>
                </a:r>
                <a:r>
                  <a:rPr lang="en-US" sz="3200" b="1" dirty="0">
                    <a:solidFill>
                      <a:srgbClr val="FF0000"/>
                    </a:solidFill>
                    <a:latin typeface="Times New Roman"/>
                    <a:cs typeface="+mn-cs"/>
                  </a:rPr>
                  <a:t> </a:t>
                </a:r>
                <a:r>
                  <a:rPr lang="en-US" sz="3200" b="1" dirty="0" err="1">
                    <a:solidFill>
                      <a:srgbClr val="FF0000"/>
                    </a:solidFill>
                    <a:latin typeface="Times New Roman"/>
                    <a:cs typeface="+mn-cs"/>
                  </a:rPr>
                  <a:t>trắng</a:t>
                </a:r>
                <a:r>
                  <a:rPr lang="en-US" sz="3200" b="1" dirty="0">
                    <a:solidFill>
                      <a:srgbClr val="FF0000"/>
                    </a:solidFill>
                    <a:latin typeface="Times New Roman"/>
                    <a:cs typeface="+mn-cs"/>
                  </a:rPr>
                  <a:t> </a:t>
                </a:r>
                <a:r>
                  <a:rPr lang="en-US" sz="3200" b="1" dirty="0" err="1">
                    <a:solidFill>
                      <a:srgbClr val="FF0000"/>
                    </a:solidFill>
                    <a:latin typeface="Times New Roman"/>
                    <a:cs typeface="+mn-cs"/>
                  </a:rPr>
                  <a:t>như</a:t>
                </a:r>
                <a:r>
                  <a:rPr lang="en-US" sz="3200" b="1" dirty="0">
                    <a:solidFill>
                      <a:srgbClr val="FF0000"/>
                    </a:solidFill>
                    <a:latin typeface="Times New Roman"/>
                    <a:cs typeface="+mn-cs"/>
                  </a:rPr>
                  <a:t> </a:t>
                </a:r>
                <a:r>
                  <a:rPr lang="en-US" sz="3200" b="1" dirty="0" err="1">
                    <a:solidFill>
                      <a:srgbClr val="FF0000"/>
                    </a:solidFill>
                    <a:latin typeface="Times New Roman"/>
                    <a:cs typeface="+mn-cs"/>
                  </a:rPr>
                  <a:t>bông</a:t>
                </a:r>
                <a:r>
                  <a:rPr lang="en-US" sz="3200" b="1" dirty="0">
                    <a:solidFill>
                      <a:srgbClr val="FF0000"/>
                    </a:solidFill>
                    <a:latin typeface="Times New Roman"/>
                    <a:cs typeface="+mn-cs"/>
                  </a:rPr>
                  <a:t> </a:t>
                </a:r>
                <a:endParaRPr lang="en-US" sz="3200" b="1" dirty="0" smtClean="0">
                  <a:solidFill>
                    <a:srgbClr val="FF0000"/>
                  </a:solidFill>
                  <a:latin typeface="Times New Roman"/>
                  <a:cs typeface="+mn-cs"/>
                </a:endParaRPr>
              </a:p>
              <a:p>
                <a:pPr algn="ctr" fontAlgn="auto">
                  <a:spcBef>
                    <a:spcPts val="0"/>
                  </a:spcBef>
                  <a:spcAft>
                    <a:spcPts val="0"/>
                  </a:spcAft>
                  <a:defRPr/>
                </a:pPr>
                <a:r>
                  <a:rPr lang="en-US" sz="3200" b="1" dirty="0" smtClean="0">
                    <a:solidFill>
                      <a:srgbClr val="FF0000"/>
                    </a:solidFill>
                    <a:latin typeface="Times New Roman"/>
                    <a:cs typeface="+mn-cs"/>
                  </a:rPr>
                  <a:t>ở </a:t>
                </a:r>
                <a:r>
                  <a:rPr lang="en-US" sz="3200" b="1" dirty="0" err="1">
                    <a:solidFill>
                      <a:srgbClr val="FF0000"/>
                    </a:solidFill>
                    <a:latin typeface="Times New Roman"/>
                    <a:cs typeface="+mn-cs"/>
                  </a:rPr>
                  <a:t>hai</a:t>
                </a:r>
                <a:r>
                  <a:rPr lang="en-US" sz="3200" b="1" dirty="0">
                    <a:solidFill>
                      <a:srgbClr val="FF0000"/>
                    </a:solidFill>
                    <a:latin typeface="Times New Roman"/>
                    <a:cs typeface="+mn-cs"/>
                  </a:rPr>
                  <a:t> </a:t>
                </a:r>
                <a:r>
                  <a:rPr lang="en-US" sz="3200" b="1" dirty="0" err="1">
                    <a:solidFill>
                      <a:srgbClr val="FF0000"/>
                    </a:solidFill>
                    <a:latin typeface="Times New Roman"/>
                    <a:cs typeface="+mn-cs"/>
                  </a:rPr>
                  <a:t>bên</a:t>
                </a:r>
                <a:r>
                  <a:rPr lang="en-US" sz="3200" b="1" dirty="0">
                    <a:solidFill>
                      <a:srgbClr val="FF0000"/>
                    </a:solidFill>
                    <a:latin typeface="Times New Roman"/>
                    <a:cs typeface="+mn-cs"/>
                  </a:rPr>
                  <a:t> </a:t>
                </a:r>
                <a:r>
                  <a:rPr lang="en-US" sz="3200" b="1" dirty="0" err="1">
                    <a:solidFill>
                      <a:srgbClr val="FF0000"/>
                    </a:solidFill>
                    <a:latin typeface="Times New Roman"/>
                    <a:cs typeface="+mn-cs"/>
                  </a:rPr>
                  <a:t>má</a:t>
                </a:r>
                <a:r>
                  <a:rPr lang="en-US" sz="3200" b="1" dirty="0">
                    <a:solidFill>
                      <a:srgbClr val="FF0000"/>
                    </a:solidFill>
                    <a:latin typeface="Times New Roman"/>
                    <a:cs typeface="+mn-cs"/>
                  </a:rPr>
                  <a:t>.</a:t>
                </a:r>
              </a:p>
            </p:txBody>
          </p:sp>
        </p:grpSp>
      </p:grpSp>
    </p:spTree>
    <p:extLst>
      <p:ext uri="{BB962C8B-B14F-4D97-AF65-F5344CB8AC3E}">
        <p14:creationId xmlns:p14="http://schemas.microsoft.com/office/powerpoint/2010/main" val="2859311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xit" presetSubtype="0" fill="hold" nodeType="clickEffect">
                                  <p:stCondLst>
                                    <p:cond delay="0"/>
                                  </p:stCondLst>
                                  <p:childTnLst>
                                    <p:anim calcmode="lin" valueType="num">
                                      <p:cBhvr>
                                        <p:cTn id="28" dur="1000"/>
                                        <p:tgtEl>
                                          <p:spTgt spid="3"/>
                                        </p:tgtEl>
                                        <p:attrNameLst>
                                          <p:attrName>ppt_w</p:attrName>
                                        </p:attrNameLst>
                                      </p:cBhvr>
                                      <p:tavLst>
                                        <p:tav tm="0">
                                          <p:val>
                                            <p:strVal val="ppt_w"/>
                                          </p:val>
                                        </p:tav>
                                        <p:tav tm="100000">
                                          <p:val>
                                            <p:strVal val="ppt_w*0.70"/>
                                          </p:val>
                                        </p:tav>
                                      </p:tavLst>
                                    </p:anim>
                                    <p:anim calcmode="lin" valueType="num">
                                      <p:cBhvr>
                                        <p:cTn id="29" dur="1000"/>
                                        <p:tgtEl>
                                          <p:spTgt spid="3"/>
                                        </p:tgtEl>
                                        <p:attrNameLst>
                                          <p:attrName>ppt_h</p:attrName>
                                        </p:attrNameLst>
                                      </p:cBhvr>
                                      <p:tavLst>
                                        <p:tav tm="0">
                                          <p:val>
                                            <p:strVal val="ppt_h"/>
                                          </p:val>
                                        </p:tav>
                                        <p:tav tm="100000">
                                          <p:val>
                                            <p:strVal val="ppt_h"/>
                                          </p:val>
                                        </p:tav>
                                      </p:tavLst>
                                    </p:anim>
                                    <p:animEffect transition="out" filter="fade">
                                      <p:cBhvr>
                                        <p:cTn id="30" dur="1000"/>
                                        <p:tgtEl>
                                          <p:spTgt spid="3"/>
                                        </p:tgtEl>
                                      </p:cBhvr>
                                    </p:animEffect>
                                    <p:set>
                                      <p:cBhvr>
                                        <p:cTn id="31" dur="1" fill="hold">
                                          <p:stCondLst>
                                            <p:cond delay="999"/>
                                          </p:stCondLst>
                                        </p:cTn>
                                        <p:tgtEl>
                                          <p:spTgt spid="3"/>
                                        </p:tgtEl>
                                        <p:attrNameLst>
                                          <p:attrName>style.visibility</p:attrName>
                                        </p:attrNameLst>
                                      </p:cBhvr>
                                      <p:to>
                                        <p:strVal val="hidden"/>
                                      </p:to>
                                    </p:set>
                                  </p:childTnLst>
                                </p:cTn>
                              </p:par>
                              <p:par>
                                <p:cTn id="32" presetID="53" presetClass="entr" presetSubtype="16"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32"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22720"/>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ngữ</a:t>
            </a:r>
            <a:r>
              <a:rPr lang="en-US" sz="3200" b="1" dirty="0" smtClean="0">
                <a:solidFill>
                  <a:srgbClr val="000000"/>
                </a:solidFill>
                <a:latin typeface="Times New Roman" pitchFamily="18" charset="0"/>
              </a:rPr>
              <a:t>:</a:t>
            </a:r>
            <a:endParaRPr lang="en-US" sz="3200" b="1" dirty="0">
              <a:solidFill>
                <a:srgbClr val="000000"/>
              </a:solidFill>
              <a:latin typeface="Times New Roman" pitchFamily="18" charset="0"/>
            </a:endParaRPr>
          </a:p>
        </p:txBody>
      </p:sp>
      <p:sp>
        <p:nvSpPr>
          <p:cNvPr id="43" name="TextBox 1"/>
          <p:cNvSpPr txBox="1">
            <a:spLocks noChangeArrowheads="1"/>
          </p:cNvSpPr>
          <p:nvPr/>
        </p:nvSpPr>
        <p:spPr bwMode="auto">
          <a:xfrm>
            <a:off x="465519" y="2104169"/>
            <a:ext cx="88717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endParaRPr lang="vi-VN" sz="3200" b="1" dirty="0">
              <a:solidFill>
                <a:srgbClr val="0000CC"/>
              </a:solidFill>
              <a:latin typeface="Times New Roman" pitchFamily="18" charset="0"/>
              <a:cs typeface="Times New Roman" pitchFamily="18" charset="0"/>
            </a:endParaRPr>
          </a:p>
        </p:txBody>
      </p:sp>
      <p:sp>
        <p:nvSpPr>
          <p:cNvPr id="44" name="TextBox 1"/>
          <p:cNvSpPr txBox="1">
            <a:spLocks noChangeArrowheads="1"/>
          </p:cNvSpPr>
          <p:nvPr/>
        </p:nvSpPr>
        <p:spPr bwMode="auto">
          <a:xfrm>
            <a:off x="454830" y="2675100"/>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Ấm  tích</a:t>
            </a:r>
            <a:r>
              <a:rPr lang="en-US" sz="3200" b="1" dirty="0" smtClean="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45" name="TextBox 1"/>
          <p:cNvSpPr txBox="1">
            <a:spLocks noChangeArrowheads="1"/>
          </p:cNvSpPr>
          <p:nvPr/>
        </p:nvSpPr>
        <p:spPr bwMode="auto">
          <a:xfrm>
            <a:off x="431161" y="3283935"/>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 </a:t>
            </a:r>
            <a:r>
              <a:rPr lang="vi-VN" sz="3200" b="1" dirty="0" smtClean="0">
                <a:solidFill>
                  <a:srgbClr val="0000CC"/>
                </a:solidFill>
                <a:latin typeface="Times New Roman" pitchFamily="18" charset="0"/>
                <a:cs typeface="Times New Roman" pitchFamily="18" charset="0"/>
              </a:rPr>
              <a:t>Tân kì</a:t>
            </a:r>
            <a:r>
              <a:rPr lang="en-US" sz="3200" b="1" dirty="0" smtClean="0">
                <a:solidFill>
                  <a:srgbClr val="0000CC"/>
                </a:solidFill>
                <a:latin typeface="Times New Roman" pitchFamily="18" charset="0"/>
                <a:cs typeface="Times New Roman" pitchFamily="18" charset="0"/>
              </a:rPr>
              <a:t>:</a:t>
            </a:r>
            <a:endParaRPr lang="vi-VN" sz="3200" dirty="0"/>
          </a:p>
        </p:txBody>
      </p:sp>
      <p:sp>
        <p:nvSpPr>
          <p:cNvPr id="46" name="TextBox 1"/>
          <p:cNvSpPr txBox="1">
            <a:spLocks noChangeArrowheads="1"/>
          </p:cNvSpPr>
          <p:nvPr/>
        </p:nvSpPr>
        <p:spPr bwMode="auto">
          <a:xfrm>
            <a:off x="371798" y="3862649"/>
            <a:ext cx="113610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smtClean="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Vượn bạc má</a:t>
            </a:r>
            <a:r>
              <a:rPr lang="en-US" sz="3200" b="1" dirty="0" smtClean="0">
                <a:solidFill>
                  <a:srgbClr val="0000CC"/>
                </a:solidFill>
                <a:latin typeface="Times New Roman" pitchFamily="18" charset="0"/>
                <a:cs typeface="Times New Roman" pitchFamily="18" charset="0"/>
              </a:rPr>
              <a:t>:</a:t>
            </a:r>
            <a:endParaRPr lang="vi-VN" sz="3200" b="1" dirty="0">
              <a:solidFill>
                <a:srgbClr val="0000CC"/>
              </a:solidFill>
              <a:latin typeface="Times New Roman" pitchFamily="18" charset="0"/>
              <a:cs typeface="Times New Roman" pitchFamily="18" charset="0"/>
            </a:endParaRPr>
          </a:p>
        </p:txBody>
      </p:sp>
      <p:sp>
        <p:nvSpPr>
          <p:cNvPr id="47" name="TextBox 1"/>
          <p:cNvSpPr txBox="1">
            <a:spLocks noChangeArrowheads="1"/>
          </p:cNvSpPr>
          <p:nvPr/>
        </p:nvSpPr>
        <p:spPr bwMode="auto">
          <a:xfrm>
            <a:off x="371798" y="4965268"/>
            <a:ext cx="11317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smtClean="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Khộp</a:t>
            </a:r>
            <a:r>
              <a:rPr lang="en-US" sz="3200" b="1" dirty="0" smtClean="0">
                <a:solidFill>
                  <a:srgbClr val="0000CC"/>
                </a:solidFill>
                <a:latin typeface="Times New Roman" pitchFamily="18" charset="0"/>
                <a:cs typeface="Times New Roman" pitchFamily="18" charset="0"/>
              </a:rPr>
              <a:t>:</a:t>
            </a:r>
            <a:endParaRPr lang="vi-VN" sz="3200" dirty="0">
              <a:latin typeface="+mj-lt"/>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vi-VN" sz="3000" b="1" i="1" dirty="0" smtClean="0">
                <a:solidFill>
                  <a:srgbClr val="002060"/>
                </a:solidFill>
                <a:latin typeface="Times New Roman" panose="02020603050405020304" pitchFamily="18" charset="0"/>
                <a:cs typeface="Times New Roman" panose="02020603050405020304" pitchFamily="18" charset="0"/>
              </a:rPr>
              <a:t>                                                     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465519" y="2106141"/>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r>
              <a:rPr lang="vi-VN" sz="3200" dirty="0">
                <a:latin typeface="+mj-lt"/>
              </a:rPr>
              <a:t>ở liền nhau, thấp và sàn sàn như </a:t>
            </a:r>
            <a:r>
              <a:rPr lang="vi-VN" sz="3200" dirty="0" smtClean="0">
                <a:latin typeface="+mj-lt"/>
              </a:rPr>
              <a:t>nhau</a:t>
            </a:r>
            <a:endParaRPr lang="vi-VN" sz="3200" b="1" dirty="0">
              <a:latin typeface="+mj-lt"/>
              <a:cs typeface="Times New Roman" pitchFamily="18" charset="0"/>
            </a:endParaRPr>
          </a:p>
        </p:txBody>
      </p:sp>
      <p:sp>
        <p:nvSpPr>
          <p:cNvPr id="31" name="TextBox 1"/>
          <p:cNvSpPr txBox="1">
            <a:spLocks noChangeArrowheads="1"/>
          </p:cNvSpPr>
          <p:nvPr/>
        </p:nvSpPr>
        <p:spPr bwMode="auto">
          <a:xfrm>
            <a:off x="454830" y="2664951"/>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Ấm  tích</a:t>
            </a:r>
            <a:r>
              <a:rPr lang="en-US" sz="3200" b="1" dirty="0" smtClean="0">
                <a:solidFill>
                  <a:srgbClr val="0000CC"/>
                </a:solidFill>
                <a:latin typeface="Times New Roman" pitchFamily="18" charset="0"/>
                <a:cs typeface="Times New Roman" pitchFamily="18" charset="0"/>
              </a:rPr>
              <a:t>:</a:t>
            </a:r>
            <a:r>
              <a:rPr lang="en-US" sz="3200" b="1" dirty="0" smtClean="0">
                <a:solidFill>
                  <a:srgbClr val="000099"/>
                </a:solidFill>
                <a:latin typeface="Times New Roman"/>
              </a:rPr>
              <a:t> </a:t>
            </a:r>
            <a:r>
              <a:rPr lang="en-US" sz="3200" dirty="0" err="1">
                <a:latin typeface="Times New Roman"/>
              </a:rPr>
              <a:t>ấm</a:t>
            </a:r>
            <a:r>
              <a:rPr lang="en-US" sz="3200" dirty="0">
                <a:latin typeface="Times New Roman"/>
              </a:rPr>
              <a:t> to </a:t>
            </a:r>
            <a:r>
              <a:rPr lang="en-US" sz="3200" dirty="0" err="1">
                <a:latin typeface="Times New Roman"/>
              </a:rPr>
              <a:t>bằng</a:t>
            </a:r>
            <a:r>
              <a:rPr lang="en-US" sz="3200" dirty="0">
                <a:latin typeface="Times New Roman"/>
              </a:rPr>
              <a:t> </a:t>
            </a:r>
            <a:r>
              <a:rPr lang="en-US" sz="3200" dirty="0" err="1" smtClean="0">
                <a:latin typeface="Times New Roman"/>
              </a:rPr>
              <a:t>sứ</a:t>
            </a:r>
            <a:r>
              <a:rPr lang="en-US" sz="3200" dirty="0" smtClean="0">
                <a:latin typeface="Times New Roman"/>
              </a:rPr>
              <a:t> </a:t>
            </a:r>
            <a:r>
              <a:rPr lang="en-US" sz="3200" dirty="0" err="1" smtClean="0">
                <a:latin typeface="Times New Roman"/>
              </a:rPr>
              <a:t>dùng</a:t>
            </a:r>
            <a:r>
              <a:rPr lang="en-US" sz="3200" dirty="0" smtClean="0">
                <a:latin typeface="Times New Roman"/>
              </a:rPr>
              <a:t> </a:t>
            </a:r>
            <a:r>
              <a:rPr lang="en-US" sz="3200" dirty="0" err="1">
                <a:latin typeface="Times New Roman"/>
              </a:rPr>
              <a:t>đê</a:t>
            </a:r>
            <a:r>
              <a:rPr lang="en-US" sz="3200" dirty="0">
                <a:latin typeface="Times New Roman"/>
              </a:rPr>
              <a:t>̉ </a:t>
            </a:r>
            <a:r>
              <a:rPr lang="en-US" sz="3200" dirty="0" err="1">
                <a:latin typeface="Times New Roman"/>
              </a:rPr>
              <a:t>đựng</a:t>
            </a:r>
            <a:r>
              <a:rPr lang="en-US" sz="3200" dirty="0">
                <a:latin typeface="Times New Roman"/>
              </a:rPr>
              <a:t> </a:t>
            </a:r>
            <a:r>
              <a:rPr lang="en-US" sz="3200" dirty="0" err="1">
                <a:latin typeface="Times New Roman"/>
              </a:rPr>
              <a:t>nước</a:t>
            </a:r>
            <a:r>
              <a:rPr lang="en-US" sz="3200" dirty="0">
                <a:latin typeface="Times New Roman"/>
              </a:rPr>
              <a:t> </a:t>
            </a:r>
            <a:r>
              <a:rPr lang="en-US" sz="3200" dirty="0" err="1" smtClean="0">
                <a:latin typeface="Times New Roman"/>
              </a:rPr>
              <a:t>uống</a:t>
            </a:r>
            <a:endParaRPr lang="en-US" sz="2400" dirty="0">
              <a:latin typeface="Times New Roman"/>
            </a:endParaRPr>
          </a:p>
        </p:txBody>
      </p:sp>
      <p:sp>
        <p:nvSpPr>
          <p:cNvPr id="32" name="TextBox 1"/>
          <p:cNvSpPr txBox="1">
            <a:spLocks noChangeArrowheads="1"/>
          </p:cNvSpPr>
          <p:nvPr/>
        </p:nvSpPr>
        <p:spPr bwMode="auto">
          <a:xfrm>
            <a:off x="371798" y="3844631"/>
            <a:ext cx="11361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auto">
              <a:spcBef>
                <a:spcPts val="0"/>
              </a:spcBef>
              <a:spcAft>
                <a:spcPts val="0"/>
              </a:spcAft>
              <a:defRPr/>
            </a:pPr>
            <a:r>
              <a:rPr lang="vi-VN" sz="3200" b="1" dirty="0" smtClean="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Vượn bạc má</a:t>
            </a:r>
            <a:r>
              <a:rPr lang="en-US" sz="3200" b="1" dirty="0" smtClean="0">
                <a:solidFill>
                  <a:srgbClr val="0000CC"/>
                </a:solidFill>
                <a:latin typeface="Times New Roman" pitchFamily="18" charset="0"/>
                <a:cs typeface="Times New Roman" pitchFamily="18" charset="0"/>
              </a:rPr>
              <a:t>: </a:t>
            </a:r>
            <a:r>
              <a:rPr lang="en-US" sz="3200" dirty="0" err="1">
                <a:latin typeface="Times New Roman"/>
              </a:rPr>
              <a:t>một</a:t>
            </a:r>
            <a:r>
              <a:rPr lang="en-US" sz="3200" dirty="0">
                <a:latin typeface="Times New Roman"/>
              </a:rPr>
              <a:t> </a:t>
            </a:r>
            <a:r>
              <a:rPr lang="en-US" sz="3200" dirty="0" err="1">
                <a:latin typeface="Times New Roman"/>
              </a:rPr>
              <a:t>loài</a:t>
            </a:r>
            <a:r>
              <a:rPr lang="en-US" sz="3200" dirty="0">
                <a:latin typeface="Times New Roman"/>
              </a:rPr>
              <a:t> </a:t>
            </a:r>
            <a:r>
              <a:rPr lang="en-US" sz="3200" dirty="0" err="1">
                <a:latin typeface="Times New Roman"/>
              </a:rPr>
              <a:t>vượn</a:t>
            </a:r>
            <a:r>
              <a:rPr lang="en-US" sz="3200" dirty="0">
                <a:latin typeface="Times New Roman"/>
              </a:rPr>
              <a:t> </a:t>
            </a:r>
            <a:r>
              <a:rPr lang="en-US" sz="3200" dirty="0" err="1">
                <a:latin typeface="Times New Roman"/>
              </a:rPr>
              <a:t>có</a:t>
            </a:r>
            <a:r>
              <a:rPr lang="en-US" sz="3200" dirty="0">
                <a:latin typeface="Times New Roman"/>
              </a:rPr>
              <a:t> </a:t>
            </a:r>
            <a:r>
              <a:rPr lang="en-US" sz="3200" dirty="0" err="1">
                <a:latin typeface="Times New Roman"/>
              </a:rPr>
              <a:t>chòm</a:t>
            </a:r>
            <a:r>
              <a:rPr lang="en-US" sz="3200" dirty="0">
                <a:latin typeface="Times New Roman"/>
              </a:rPr>
              <a:t> </a:t>
            </a:r>
            <a:r>
              <a:rPr lang="en-US" sz="3200" dirty="0" err="1">
                <a:latin typeface="Times New Roman"/>
              </a:rPr>
              <a:t>lông</a:t>
            </a:r>
            <a:r>
              <a:rPr lang="en-US" sz="3200" dirty="0">
                <a:latin typeface="Times New Roman"/>
              </a:rPr>
              <a:t> </a:t>
            </a:r>
            <a:r>
              <a:rPr lang="en-US" sz="3200" dirty="0" err="1">
                <a:latin typeface="Times New Roman"/>
              </a:rPr>
              <a:t>trắng</a:t>
            </a:r>
            <a:r>
              <a:rPr lang="en-US" sz="3200" dirty="0">
                <a:latin typeface="Times New Roman"/>
              </a:rPr>
              <a:t> </a:t>
            </a:r>
            <a:r>
              <a:rPr lang="en-US" sz="3200" dirty="0" err="1">
                <a:latin typeface="Times New Roman"/>
              </a:rPr>
              <a:t>như</a:t>
            </a:r>
            <a:r>
              <a:rPr lang="en-US" sz="3200" dirty="0">
                <a:latin typeface="Times New Roman"/>
              </a:rPr>
              <a:t> </a:t>
            </a:r>
            <a:r>
              <a:rPr lang="en-US" sz="3200" dirty="0" err="1">
                <a:latin typeface="Times New Roman"/>
              </a:rPr>
              <a:t>bông</a:t>
            </a:r>
            <a:r>
              <a:rPr lang="en-US" sz="3200" dirty="0">
                <a:latin typeface="Times New Roman"/>
              </a:rPr>
              <a:t> </a:t>
            </a:r>
            <a:r>
              <a:rPr lang="en-US" sz="3200" dirty="0" smtClean="0">
                <a:latin typeface="Times New Roman"/>
              </a:rPr>
              <a:t>ở </a:t>
            </a:r>
            <a:r>
              <a:rPr lang="en-US" sz="3200" dirty="0" err="1">
                <a:latin typeface="Times New Roman"/>
              </a:rPr>
              <a:t>hai</a:t>
            </a:r>
            <a:r>
              <a:rPr lang="en-US" sz="3200" dirty="0">
                <a:latin typeface="Times New Roman"/>
              </a:rPr>
              <a:t> </a:t>
            </a:r>
            <a:endParaRPr lang="en-US" sz="3200" dirty="0" smtClean="0">
              <a:latin typeface="Times New Roman"/>
            </a:endParaRPr>
          </a:p>
          <a:p>
            <a:pPr algn="just" fontAlgn="auto">
              <a:spcBef>
                <a:spcPts val="0"/>
              </a:spcBef>
              <a:spcAft>
                <a:spcPts val="0"/>
              </a:spcAft>
              <a:defRPr/>
            </a:pPr>
            <a:r>
              <a:rPr lang="en-US" sz="3200" dirty="0">
                <a:latin typeface="Times New Roman"/>
              </a:rPr>
              <a:t> </a:t>
            </a:r>
            <a:r>
              <a:rPr lang="en-US" sz="3200" dirty="0" smtClean="0">
                <a:latin typeface="Times New Roman"/>
              </a:rPr>
              <a:t>                          </a:t>
            </a:r>
            <a:r>
              <a:rPr lang="en-US" sz="3200" dirty="0" err="1" smtClean="0">
                <a:latin typeface="Times New Roman"/>
              </a:rPr>
              <a:t>bên</a:t>
            </a:r>
            <a:r>
              <a:rPr lang="en-US" sz="3200" dirty="0" smtClean="0">
                <a:latin typeface="Times New Roman"/>
              </a:rPr>
              <a:t> </a:t>
            </a:r>
            <a:r>
              <a:rPr lang="en-US" sz="3200" dirty="0" err="1" smtClean="0">
                <a:latin typeface="Times New Roman"/>
              </a:rPr>
              <a:t>má</a:t>
            </a:r>
            <a:r>
              <a:rPr lang="en-US" sz="3200" dirty="0" smtClean="0">
                <a:latin typeface="Times New Roman"/>
              </a:rPr>
              <a:t>.</a:t>
            </a:r>
          </a:p>
        </p:txBody>
      </p:sp>
      <p:sp>
        <p:nvSpPr>
          <p:cNvPr id="39" name="TextBox 1"/>
          <p:cNvSpPr txBox="1">
            <a:spLocks noChangeArrowheads="1"/>
          </p:cNvSpPr>
          <p:nvPr/>
        </p:nvSpPr>
        <p:spPr bwMode="auto">
          <a:xfrm>
            <a:off x="431160" y="3273380"/>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 </a:t>
            </a:r>
            <a:r>
              <a:rPr lang="vi-VN" sz="3200" b="1" dirty="0" smtClean="0">
                <a:solidFill>
                  <a:srgbClr val="0000CC"/>
                </a:solidFill>
                <a:latin typeface="Times New Roman" pitchFamily="18" charset="0"/>
                <a:cs typeface="Times New Roman" pitchFamily="18" charset="0"/>
              </a:rPr>
              <a:t>Tân kì</a:t>
            </a:r>
            <a:r>
              <a:rPr lang="en-US" sz="3200" b="1" dirty="0" smtClean="0">
                <a:solidFill>
                  <a:srgbClr val="0000CC"/>
                </a:solidFill>
                <a:latin typeface="Times New Roman" pitchFamily="18" charset="0"/>
                <a:cs typeface="Times New Roman" pitchFamily="18" charset="0"/>
              </a:rPr>
              <a:t>: </a:t>
            </a:r>
            <a:r>
              <a:rPr lang="vi-VN" sz="3200" dirty="0">
                <a:latin typeface="+mj-lt"/>
              </a:rPr>
              <a:t>mới </a:t>
            </a:r>
            <a:r>
              <a:rPr lang="vi-VN" sz="3200" dirty="0" smtClean="0">
                <a:latin typeface="+mj-lt"/>
              </a:rPr>
              <a:t>lạ</a:t>
            </a:r>
            <a:endParaRPr lang="vi-VN" sz="3200" dirty="0"/>
          </a:p>
        </p:txBody>
      </p:sp>
      <p:grpSp>
        <p:nvGrpSpPr>
          <p:cNvPr id="2" name="Group 1"/>
          <p:cNvGrpSpPr/>
          <p:nvPr/>
        </p:nvGrpSpPr>
        <p:grpSpPr>
          <a:xfrm>
            <a:off x="45261" y="22720"/>
            <a:ext cx="12101478" cy="6883062"/>
            <a:chOff x="-456" y="92450"/>
            <a:chExt cx="12192304" cy="6809980"/>
          </a:xfrm>
        </p:grpSpPr>
        <p:pic>
          <p:nvPicPr>
            <p:cNvPr id="1026" name="Picture 2" descr="Hậu quả của việc chuyển đổi rừng khộp sang canh tác cây trồng khác - Báo  Gia Lai điện tử - Tin nhanh - Chính x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 y="92450"/>
              <a:ext cx="12192000" cy="678827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
            <p:cNvSpPr txBox="1">
              <a:spLocks noChangeArrowheads="1"/>
            </p:cNvSpPr>
            <p:nvPr/>
          </p:nvSpPr>
          <p:spPr bwMode="auto">
            <a:xfrm>
              <a:off x="-456" y="6271488"/>
              <a:ext cx="12192303" cy="630942"/>
            </a:xfrm>
            <a:prstGeom prst="rect">
              <a:avLst/>
            </a:prstGeom>
            <a:solidFill>
              <a:srgbClr val="FFFF00"/>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500" b="1" dirty="0" smtClean="0">
                  <a:solidFill>
                    <a:srgbClr val="0000FF"/>
                  </a:solidFill>
                  <a:latin typeface="+mj-lt"/>
                  <a:cs typeface="Times New Roman" pitchFamily="18" charset="0"/>
                </a:rPr>
                <a:t>Khộp</a:t>
              </a:r>
              <a:r>
                <a:rPr lang="en-US" sz="3500" b="1" dirty="0" smtClean="0">
                  <a:solidFill>
                    <a:srgbClr val="0000FF"/>
                  </a:solidFill>
                  <a:latin typeface="+mj-lt"/>
                  <a:cs typeface="Times New Roman" pitchFamily="18" charset="0"/>
                </a:rPr>
                <a:t>: </a:t>
              </a:r>
              <a:r>
                <a:rPr lang="vi-VN" sz="3500" dirty="0">
                  <a:solidFill>
                    <a:srgbClr val="0000FF"/>
                  </a:solidFill>
                  <a:latin typeface="+mj-lt"/>
                </a:rPr>
                <a:t>cây thân gỗ thẳng, họ dầu, lá to và rụng sớm vào </a:t>
              </a:r>
              <a:r>
                <a:rPr lang="vi-VN" sz="3500" dirty="0" smtClean="0">
                  <a:solidFill>
                    <a:srgbClr val="0000FF"/>
                  </a:solidFill>
                  <a:latin typeface="+mj-lt"/>
                </a:rPr>
                <a:t>mùa khô.</a:t>
              </a:r>
              <a:endParaRPr lang="vi-VN" sz="3500" dirty="0">
                <a:solidFill>
                  <a:srgbClr val="0000FF"/>
                </a:solidFill>
                <a:latin typeface="+mj-lt"/>
              </a:endParaRPr>
            </a:p>
          </p:txBody>
        </p:sp>
      </p:grpSp>
    </p:spTree>
    <p:extLst>
      <p:ext uri="{BB962C8B-B14F-4D97-AF65-F5344CB8AC3E}">
        <p14:creationId xmlns:p14="http://schemas.microsoft.com/office/powerpoint/2010/main" val="123974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10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80">
                                          <p:stCondLst>
                                            <p:cond delay="0"/>
                                          </p:stCondLst>
                                        </p:cTn>
                                        <p:tgtEl>
                                          <p:spTgt spid="47"/>
                                        </p:tgtEl>
                                      </p:cBhvr>
                                    </p:animEffect>
                                    <p:anim calcmode="lin" valueType="num">
                                      <p:cBhvr>
                                        <p:cTn id="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 dur="26">
                                          <p:stCondLst>
                                            <p:cond delay="650"/>
                                          </p:stCondLst>
                                        </p:cTn>
                                        <p:tgtEl>
                                          <p:spTgt spid="47"/>
                                        </p:tgtEl>
                                      </p:cBhvr>
                                      <p:to x="100000" y="60000"/>
                                    </p:animScale>
                                    <p:animScale>
                                      <p:cBhvr>
                                        <p:cTn id="14" dur="166" decel="50000">
                                          <p:stCondLst>
                                            <p:cond delay="676"/>
                                          </p:stCondLst>
                                        </p:cTn>
                                        <p:tgtEl>
                                          <p:spTgt spid="47"/>
                                        </p:tgtEl>
                                      </p:cBhvr>
                                      <p:to x="100000" y="100000"/>
                                    </p:animScale>
                                    <p:animScale>
                                      <p:cBhvr>
                                        <p:cTn id="15" dur="26">
                                          <p:stCondLst>
                                            <p:cond delay="1312"/>
                                          </p:stCondLst>
                                        </p:cTn>
                                        <p:tgtEl>
                                          <p:spTgt spid="47"/>
                                        </p:tgtEl>
                                      </p:cBhvr>
                                      <p:to x="100000" y="80000"/>
                                    </p:animScale>
                                    <p:animScale>
                                      <p:cBhvr>
                                        <p:cTn id="16" dur="166" decel="50000">
                                          <p:stCondLst>
                                            <p:cond delay="1338"/>
                                          </p:stCondLst>
                                        </p:cTn>
                                        <p:tgtEl>
                                          <p:spTgt spid="47"/>
                                        </p:tgtEl>
                                      </p:cBhvr>
                                      <p:to x="100000" y="100000"/>
                                    </p:animScale>
                                    <p:animScale>
                                      <p:cBhvr>
                                        <p:cTn id="17" dur="26">
                                          <p:stCondLst>
                                            <p:cond delay="1642"/>
                                          </p:stCondLst>
                                        </p:cTn>
                                        <p:tgtEl>
                                          <p:spTgt spid="47"/>
                                        </p:tgtEl>
                                      </p:cBhvr>
                                      <p:to x="100000" y="90000"/>
                                    </p:animScale>
                                    <p:animScale>
                                      <p:cBhvr>
                                        <p:cTn id="18" dur="166" decel="50000">
                                          <p:stCondLst>
                                            <p:cond delay="1668"/>
                                          </p:stCondLst>
                                        </p:cTn>
                                        <p:tgtEl>
                                          <p:spTgt spid="47"/>
                                        </p:tgtEl>
                                      </p:cBhvr>
                                      <p:to x="100000" y="100000"/>
                                    </p:animScale>
                                    <p:animScale>
                                      <p:cBhvr>
                                        <p:cTn id="19" dur="26">
                                          <p:stCondLst>
                                            <p:cond delay="1808"/>
                                          </p:stCondLst>
                                        </p:cTn>
                                        <p:tgtEl>
                                          <p:spTgt spid="47"/>
                                        </p:tgtEl>
                                      </p:cBhvr>
                                      <p:to x="100000" y="95000"/>
                                    </p:animScale>
                                    <p:animScale>
                                      <p:cBhvr>
                                        <p:cTn id="20" dur="166" decel="50000">
                                          <p:stCondLst>
                                            <p:cond delay="1834"/>
                                          </p:stCondLst>
                                        </p:cTn>
                                        <p:tgtEl>
                                          <p:spTgt spid="4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38200" y="365125"/>
            <a:ext cx="10515600" cy="1325563"/>
          </a:xfrm>
        </p:spPr>
        <p:txBody>
          <a:bodyPr/>
          <a:lstStyle/>
          <a:p>
            <a:endParaRPr lang="en-US"/>
          </a:p>
        </p:txBody>
      </p:sp>
      <p:sp>
        <p:nvSpPr>
          <p:cNvPr id="12" name="Content Placeholder 2"/>
          <p:cNvSpPr>
            <a:spLocks noGrp="1"/>
          </p:cNvSpPr>
          <p:nvPr>
            <p:ph idx="1"/>
          </p:nvPr>
        </p:nvSpPr>
        <p:spPr>
          <a:xfrm>
            <a:off x="838200" y="1825625"/>
            <a:ext cx="10515600" cy="4351338"/>
          </a:xfrm>
        </p:spPr>
        <p:txBody>
          <a:bodyPr/>
          <a:lstStyle/>
          <a:p>
            <a:endParaRPr lang="en-US"/>
          </a:p>
        </p:txBody>
      </p:sp>
      <p:pic>
        <p:nvPicPr>
          <p:cNvPr id="13"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42711"/>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17" name="Text Box 13"/>
          <p:cNvSpPr txBox="1">
            <a:spLocks noChangeArrowheads="1"/>
          </p:cNvSpPr>
          <p:nvPr/>
        </p:nvSpPr>
        <p:spPr bwMode="auto">
          <a:xfrm>
            <a:off x="838200" y="1447549"/>
            <a:ext cx="2077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rgbClr val="000000"/>
                </a:solidFill>
                <a:latin typeface="Times New Roman" pitchFamily="18" charset="0"/>
              </a:rPr>
              <a:t>*</a:t>
            </a:r>
            <a:r>
              <a:rPr lang="en-US" sz="3200" b="1" dirty="0" err="1">
                <a:solidFill>
                  <a:srgbClr val="000000"/>
                </a:solidFill>
                <a:latin typeface="Times New Roman" pitchFamily="18" charset="0"/>
              </a:rPr>
              <a:t>Từ</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ngữ</a:t>
            </a:r>
            <a:r>
              <a:rPr lang="en-US" sz="3200" b="1" dirty="0" smtClean="0">
                <a:solidFill>
                  <a:srgbClr val="000000"/>
                </a:solidFill>
                <a:latin typeface="Times New Roman" pitchFamily="18" charset="0"/>
              </a:rPr>
              <a:t>:</a:t>
            </a:r>
            <a:endParaRPr lang="en-US" sz="3200" b="1" dirty="0">
              <a:solidFill>
                <a:srgbClr val="000000"/>
              </a:solidFill>
              <a:latin typeface="Times New Roman" pitchFamily="18" charset="0"/>
            </a:endParaRPr>
          </a:p>
        </p:txBody>
      </p:sp>
      <p:sp>
        <p:nvSpPr>
          <p:cNvPr id="16" name="Rectangle 1"/>
          <p:cNvSpPr>
            <a:spLocks noChangeArrowheads="1"/>
          </p:cNvSpPr>
          <p:nvPr/>
        </p:nvSpPr>
        <p:spPr bwMode="auto">
          <a:xfrm>
            <a:off x="152" y="22720"/>
            <a:ext cx="121916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vi-VN" sz="3000" b="1" i="1" dirty="0" smtClean="0">
                <a:solidFill>
                  <a:srgbClr val="002060"/>
                </a:solidFill>
                <a:latin typeface="Times New Roman" panose="02020603050405020304" pitchFamily="18" charset="0"/>
                <a:cs typeface="Times New Roman" panose="02020603050405020304" pitchFamily="18" charset="0"/>
              </a:rPr>
              <a:t>                                                     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30" name="TextBox 1"/>
          <p:cNvSpPr txBox="1">
            <a:spLocks noChangeArrowheads="1"/>
          </p:cNvSpPr>
          <p:nvPr/>
        </p:nvSpPr>
        <p:spPr bwMode="auto">
          <a:xfrm>
            <a:off x="662169" y="2082827"/>
            <a:ext cx="9396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Lúp xúp</a:t>
            </a:r>
            <a:r>
              <a:rPr lang="en-US" sz="3200" b="1" dirty="0" smtClean="0">
                <a:solidFill>
                  <a:srgbClr val="0000CC"/>
                </a:solidFill>
                <a:latin typeface="Times New Roman" pitchFamily="18" charset="0"/>
                <a:cs typeface="Times New Roman" pitchFamily="18" charset="0"/>
              </a:rPr>
              <a:t>: </a:t>
            </a:r>
            <a:r>
              <a:rPr lang="vi-VN" sz="3200" dirty="0">
                <a:latin typeface="+mj-lt"/>
              </a:rPr>
              <a:t>ở liền nhau, thấp và sàn sàn như </a:t>
            </a:r>
            <a:r>
              <a:rPr lang="vi-VN" sz="3200" dirty="0" smtClean="0">
                <a:latin typeface="+mj-lt"/>
              </a:rPr>
              <a:t>nhau</a:t>
            </a:r>
            <a:endParaRPr lang="vi-VN" sz="3200" b="1" dirty="0">
              <a:latin typeface="+mj-lt"/>
              <a:cs typeface="Times New Roman" pitchFamily="18" charset="0"/>
            </a:endParaRPr>
          </a:p>
        </p:txBody>
      </p:sp>
      <p:sp>
        <p:nvSpPr>
          <p:cNvPr id="31" name="TextBox 1"/>
          <p:cNvSpPr txBox="1">
            <a:spLocks noChangeArrowheads="1"/>
          </p:cNvSpPr>
          <p:nvPr/>
        </p:nvSpPr>
        <p:spPr bwMode="auto">
          <a:xfrm>
            <a:off x="632704" y="2710326"/>
            <a:ext cx="1079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Ấm  tích</a:t>
            </a:r>
            <a:r>
              <a:rPr lang="en-US" sz="3200" b="1" dirty="0" smtClean="0">
                <a:solidFill>
                  <a:srgbClr val="0000CC"/>
                </a:solidFill>
                <a:latin typeface="Times New Roman" pitchFamily="18" charset="0"/>
                <a:cs typeface="Times New Roman" pitchFamily="18" charset="0"/>
              </a:rPr>
              <a:t>:</a:t>
            </a:r>
            <a:r>
              <a:rPr lang="en-US" sz="3200" b="1" dirty="0" smtClean="0">
                <a:solidFill>
                  <a:srgbClr val="000099"/>
                </a:solidFill>
                <a:latin typeface="Times New Roman"/>
              </a:rPr>
              <a:t> </a:t>
            </a:r>
            <a:r>
              <a:rPr lang="en-US" sz="3200" dirty="0" err="1">
                <a:latin typeface="Times New Roman"/>
              </a:rPr>
              <a:t>ấm</a:t>
            </a:r>
            <a:r>
              <a:rPr lang="en-US" sz="3200" dirty="0">
                <a:latin typeface="Times New Roman"/>
              </a:rPr>
              <a:t> to </a:t>
            </a:r>
            <a:r>
              <a:rPr lang="en-US" sz="3200" dirty="0" err="1">
                <a:latin typeface="Times New Roman"/>
              </a:rPr>
              <a:t>bằng</a:t>
            </a:r>
            <a:r>
              <a:rPr lang="en-US" sz="3200" dirty="0">
                <a:latin typeface="Times New Roman"/>
              </a:rPr>
              <a:t> </a:t>
            </a:r>
            <a:r>
              <a:rPr lang="en-US" sz="3200" dirty="0" err="1" smtClean="0">
                <a:latin typeface="Times New Roman"/>
              </a:rPr>
              <a:t>sứ</a:t>
            </a:r>
            <a:r>
              <a:rPr lang="en-US" sz="3200" dirty="0" smtClean="0">
                <a:latin typeface="Times New Roman"/>
              </a:rPr>
              <a:t> </a:t>
            </a:r>
            <a:r>
              <a:rPr lang="en-US" sz="3200" dirty="0" err="1" smtClean="0">
                <a:latin typeface="Times New Roman"/>
              </a:rPr>
              <a:t>dùng</a:t>
            </a:r>
            <a:r>
              <a:rPr lang="en-US" sz="3200" dirty="0" smtClean="0">
                <a:latin typeface="Times New Roman"/>
              </a:rPr>
              <a:t> </a:t>
            </a:r>
            <a:r>
              <a:rPr lang="en-US" sz="3200" dirty="0" err="1">
                <a:latin typeface="Times New Roman"/>
              </a:rPr>
              <a:t>đê</a:t>
            </a:r>
            <a:r>
              <a:rPr lang="en-US" sz="3200" dirty="0">
                <a:latin typeface="Times New Roman"/>
              </a:rPr>
              <a:t>̉ </a:t>
            </a:r>
            <a:r>
              <a:rPr lang="en-US" sz="3200" dirty="0" err="1">
                <a:latin typeface="Times New Roman"/>
              </a:rPr>
              <a:t>đựng</a:t>
            </a:r>
            <a:r>
              <a:rPr lang="en-US" sz="3200" dirty="0">
                <a:latin typeface="Times New Roman"/>
              </a:rPr>
              <a:t> </a:t>
            </a:r>
            <a:r>
              <a:rPr lang="en-US" sz="3200" dirty="0" err="1">
                <a:latin typeface="Times New Roman"/>
              </a:rPr>
              <a:t>nước</a:t>
            </a:r>
            <a:r>
              <a:rPr lang="en-US" sz="3200" dirty="0">
                <a:latin typeface="Times New Roman"/>
              </a:rPr>
              <a:t> </a:t>
            </a:r>
            <a:r>
              <a:rPr lang="en-US" sz="3200" dirty="0" err="1" smtClean="0">
                <a:latin typeface="Times New Roman"/>
              </a:rPr>
              <a:t>uống</a:t>
            </a:r>
            <a:endParaRPr lang="en-US" sz="2400" dirty="0">
              <a:latin typeface="Times New Roman"/>
            </a:endParaRPr>
          </a:p>
        </p:txBody>
      </p:sp>
      <p:sp>
        <p:nvSpPr>
          <p:cNvPr id="32" name="TextBox 1"/>
          <p:cNvSpPr txBox="1">
            <a:spLocks noChangeArrowheads="1"/>
          </p:cNvSpPr>
          <p:nvPr/>
        </p:nvSpPr>
        <p:spPr bwMode="auto">
          <a:xfrm>
            <a:off x="511727" y="3960383"/>
            <a:ext cx="11361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auto">
              <a:spcBef>
                <a:spcPts val="0"/>
              </a:spcBef>
              <a:spcAft>
                <a:spcPts val="0"/>
              </a:spcAft>
              <a:defRPr/>
            </a:pPr>
            <a:r>
              <a:rPr lang="vi-VN" sz="3200" b="1" dirty="0" smtClean="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Vượn bạc má</a:t>
            </a:r>
            <a:r>
              <a:rPr lang="en-US" sz="3200" b="1" dirty="0" smtClean="0">
                <a:solidFill>
                  <a:srgbClr val="0000CC"/>
                </a:solidFill>
                <a:latin typeface="Times New Roman" pitchFamily="18" charset="0"/>
                <a:cs typeface="Times New Roman" pitchFamily="18" charset="0"/>
              </a:rPr>
              <a:t>: </a:t>
            </a:r>
            <a:r>
              <a:rPr lang="en-US" sz="3200" dirty="0" err="1">
                <a:latin typeface="Times New Roman"/>
              </a:rPr>
              <a:t>một</a:t>
            </a:r>
            <a:r>
              <a:rPr lang="en-US" sz="3200" dirty="0">
                <a:latin typeface="Times New Roman"/>
              </a:rPr>
              <a:t> </a:t>
            </a:r>
            <a:r>
              <a:rPr lang="en-US" sz="3200" dirty="0" err="1">
                <a:latin typeface="Times New Roman"/>
              </a:rPr>
              <a:t>loài</a:t>
            </a:r>
            <a:r>
              <a:rPr lang="en-US" sz="3200" dirty="0">
                <a:latin typeface="Times New Roman"/>
              </a:rPr>
              <a:t> </a:t>
            </a:r>
            <a:r>
              <a:rPr lang="en-US" sz="3200" dirty="0" err="1">
                <a:latin typeface="Times New Roman"/>
              </a:rPr>
              <a:t>vượn</a:t>
            </a:r>
            <a:r>
              <a:rPr lang="en-US" sz="3200" dirty="0">
                <a:latin typeface="Times New Roman"/>
              </a:rPr>
              <a:t> </a:t>
            </a:r>
            <a:r>
              <a:rPr lang="en-US" sz="3200" dirty="0" err="1">
                <a:latin typeface="Times New Roman"/>
              </a:rPr>
              <a:t>có</a:t>
            </a:r>
            <a:r>
              <a:rPr lang="en-US" sz="3200" dirty="0">
                <a:latin typeface="Times New Roman"/>
              </a:rPr>
              <a:t> </a:t>
            </a:r>
            <a:r>
              <a:rPr lang="en-US" sz="3200" dirty="0" err="1">
                <a:latin typeface="Times New Roman"/>
              </a:rPr>
              <a:t>chòm</a:t>
            </a:r>
            <a:r>
              <a:rPr lang="en-US" sz="3200" dirty="0">
                <a:latin typeface="Times New Roman"/>
              </a:rPr>
              <a:t> </a:t>
            </a:r>
            <a:r>
              <a:rPr lang="en-US" sz="3200" dirty="0" err="1">
                <a:latin typeface="Times New Roman"/>
              </a:rPr>
              <a:t>lông</a:t>
            </a:r>
            <a:r>
              <a:rPr lang="en-US" sz="3200" dirty="0">
                <a:latin typeface="Times New Roman"/>
              </a:rPr>
              <a:t> </a:t>
            </a:r>
            <a:r>
              <a:rPr lang="en-US" sz="3200" dirty="0" err="1">
                <a:latin typeface="Times New Roman"/>
              </a:rPr>
              <a:t>trắng</a:t>
            </a:r>
            <a:r>
              <a:rPr lang="en-US" sz="3200" dirty="0">
                <a:latin typeface="Times New Roman"/>
              </a:rPr>
              <a:t> </a:t>
            </a:r>
            <a:r>
              <a:rPr lang="en-US" sz="3200" dirty="0" err="1">
                <a:latin typeface="Times New Roman"/>
              </a:rPr>
              <a:t>như</a:t>
            </a:r>
            <a:r>
              <a:rPr lang="en-US" sz="3200" dirty="0">
                <a:latin typeface="Times New Roman"/>
              </a:rPr>
              <a:t> </a:t>
            </a:r>
            <a:r>
              <a:rPr lang="en-US" sz="3200" dirty="0" err="1">
                <a:latin typeface="Times New Roman"/>
              </a:rPr>
              <a:t>bông</a:t>
            </a:r>
            <a:r>
              <a:rPr lang="en-US" sz="3200" dirty="0">
                <a:latin typeface="Times New Roman"/>
              </a:rPr>
              <a:t> </a:t>
            </a:r>
            <a:r>
              <a:rPr lang="en-US" sz="3200" dirty="0" smtClean="0">
                <a:latin typeface="Times New Roman"/>
              </a:rPr>
              <a:t>ở </a:t>
            </a:r>
            <a:r>
              <a:rPr lang="en-US" sz="3200" dirty="0" err="1">
                <a:latin typeface="Times New Roman"/>
              </a:rPr>
              <a:t>hai</a:t>
            </a:r>
            <a:r>
              <a:rPr lang="en-US" sz="3200" dirty="0">
                <a:latin typeface="Times New Roman"/>
              </a:rPr>
              <a:t> </a:t>
            </a:r>
            <a:endParaRPr lang="en-US" sz="3200" dirty="0" smtClean="0">
              <a:latin typeface="Times New Roman"/>
            </a:endParaRPr>
          </a:p>
          <a:p>
            <a:pPr algn="just" fontAlgn="auto">
              <a:spcBef>
                <a:spcPts val="0"/>
              </a:spcBef>
              <a:spcAft>
                <a:spcPts val="0"/>
              </a:spcAft>
              <a:defRPr/>
            </a:pPr>
            <a:r>
              <a:rPr lang="en-US" sz="3200" dirty="0">
                <a:latin typeface="Times New Roman"/>
              </a:rPr>
              <a:t> </a:t>
            </a:r>
            <a:r>
              <a:rPr lang="en-US" sz="3200" dirty="0" smtClean="0">
                <a:latin typeface="Times New Roman"/>
              </a:rPr>
              <a:t>                          </a:t>
            </a:r>
            <a:r>
              <a:rPr lang="en-US" sz="3200" dirty="0" err="1" smtClean="0">
                <a:latin typeface="Times New Roman"/>
              </a:rPr>
              <a:t>bên</a:t>
            </a:r>
            <a:r>
              <a:rPr lang="en-US" sz="3200" dirty="0" smtClean="0">
                <a:latin typeface="Times New Roman"/>
              </a:rPr>
              <a:t> </a:t>
            </a:r>
            <a:r>
              <a:rPr lang="en-US" sz="3200" dirty="0" err="1" smtClean="0">
                <a:latin typeface="Times New Roman"/>
              </a:rPr>
              <a:t>má</a:t>
            </a:r>
            <a:r>
              <a:rPr lang="en-US" sz="3200" dirty="0" smtClean="0">
                <a:latin typeface="Times New Roman"/>
              </a:rPr>
              <a:t>.</a:t>
            </a:r>
          </a:p>
        </p:txBody>
      </p:sp>
      <p:sp>
        <p:nvSpPr>
          <p:cNvPr id="33" name="TextBox 1"/>
          <p:cNvSpPr txBox="1">
            <a:spLocks noChangeArrowheads="1"/>
          </p:cNvSpPr>
          <p:nvPr/>
        </p:nvSpPr>
        <p:spPr bwMode="auto">
          <a:xfrm>
            <a:off x="393733" y="5610206"/>
            <a:ext cx="111360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buFontTx/>
              <a:buChar char="-"/>
            </a:pPr>
            <a:r>
              <a:rPr lang="vi-VN" sz="3200" b="1" dirty="0" smtClean="0">
                <a:solidFill>
                  <a:srgbClr val="0000FF"/>
                </a:solidFill>
                <a:latin typeface="Times New Roman" pitchFamily="18" charset="0"/>
                <a:cs typeface="Times New Roman" pitchFamily="18" charset="0"/>
              </a:rPr>
              <a:t>Con mang</a:t>
            </a:r>
            <a:r>
              <a:rPr lang="en-US" sz="3200" b="1" dirty="0" smtClean="0">
                <a:solidFill>
                  <a:srgbClr val="0000FF"/>
                </a:solidFill>
                <a:latin typeface="Times New Roman" pitchFamily="18" charset="0"/>
                <a:cs typeface="Times New Roman" pitchFamily="18" charset="0"/>
              </a:rPr>
              <a:t>:</a:t>
            </a:r>
            <a:endParaRPr lang="en-US" sz="3200" dirty="0">
              <a:latin typeface="Times New Roman"/>
            </a:endParaRPr>
          </a:p>
        </p:txBody>
      </p:sp>
      <p:sp>
        <p:nvSpPr>
          <p:cNvPr id="39" name="TextBox 1"/>
          <p:cNvSpPr txBox="1">
            <a:spLocks noChangeArrowheads="1"/>
          </p:cNvSpPr>
          <p:nvPr/>
        </p:nvSpPr>
        <p:spPr bwMode="auto">
          <a:xfrm>
            <a:off x="511727" y="3375608"/>
            <a:ext cx="4317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dirty="0" smtClean="0">
                <a:solidFill>
                  <a:srgbClr val="0000CC"/>
                </a:solidFill>
                <a:latin typeface="Times New Roman" pitchFamily="18" charset="0"/>
                <a:cs typeface="Times New Roman" pitchFamily="18" charset="0"/>
              </a:rPr>
              <a:t> - </a:t>
            </a:r>
            <a:r>
              <a:rPr lang="vi-VN" sz="3200" b="1" dirty="0" smtClean="0">
                <a:solidFill>
                  <a:srgbClr val="0000CC"/>
                </a:solidFill>
                <a:latin typeface="Times New Roman" pitchFamily="18" charset="0"/>
                <a:cs typeface="Times New Roman" pitchFamily="18" charset="0"/>
              </a:rPr>
              <a:t>Tân kì</a:t>
            </a:r>
            <a:r>
              <a:rPr lang="en-US" sz="3200" b="1" dirty="0" smtClean="0">
                <a:solidFill>
                  <a:srgbClr val="0000CC"/>
                </a:solidFill>
                <a:latin typeface="Times New Roman" pitchFamily="18" charset="0"/>
                <a:cs typeface="Times New Roman" pitchFamily="18" charset="0"/>
              </a:rPr>
              <a:t>: </a:t>
            </a:r>
            <a:r>
              <a:rPr lang="vi-VN" sz="3200" dirty="0">
                <a:latin typeface="+mj-lt"/>
              </a:rPr>
              <a:t>mới </a:t>
            </a:r>
            <a:r>
              <a:rPr lang="vi-VN" sz="3200" dirty="0" smtClean="0">
                <a:latin typeface="+mj-lt"/>
              </a:rPr>
              <a:t>lạ</a:t>
            </a:r>
            <a:endParaRPr lang="vi-VN" sz="3200" dirty="0"/>
          </a:p>
        </p:txBody>
      </p:sp>
      <p:sp>
        <p:nvSpPr>
          <p:cNvPr id="25" name="TextBox 1"/>
          <p:cNvSpPr txBox="1">
            <a:spLocks noChangeArrowheads="1"/>
          </p:cNvSpPr>
          <p:nvPr/>
        </p:nvSpPr>
        <p:spPr bwMode="auto">
          <a:xfrm>
            <a:off x="437401" y="4894873"/>
            <a:ext cx="11317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3200" b="1" dirty="0" smtClean="0">
                <a:solidFill>
                  <a:srgbClr val="0000CC"/>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Khộp</a:t>
            </a:r>
            <a:r>
              <a:rPr lang="en-US" sz="3200" b="1" dirty="0" smtClean="0">
                <a:solidFill>
                  <a:srgbClr val="0000CC"/>
                </a:solidFill>
                <a:latin typeface="Times New Roman" pitchFamily="18" charset="0"/>
                <a:cs typeface="Times New Roman" pitchFamily="18" charset="0"/>
              </a:rPr>
              <a:t>: </a:t>
            </a:r>
            <a:r>
              <a:rPr lang="vi-VN" sz="3200" dirty="0">
                <a:latin typeface="+mj-lt"/>
              </a:rPr>
              <a:t>cây thân gỗ thẳng, họ dầu, lá to và rụng sớm vào </a:t>
            </a:r>
            <a:r>
              <a:rPr lang="vi-VN" sz="3200" dirty="0" smtClean="0">
                <a:latin typeface="+mj-lt"/>
              </a:rPr>
              <a:t>mùa khô.</a:t>
            </a:r>
            <a:endParaRPr lang="vi-VN" sz="3200" dirty="0">
              <a:latin typeface="+mj-lt"/>
            </a:endParaRPr>
          </a:p>
        </p:txBody>
      </p:sp>
      <p:grpSp>
        <p:nvGrpSpPr>
          <p:cNvPr id="3" name="Group 2"/>
          <p:cNvGrpSpPr/>
          <p:nvPr/>
        </p:nvGrpSpPr>
        <p:grpSpPr>
          <a:xfrm>
            <a:off x="96261" y="-15063"/>
            <a:ext cx="12192000" cy="6884082"/>
            <a:chOff x="-152" y="1580106"/>
            <a:chExt cx="12192000" cy="6884082"/>
          </a:xfrm>
        </p:grpSpPr>
        <p:pic>
          <p:nvPicPr>
            <p:cNvPr id="37"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1580106"/>
              <a:ext cx="12192000" cy="6858000"/>
            </a:xfrm>
            <a:prstGeom prst="rect">
              <a:avLst/>
            </a:prstGeom>
            <a:gradFill>
              <a:gsLst>
                <a:gs pos="0">
                  <a:schemeClr val="accent6">
                    <a:lumMod val="60000"/>
                    <a:lumOff val="40000"/>
                  </a:schemeClr>
                </a:gs>
                <a:gs pos="100000">
                  <a:schemeClr val="bg1"/>
                </a:gs>
              </a:gsLst>
              <a:lin ang="5400000" scaled="1"/>
            </a:gradFill>
          </p:spPr>
        </p:pic>
        <p:grpSp>
          <p:nvGrpSpPr>
            <p:cNvPr id="38" name="Group 37"/>
            <p:cNvGrpSpPr/>
            <p:nvPr/>
          </p:nvGrpSpPr>
          <p:grpSpPr>
            <a:xfrm>
              <a:off x="393733" y="1614301"/>
              <a:ext cx="11798115" cy="6849887"/>
              <a:chOff x="443597" y="86916"/>
              <a:chExt cx="11748402" cy="6754906"/>
            </a:xfrm>
          </p:grpSpPr>
          <p:sp>
            <p:nvSpPr>
              <p:cNvPr id="40" name="Rectangle 8"/>
              <p:cNvSpPr>
                <a:spLocks noChangeArrowheads="1"/>
              </p:cNvSpPr>
              <p:nvPr/>
            </p:nvSpPr>
            <p:spPr bwMode="auto">
              <a:xfrm>
                <a:off x="443597" y="1415940"/>
                <a:ext cx="3632773" cy="341632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600" b="1" dirty="0">
                    <a:latin typeface="Times New Roman"/>
                    <a:cs typeface="+mn-cs"/>
                  </a:rPr>
                  <a:t>Con mang (con hoẵng): </a:t>
                </a:r>
                <a:r>
                  <a:rPr lang="en-US" sz="3600" b="1" dirty="0">
                    <a:solidFill>
                      <a:srgbClr val="0000FF"/>
                    </a:solidFill>
                    <a:latin typeface="Times New Roman"/>
                    <a:cs typeface="+mn-cs"/>
                  </a:rPr>
                  <a:t>loài thú rừng cùng họ với hươu, sừng bé có hai nhánh, lông màu </a:t>
                </a:r>
                <a:r>
                  <a:rPr lang="en-US" sz="3600" b="1" dirty="0" err="1">
                    <a:solidFill>
                      <a:srgbClr val="0000FF"/>
                    </a:solidFill>
                    <a:latin typeface="Times New Roman"/>
                    <a:cs typeface="+mn-cs"/>
                  </a:rPr>
                  <a:t>vàng</a:t>
                </a:r>
                <a:r>
                  <a:rPr lang="en-US" sz="3600" b="1" dirty="0">
                    <a:solidFill>
                      <a:srgbClr val="0000FF"/>
                    </a:solidFill>
                    <a:latin typeface="Times New Roman"/>
                    <a:cs typeface="+mn-cs"/>
                  </a:rPr>
                  <a:t> </a:t>
                </a:r>
                <a:r>
                  <a:rPr lang="en-US" sz="3600" b="1" dirty="0" err="1" smtClean="0">
                    <a:solidFill>
                      <a:srgbClr val="0000FF"/>
                    </a:solidFill>
                    <a:latin typeface="Times New Roman"/>
                    <a:cs typeface="+mn-cs"/>
                  </a:rPr>
                  <a:t>đỏ</a:t>
                </a:r>
                <a:r>
                  <a:rPr lang="en-US" sz="3600" b="1" dirty="0" smtClean="0">
                    <a:solidFill>
                      <a:srgbClr val="0000FF"/>
                    </a:solidFill>
                    <a:latin typeface="Times New Roman"/>
                    <a:cs typeface="+mn-cs"/>
                  </a:rPr>
                  <a:t>.</a:t>
                </a:r>
                <a:endParaRPr lang="en-US" sz="3600" b="1" dirty="0">
                  <a:solidFill>
                    <a:srgbClr val="0000FF"/>
                  </a:solidFill>
                  <a:latin typeface="Times New Roman"/>
                  <a:cs typeface="+mn-cs"/>
                </a:endParaRPr>
              </a:p>
            </p:txBody>
          </p:sp>
          <p:pic>
            <p:nvPicPr>
              <p:cNvPr id="41" name="Picture 24" descr="http://3.bp.blogspot.com/-w9mIlM7Wwdo/UimWvVBTJII/AAAAAAAAB1o/m9jgw7Rjrg8/s400/Capture.JPG"/>
              <p:cNvPicPr>
                <a:picLocks noChangeAspect="1" noChangeArrowheads="1"/>
              </p:cNvPicPr>
              <p:nvPr/>
            </p:nvPicPr>
            <p:blipFill>
              <a:blip r:embed="rId4"/>
              <a:srcRect/>
              <a:stretch>
                <a:fillRect/>
              </a:stretch>
            </p:blipFill>
            <p:spPr bwMode="auto">
              <a:xfrm>
                <a:off x="4076370" y="86916"/>
                <a:ext cx="8115629" cy="6754906"/>
              </a:xfrm>
              <a:prstGeom prst="rect">
                <a:avLst/>
              </a:prstGeom>
              <a:noFill/>
              <a:ln w="57150">
                <a:solidFill>
                  <a:srgbClr val="FF0000"/>
                </a:solidFill>
                <a:miter lim="800000"/>
                <a:headEnd/>
                <a:tailEnd/>
              </a:ln>
            </p:spPr>
          </p:pic>
        </p:grpSp>
      </p:grpSp>
    </p:spTree>
    <p:extLst>
      <p:ext uri="{BB962C8B-B14F-4D97-AF65-F5344CB8AC3E}">
        <p14:creationId xmlns:p14="http://schemas.microsoft.com/office/powerpoint/2010/main" val="1911729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 y="11534"/>
            <a:ext cx="12192000" cy="6858000"/>
          </a:xfrm>
          <a:prstGeom prst="rect">
            <a:avLst/>
          </a:prstGeom>
          <a:gradFill>
            <a:gsLst>
              <a:gs pos="0">
                <a:schemeClr val="accent6">
                  <a:lumMod val="60000"/>
                  <a:lumOff val="40000"/>
                </a:schemeClr>
              </a:gs>
              <a:gs pos="100000">
                <a:schemeClr val="bg1"/>
              </a:gs>
            </a:gsLst>
            <a:lin ang="5400000" scaled="1"/>
          </a:gradFill>
        </p:spPr>
      </p:pic>
      <p:sp>
        <p:nvSpPr>
          <p:cNvPr id="5" name="Oval 4"/>
          <p:cNvSpPr/>
          <p:nvPr/>
        </p:nvSpPr>
        <p:spPr bwMode="auto">
          <a:xfrm>
            <a:off x="962578" y="1271485"/>
            <a:ext cx="5429579" cy="1552970"/>
          </a:xfrm>
          <a:prstGeom prst="ellipse">
            <a:avLst/>
          </a:prstGeom>
          <a:ln>
            <a:solidFill>
              <a:srgbClr val="00B050"/>
            </a:solidFill>
            <a:headEnd type="none" w="sm" len="sm"/>
            <a:tailEnd type="none" w="sm" len="sm"/>
          </a:ln>
        </p:spPr>
        <p:style>
          <a:lnRef idx="1">
            <a:schemeClr val="accent6"/>
          </a:lnRef>
          <a:fillRef idx="2">
            <a:schemeClr val="accent6"/>
          </a:fillRef>
          <a:effectRef idx="1">
            <a:schemeClr val="accent6"/>
          </a:effectRef>
          <a:fontRef idx="minor">
            <a:schemeClr val="dk1"/>
          </a:fontRef>
        </p:style>
        <p:txBody>
          <a:bodyPr/>
          <a:lstStyle/>
          <a:p>
            <a:pPr>
              <a:defRPr/>
            </a:pPr>
            <a:r>
              <a:rPr lang="en-US" sz="3600" b="1" dirty="0" err="1" smtClean="0">
                <a:solidFill>
                  <a:prstClr val="black"/>
                </a:solidFill>
                <a:latin typeface="Times New Roman" charset="0"/>
              </a:rPr>
              <a:t>Luyện</a:t>
            </a:r>
            <a:r>
              <a:rPr lang="en-US" sz="3600" b="1" dirty="0" smtClean="0">
                <a:solidFill>
                  <a:prstClr val="black"/>
                </a:solidFill>
                <a:latin typeface="Times New Roman" charset="0"/>
              </a:rPr>
              <a:t> </a:t>
            </a:r>
            <a:r>
              <a:rPr lang="en-US" sz="3600" b="1" dirty="0" err="1" smtClean="0">
                <a:solidFill>
                  <a:prstClr val="black"/>
                </a:solidFill>
                <a:latin typeface="Times New Roman" charset="0"/>
              </a:rPr>
              <a:t>đọc</a:t>
            </a:r>
            <a:r>
              <a:rPr lang="en-US" sz="3600" b="1" dirty="0" smtClean="0">
                <a:solidFill>
                  <a:prstClr val="black"/>
                </a:solidFill>
                <a:latin typeface="Times New Roman" charset="0"/>
              </a:rPr>
              <a:t> </a:t>
            </a:r>
            <a:r>
              <a:rPr lang="en-US" sz="3600" b="1" dirty="0" err="1" smtClean="0">
                <a:solidFill>
                  <a:prstClr val="black"/>
                </a:solidFill>
                <a:latin typeface="Times New Roman" charset="0"/>
              </a:rPr>
              <a:t>câu</a:t>
            </a:r>
            <a:r>
              <a:rPr lang="en-US" sz="3600" b="1" dirty="0" smtClean="0">
                <a:solidFill>
                  <a:prstClr val="black"/>
                </a:solidFill>
                <a:latin typeface="Times New Roman" charset="0"/>
              </a:rPr>
              <a:t> </a:t>
            </a:r>
            <a:r>
              <a:rPr lang="en-US" sz="3600" b="1" dirty="0" err="1" smtClean="0">
                <a:solidFill>
                  <a:prstClr val="black"/>
                </a:solidFill>
                <a:latin typeface="Times New Roman" charset="0"/>
              </a:rPr>
              <a:t>dài</a:t>
            </a:r>
            <a:endParaRPr lang="en-US" sz="3600" b="1" dirty="0">
              <a:solidFill>
                <a:prstClr val="black"/>
              </a:solidFill>
              <a:latin typeface="Times New Roman" charset="0"/>
            </a:endParaRPr>
          </a:p>
        </p:txBody>
      </p:sp>
      <p:sp>
        <p:nvSpPr>
          <p:cNvPr id="6" name="Rectangle 1"/>
          <p:cNvSpPr>
            <a:spLocks noChangeArrowheads="1"/>
          </p:cNvSpPr>
          <p:nvPr/>
        </p:nvSpPr>
        <p:spPr bwMode="auto">
          <a:xfrm>
            <a:off x="2396416" y="2272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u="sng" dirty="0" err="1" smtClean="0">
                <a:solidFill>
                  <a:srgbClr val="002060"/>
                </a:solidFill>
                <a:latin typeface="Times New Roman" pitchFamily="18" charset="0"/>
                <a:cs typeface="Times New Roman" pitchFamily="18" charset="0"/>
              </a:rPr>
              <a:t>Tập</a:t>
            </a:r>
            <a:r>
              <a:rPr lang="en-US" sz="2400" b="1" u="sng" dirty="0" smtClean="0">
                <a:solidFill>
                  <a:srgbClr val="002060"/>
                </a:solidFill>
                <a:latin typeface="Times New Roman" pitchFamily="18" charset="0"/>
                <a:cs typeface="Times New Roman" pitchFamily="18" charset="0"/>
              </a:rPr>
              <a:t> </a:t>
            </a:r>
            <a:r>
              <a:rPr lang="en-US" sz="2400" b="1" u="sng" dirty="0" err="1" smtClean="0">
                <a:solidFill>
                  <a:srgbClr val="002060"/>
                </a:solidFill>
                <a:latin typeface="Times New Roman" pitchFamily="18" charset="0"/>
                <a:cs typeface="Times New Roman" pitchFamily="18" charset="0"/>
              </a:rPr>
              <a:t>đọc</a:t>
            </a:r>
            <a:endParaRPr lang="en-US" sz="2400" b="1" u="sng" dirty="0">
              <a:solidFill>
                <a:srgbClr val="002060"/>
              </a:solidFill>
              <a:latin typeface="Times New Roman" pitchFamily="18" charset="0"/>
              <a:cs typeface="Times New Roman" pitchFamily="18" charset="0"/>
            </a:endParaRPr>
          </a:p>
        </p:txBody>
      </p:sp>
      <p:sp>
        <p:nvSpPr>
          <p:cNvPr id="7" name="Rectangle 5"/>
          <p:cNvSpPr>
            <a:spLocks noChangeArrowheads="1"/>
          </p:cNvSpPr>
          <p:nvPr/>
        </p:nvSpPr>
        <p:spPr bwMode="auto">
          <a:xfrm>
            <a:off x="3395861" y="431984"/>
            <a:ext cx="5257841" cy="707886"/>
          </a:xfrm>
          <a:prstGeom prst="rect">
            <a:avLst/>
          </a:prstGeom>
          <a:noFill/>
          <a:ln w="9525" algn="ctr">
            <a:noFill/>
            <a:miter lim="800000"/>
            <a:headEnd/>
            <a:tailEnd/>
          </a:ln>
        </p:spPr>
        <p:txBody>
          <a:bodyPr wrap="square">
            <a:spAutoFit/>
          </a:bodyPr>
          <a:lstStyle/>
          <a:p>
            <a:pPr algn="ctr" eaLnBrk="1" hangingPunct="1">
              <a:spcBef>
                <a:spcPct val="20000"/>
              </a:spcBef>
              <a:defRPr/>
            </a:pPr>
            <a:r>
              <a:rPr lang="en-US" sz="2400" dirty="0">
                <a:solidFill>
                  <a:schemeClr val="tx2"/>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Kì</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diệu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rừng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xanh</a:t>
            </a:r>
            <a:endParaRPr lang="en-US" sz="4000" b="1" dirty="0">
              <a:solidFill>
                <a:srgbClr val="002060"/>
              </a:solidFill>
              <a:latin typeface="Times New Roman" pitchFamily="18" charset="0"/>
              <a:cs typeface="Times New Roman" pitchFamily="18" charset="0"/>
            </a:endParaRPr>
          </a:p>
        </p:txBody>
      </p:sp>
      <p:sp>
        <p:nvSpPr>
          <p:cNvPr id="8" name="Rectangle 7"/>
          <p:cNvSpPr/>
          <p:nvPr/>
        </p:nvSpPr>
        <p:spPr>
          <a:xfrm>
            <a:off x="1241947" y="3193576"/>
            <a:ext cx="9663923" cy="1754326"/>
          </a:xfrm>
          <a:prstGeom prst="rect">
            <a:avLst/>
          </a:prstGeom>
        </p:spPr>
        <p:txBody>
          <a:bodyPr wrap="square">
            <a:spAutoFit/>
          </a:bodyPr>
          <a:lstStyle/>
          <a:p>
            <a:pPr algn="just"/>
            <a:r>
              <a:rPr lang="en-US" sz="3600" b="1" i="1" dirty="0" err="1">
                <a:solidFill>
                  <a:srgbClr val="0000FF"/>
                </a:solidFill>
                <a:latin typeface="Times New Roman" pitchFamily="18" charset="0"/>
                <a:cs typeface="Times New Roman" pitchFamily="18" charset="0"/>
              </a:rPr>
              <a:t>Tôi</a:t>
            </a:r>
            <a:r>
              <a:rPr lang="en-US" sz="3600" b="1" i="1" dirty="0">
                <a:solidFill>
                  <a:srgbClr val="0000FF"/>
                </a:solidFill>
                <a:latin typeface="Times New Roman" pitchFamily="18" charset="0"/>
                <a:cs typeface="Times New Roman" pitchFamily="18" charset="0"/>
              </a:rPr>
              <a:t> có </a:t>
            </a:r>
            <a:r>
              <a:rPr lang="en-US" sz="3600" b="1" i="1" dirty="0" err="1">
                <a:solidFill>
                  <a:srgbClr val="0000FF"/>
                </a:solidFill>
                <a:latin typeface="Times New Roman" pitchFamily="18" charset="0"/>
                <a:cs typeface="Times New Roman" pitchFamily="18" charset="0"/>
              </a:rPr>
              <a:t>cảm</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giác</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mình</a:t>
            </a:r>
            <a:r>
              <a:rPr lang="en-US" sz="3600" b="1" i="1" dirty="0" smtClean="0">
                <a:solidFill>
                  <a:srgbClr val="0000FF"/>
                </a:solidFill>
                <a:latin typeface="Times New Roman" pitchFamily="18" charset="0"/>
                <a:cs typeface="Times New Roman" pitchFamily="18" charset="0"/>
              </a:rPr>
              <a:t> </a:t>
            </a:r>
            <a:r>
              <a:rPr lang="en-US" sz="3600" b="1" i="1" dirty="0">
                <a:solidFill>
                  <a:srgbClr val="0000FF"/>
                </a:solidFill>
                <a:latin typeface="Times New Roman" pitchFamily="18" charset="0"/>
                <a:cs typeface="Times New Roman" pitchFamily="18" charset="0"/>
              </a:rPr>
              <a:t>là </a:t>
            </a:r>
            <a:r>
              <a:rPr lang="en-US" sz="3600" b="1" i="1" dirty="0" err="1">
                <a:solidFill>
                  <a:srgbClr val="0000FF"/>
                </a:solidFill>
                <a:latin typeface="Times New Roman" pitchFamily="18" charset="0"/>
                <a:cs typeface="Times New Roman" pitchFamily="18" charset="0"/>
              </a:rPr>
              <a:t>một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khổng</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lô</a:t>
            </a:r>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đi</a:t>
            </a:r>
            <a:r>
              <a:rPr lang="en-US" sz="3600" b="1" i="1" dirty="0" smtClean="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lạc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vào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kinh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đô</a:t>
            </a:r>
            <a:r>
              <a:rPr lang="en-US" sz="3600" b="1" i="1" dirty="0">
                <a:solidFill>
                  <a:srgbClr val="0000FF"/>
                </a:solidFill>
                <a:latin typeface="Times New Roman" pitchFamily="18" charset="0"/>
                <a:cs typeface="Times New Roman" pitchFamily="18" charset="0"/>
              </a:rPr>
              <a:t> của </a:t>
            </a:r>
            <a:r>
              <a:rPr lang="en-US" sz="3600" b="1" i="1" dirty="0" err="1">
                <a:solidFill>
                  <a:srgbClr val="0000FF"/>
                </a:solidFill>
                <a:latin typeface="Times New Roman" pitchFamily="18" charset="0"/>
                <a:cs typeface="Times New Roman" pitchFamily="18" charset="0"/>
              </a:rPr>
              <a:t>vương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quốc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những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người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ti</a:t>
            </a:r>
            <a:r>
              <a:rPr lang="en-US" sz="3600" b="1" i="1" dirty="0">
                <a:solidFill>
                  <a:srgbClr val="0000FF"/>
                </a:solidFill>
                <a:latin typeface="Times New Roman" pitchFamily="18" charset="0"/>
                <a:cs typeface="Times New Roman" pitchFamily="18" charset="0"/>
              </a:rPr>
              <a:t>́ hon</a:t>
            </a:r>
            <a:r>
              <a:rPr lang="en-US" sz="3600" b="1" i="1" dirty="0" smtClean="0">
                <a:solidFill>
                  <a:srgbClr val="0000FF"/>
                </a:solidFill>
                <a:latin typeface="Times New Roman" pitchFamily="18" charset="0"/>
                <a:cs typeface="Times New Roman" pitchFamily="18" charset="0"/>
              </a:rPr>
              <a:t>.</a:t>
            </a:r>
            <a:endParaRPr lang="en-US" sz="3600" b="1" i="1" dirty="0">
              <a:solidFill>
                <a:srgbClr val="0000FF"/>
              </a:solidFill>
              <a:latin typeface="Times New Roman" pitchFamily="18" charset="0"/>
              <a:cs typeface="Times New Roman" pitchFamily="18" charset="0"/>
            </a:endParaRPr>
          </a:p>
        </p:txBody>
      </p:sp>
      <p:cxnSp>
        <p:nvCxnSpPr>
          <p:cNvPr id="9" name="Straight Connector 8"/>
          <p:cNvCxnSpPr/>
          <p:nvPr/>
        </p:nvCxnSpPr>
        <p:spPr>
          <a:xfrm flipH="1">
            <a:off x="4529779"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345955" y="327043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93255" y="3870942"/>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31273"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13844" y="4348780"/>
            <a:ext cx="165143" cy="477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6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218363"/>
            <a:ext cx="11423176" cy="6455391"/>
          </a:xfrm>
        </p:spPr>
        <p:txBody>
          <a:bodyPr>
            <a:normAutofit fontScale="92500" lnSpcReduction="20000"/>
          </a:bodyPr>
          <a:lstStyle/>
          <a:p>
            <a:pPr marL="0" indent="0" algn="ctr">
              <a:buNone/>
            </a:pPr>
            <a:r>
              <a:rPr lang="vi-VN" b="1" dirty="0"/>
              <a:t>Kì diệu rừng xanh</a:t>
            </a:r>
            <a:endParaRPr lang="vi-VN" dirty="0"/>
          </a:p>
          <a:p>
            <a:pPr marL="0" indent="0">
              <a:buNone/>
            </a:pPr>
            <a:r>
              <a:rPr lang="vi-VN" dirty="0"/>
              <a:t>Loanh quanh trong rừng, chúng tôi đi vào một lối đầy nấm dại, một thành phố lúp 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marL="0" indent="0">
              <a:buNone/>
            </a:pPr>
            <a:r>
              <a:rPr lang="vi-VN" dirty="0"/>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a:t>
            </a:r>
            <a:r>
              <a:rPr lang="vi-VN" dirty="0" smtClean="0"/>
              <a:t>theo.</a:t>
            </a:r>
          </a:p>
          <a:p>
            <a:pPr marL="0" indent="0">
              <a:buNone/>
            </a:pPr>
            <a:r>
              <a:rPr lang="vi-VN" dirty="0" smtClean="0"/>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đang giẫm trên thảm lá vàng và sắc nắng cũng rực vàng trên lưng nó. Chỉ có mấy vạt cỏ xanh biếc là rực lên giữa cái giang sơn vàng rợi.</a:t>
            </a:r>
          </a:p>
          <a:p>
            <a:pPr marL="0" indent="0">
              <a:buNone/>
            </a:pPr>
            <a:r>
              <a:rPr lang="vi-VN" dirty="0" smtClean="0"/>
              <a:t>Tôi </a:t>
            </a:r>
            <a:r>
              <a:rPr lang="vi-VN" dirty="0"/>
              <a:t>có cảm giác mình lạc vào một thế giới thần bí.</a:t>
            </a:r>
          </a:p>
          <a:p>
            <a:pPr marL="0" indent="0" algn="r">
              <a:buNone/>
            </a:pPr>
            <a:r>
              <a:rPr lang="vi-VN" i="1" dirty="0"/>
              <a:t>Theo </a:t>
            </a:r>
            <a:r>
              <a:rPr lang="vi-VN" b="1" dirty="0"/>
              <a:t>Nguyễn Phan </a:t>
            </a:r>
            <a:r>
              <a:rPr lang="vi-VN" b="1" dirty="0" smtClean="0"/>
              <a:t>Hách</a:t>
            </a:r>
            <a:endParaRPr lang="vi-VN" dirty="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9" y="-42712"/>
            <a:ext cx="12192000" cy="6858000"/>
          </a:xfrm>
          <a:prstGeom prst="rect">
            <a:avLst/>
          </a:prstGeom>
        </p:spPr>
      </p:pic>
      <p:sp>
        <p:nvSpPr>
          <p:cNvPr id="5" name="Rectangle 4"/>
          <p:cNvSpPr/>
          <p:nvPr/>
        </p:nvSpPr>
        <p:spPr>
          <a:xfrm>
            <a:off x="122532" y="-42712"/>
            <a:ext cx="12024273" cy="7340471"/>
          </a:xfrm>
          <a:prstGeom prst="rect">
            <a:avLst/>
          </a:prstGeom>
        </p:spPr>
        <p:txBody>
          <a:bodyPr wrap="square">
            <a:spAutoFit/>
          </a:bodyPr>
          <a:lstStyle/>
          <a:p>
            <a:pPr algn="ctr"/>
            <a:r>
              <a:rPr lang="vi-VN" sz="3600" b="1" dirty="0">
                <a:solidFill>
                  <a:srgbClr val="0000FF"/>
                </a:solidFill>
                <a:latin typeface="+mj-lt"/>
              </a:rPr>
              <a:t>Kì diệu rừng </a:t>
            </a:r>
            <a:r>
              <a:rPr lang="vi-VN" sz="3600" b="1" dirty="0" smtClean="0">
                <a:solidFill>
                  <a:srgbClr val="0000FF"/>
                </a:solidFill>
                <a:latin typeface="+mj-lt"/>
              </a:rPr>
              <a:t>xanh</a:t>
            </a:r>
          </a:p>
          <a:p>
            <a:pPr algn="ctr"/>
            <a:endParaRPr lang="vi-VN" sz="900" dirty="0">
              <a:solidFill>
                <a:srgbClr val="0000FF"/>
              </a:solidFill>
              <a:latin typeface="+mj-lt"/>
            </a:endParaRPr>
          </a:p>
          <a:p>
            <a:pPr algn="just"/>
            <a:r>
              <a:rPr lang="en-US" sz="2400" dirty="0" smtClean="0">
                <a:solidFill>
                  <a:srgbClr val="002060"/>
                </a:solidFill>
                <a:latin typeface="+mj-lt"/>
              </a:rPr>
              <a:t>         </a:t>
            </a:r>
            <a:r>
              <a:rPr lang="vi-VN" sz="2400" dirty="0" smtClean="0">
                <a:solidFill>
                  <a:srgbClr val="002060"/>
                </a:solidFill>
                <a:latin typeface="+mj-lt"/>
              </a:rPr>
              <a:t>Loanh </a:t>
            </a:r>
            <a:r>
              <a:rPr lang="vi-VN" sz="2400" dirty="0">
                <a:solidFill>
                  <a:srgbClr val="002060"/>
                </a:solidFill>
                <a:latin typeface="+mj-lt"/>
              </a:rPr>
              <a:t>quanh trong rừng, chúng tôi đi vào một lối đầy nấm dại, một thành </a:t>
            </a:r>
            <a:r>
              <a:rPr lang="vi-VN" sz="2400" dirty="0" smtClean="0">
                <a:solidFill>
                  <a:srgbClr val="002060"/>
                </a:solidFill>
                <a:latin typeface="+mj-lt"/>
              </a:rPr>
              <a:t>phố nấm                   </a:t>
            </a:r>
            <a:r>
              <a:rPr lang="vi-VN" sz="2400" dirty="0">
                <a:solidFill>
                  <a:srgbClr val="002060"/>
                </a:solidFill>
                <a:latin typeface="+mj-lt"/>
              </a:rPr>
              <a:t>lúp xúp dưới bóng cây thưa. Những </a:t>
            </a:r>
            <a:r>
              <a:rPr lang="vi-VN" sz="2400" dirty="0" smtClean="0">
                <a:solidFill>
                  <a:srgbClr val="002060"/>
                </a:solidFill>
                <a:latin typeface="+mj-lt"/>
              </a:rPr>
              <a:t>chiếc</a:t>
            </a:r>
            <a:r>
              <a:rPr lang="en-US" sz="2400" dirty="0" smtClean="0">
                <a:solidFill>
                  <a:srgbClr val="002060"/>
                </a:solidFill>
                <a:latin typeface="+mj-lt"/>
              </a:rPr>
              <a:t> n</a:t>
            </a:r>
            <a:r>
              <a:rPr lang="vi-VN" sz="2400" dirty="0" smtClean="0">
                <a:solidFill>
                  <a:srgbClr val="002060"/>
                </a:solidFill>
                <a:latin typeface="+mj-lt"/>
              </a:rPr>
              <a:t>ấm </a:t>
            </a:r>
            <a:r>
              <a:rPr lang="vi-VN" sz="2400" dirty="0">
                <a:solidFill>
                  <a:srgbClr val="002060"/>
                </a:solidFill>
                <a:latin typeface="+mj-lt"/>
              </a:rPr>
              <a:t>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r>
              <a:rPr lang="vi-VN" sz="2400" dirty="0" smtClean="0">
                <a:solidFill>
                  <a:srgbClr val="002060"/>
                </a:solidFill>
                <a:latin typeface="+mj-lt"/>
              </a:rPr>
              <a:t>.</a:t>
            </a:r>
          </a:p>
          <a:p>
            <a:pPr algn="just"/>
            <a:endParaRPr lang="vi-VN" sz="800" dirty="0">
              <a:solidFill>
                <a:srgbClr val="0000FF"/>
              </a:solidFill>
              <a:latin typeface="+mj-lt"/>
            </a:endParaRPr>
          </a:p>
          <a:p>
            <a:pPr algn="just"/>
            <a:r>
              <a:rPr lang="en-US" sz="2400" dirty="0" smtClean="0">
                <a:solidFill>
                  <a:srgbClr val="0000FF"/>
                </a:solidFill>
                <a:latin typeface="+mj-lt"/>
              </a:rPr>
              <a:t>         </a:t>
            </a:r>
            <a:r>
              <a:rPr lang="vi-VN" sz="2400" dirty="0" smtClean="0">
                <a:solidFill>
                  <a:srgbClr val="FF0000"/>
                </a:solidFill>
                <a:latin typeface="+mj-lt"/>
              </a:rPr>
              <a:t>Nắng </a:t>
            </a:r>
            <a:r>
              <a:rPr lang="vi-VN" sz="2400" dirty="0">
                <a:solidFill>
                  <a:srgbClr val="FF0000"/>
                </a:solidFill>
                <a:latin typeface="+mj-lt"/>
              </a:rPr>
              <a:t>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r>
              <a:rPr lang="vi-VN" sz="2400" dirty="0" smtClean="0">
                <a:solidFill>
                  <a:srgbClr val="FF0000"/>
                </a:solidFill>
                <a:latin typeface="+mj-lt"/>
              </a:rPr>
              <a:t>.</a:t>
            </a:r>
          </a:p>
          <a:p>
            <a:pPr algn="just"/>
            <a:endParaRPr lang="vi-VN" sz="800" dirty="0">
              <a:solidFill>
                <a:srgbClr val="0000FF"/>
              </a:solidFill>
              <a:latin typeface="+mj-lt"/>
            </a:endParaRPr>
          </a:p>
          <a:p>
            <a:pPr algn="just"/>
            <a:r>
              <a:rPr lang="en-US" sz="2400" dirty="0" smtClean="0">
                <a:solidFill>
                  <a:srgbClr val="0000FF"/>
                </a:solidFill>
                <a:latin typeface="+mj-lt"/>
              </a:rPr>
              <a:t>         </a:t>
            </a:r>
            <a:r>
              <a:rPr lang="vi-VN" sz="2400" dirty="0" smtClean="0">
                <a:solidFill>
                  <a:srgbClr val="0000FF"/>
                </a:solidFill>
                <a:latin typeface="+mj-lt"/>
              </a:rPr>
              <a:t>Sau </a:t>
            </a:r>
            <a:r>
              <a:rPr lang="vi-VN" sz="2400" dirty="0">
                <a:solidFill>
                  <a:srgbClr val="0000FF"/>
                </a:solidFill>
                <a:latin typeface="+mj-lt"/>
              </a:rPr>
              <a:t>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a:t>
            </a:r>
            <a:r>
              <a:rPr lang="vi-VN" sz="2400" dirty="0" smtClean="0">
                <a:solidFill>
                  <a:srgbClr val="0000FF"/>
                </a:solidFill>
                <a:latin typeface="+mj-lt"/>
              </a:rPr>
              <a:t>giẫm </a:t>
            </a:r>
            <a:r>
              <a:rPr lang="vi-VN" sz="2400" dirty="0">
                <a:solidFill>
                  <a:srgbClr val="0000FF"/>
                </a:solidFill>
                <a:latin typeface="+mj-lt"/>
              </a:rPr>
              <a:t>trên thảm lá vàng và sắc nắng cũng rực vàng trên lưng nó. Chỉ có mấy vạt cỏ xanh biếc là rực lên giữa cái giang sơn vàng rợi</a:t>
            </a:r>
            <a:r>
              <a:rPr lang="vi-VN" sz="2400" dirty="0" smtClean="0">
                <a:solidFill>
                  <a:srgbClr val="0000FF"/>
                </a:solidFill>
                <a:latin typeface="+mj-lt"/>
              </a:rPr>
              <a:t>.</a:t>
            </a:r>
          </a:p>
          <a:p>
            <a:pPr algn="just"/>
            <a:endParaRPr lang="vi-VN" sz="800" dirty="0">
              <a:solidFill>
                <a:srgbClr val="0000FF"/>
              </a:solidFill>
              <a:latin typeface="+mj-lt"/>
            </a:endParaRPr>
          </a:p>
          <a:p>
            <a:pPr algn="just"/>
            <a:r>
              <a:rPr lang="vi-VN" sz="2400" dirty="0">
                <a:solidFill>
                  <a:srgbClr val="0000FF"/>
                </a:solidFill>
                <a:latin typeface="+mj-lt"/>
              </a:rPr>
              <a:t> </a:t>
            </a:r>
            <a:r>
              <a:rPr lang="vi-VN" sz="2400" dirty="0" smtClean="0">
                <a:solidFill>
                  <a:srgbClr val="0000FF"/>
                </a:solidFill>
                <a:latin typeface="+mj-lt"/>
              </a:rPr>
              <a:t>       Tôi </a:t>
            </a:r>
            <a:r>
              <a:rPr lang="vi-VN" sz="2400" dirty="0">
                <a:solidFill>
                  <a:srgbClr val="0000FF"/>
                </a:solidFill>
                <a:latin typeface="+mj-lt"/>
              </a:rPr>
              <a:t>có cảm giác mình lạc vào một thế giới thần bí.</a:t>
            </a:r>
          </a:p>
          <a:p>
            <a:r>
              <a:rPr lang="en-US" sz="2400" i="1" dirty="0" smtClean="0">
                <a:solidFill>
                  <a:srgbClr val="0000FF"/>
                </a:solidFill>
                <a:latin typeface="+mj-lt"/>
              </a:rPr>
              <a:t>                                                                                              </a:t>
            </a:r>
            <a:r>
              <a:rPr lang="vi-VN" sz="2400" i="1" dirty="0" smtClean="0">
                <a:solidFill>
                  <a:srgbClr val="0000FF"/>
                </a:solidFill>
                <a:latin typeface="+mj-lt"/>
              </a:rPr>
              <a:t>Theo</a:t>
            </a:r>
            <a:r>
              <a:rPr lang="vi-VN" sz="2400" i="1" dirty="0">
                <a:solidFill>
                  <a:srgbClr val="0000FF"/>
                </a:solidFill>
                <a:latin typeface="+mj-lt"/>
              </a:rPr>
              <a:t> </a:t>
            </a:r>
            <a:r>
              <a:rPr lang="vi-VN" sz="2400" b="1" dirty="0">
                <a:solidFill>
                  <a:srgbClr val="0000FF"/>
                </a:solidFill>
                <a:latin typeface="+mj-lt"/>
              </a:rPr>
              <a:t>Nguyễn Phan Hách</a:t>
            </a:r>
            <a:endParaRPr lang="vi-VN" sz="2400" dirty="0">
              <a:solidFill>
                <a:srgbClr val="0000FF"/>
              </a:solidFill>
              <a:latin typeface="+mj-lt"/>
            </a:endParaRPr>
          </a:p>
          <a:p>
            <a:endParaRPr lang="en-US" dirty="0">
              <a:solidFill>
                <a:srgbClr val="0000FF"/>
              </a:solidFill>
              <a:latin typeface="+mj-lt"/>
            </a:endParaRPr>
          </a:p>
        </p:txBody>
      </p:sp>
    </p:spTree>
    <p:extLst>
      <p:ext uri="{BB962C8B-B14F-4D97-AF65-F5344CB8AC3E}">
        <p14:creationId xmlns:p14="http://schemas.microsoft.com/office/powerpoint/2010/main" val="3362400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0"/>
            <a:ext cx="9070848" cy="4632960"/>
          </a:xfrm>
          <a:prstGeom prst="rect">
            <a:avLst/>
          </a:prstGeom>
        </p:spPr>
      </p:pic>
      <p:pic>
        <p:nvPicPr>
          <p:cNvPr id="5" name="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080368" y="325120"/>
            <a:ext cx="7656576" cy="6532880"/>
          </a:xfrm>
          <a:prstGeom prst="rect">
            <a:avLst/>
          </a:prstGeom>
        </p:spPr>
      </p:pic>
      <p:pic>
        <p:nvPicPr>
          <p:cNvPr id="6" name="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360" y="1028733"/>
            <a:ext cx="5710598" cy="6014720"/>
          </a:xfrm>
          <a:prstGeom prst="rect">
            <a:avLst/>
          </a:prstGeom>
        </p:spPr>
      </p:pic>
      <p:pic>
        <p:nvPicPr>
          <p:cNvPr id="7" name="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2480" y="-123395"/>
            <a:ext cx="4779264" cy="5169408"/>
          </a:xfrm>
          <a:prstGeom prst="rect">
            <a:avLst/>
          </a:prstGeom>
        </p:spPr>
      </p:pic>
      <p:sp>
        <p:nvSpPr>
          <p:cNvPr id="8" name="TextBox 7"/>
          <p:cNvSpPr txBox="1"/>
          <p:nvPr/>
        </p:nvSpPr>
        <p:spPr>
          <a:xfrm>
            <a:off x="1619420" y="2807799"/>
            <a:ext cx="3087885" cy="995209"/>
          </a:xfrm>
          <a:prstGeom prst="rect">
            <a:avLst/>
          </a:prstGeom>
          <a:noFill/>
        </p:spPr>
        <p:txBody>
          <a:bodyPr wrap="none" rtlCol="0">
            <a:prstTxWarp prst="textArchUp">
              <a:avLst/>
            </a:prstTxWarp>
            <a:spAutoFit/>
          </a:bodyPr>
          <a:lstStyle/>
          <a:p>
            <a:r>
              <a:rPr lang="en-US" altLang="zh-CN" sz="5867"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Tìm</a:t>
            </a:r>
            <a:r>
              <a:rPr lang="en-US" altLang="zh-CN" sz="5867"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hiểu</a:t>
            </a:r>
            <a:r>
              <a:rPr lang="en-US" altLang="zh-CN" sz="5867"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bài</a:t>
            </a:r>
            <a:endParaRPr lang="zh-CN" altLang="en-US"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13917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1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par>
                                <p:cTn id="19" presetID="56" presetClass="entr" presetSubtype="0" fill="hold" grpId="0" nodeType="withEffect">
                                  <p:stCondLst>
                                    <p:cond delay="100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375" autoRev="1" fill="hold">
                                          <p:stCondLst>
                                            <p:cond delay="0"/>
                                          </p:stCondLst>
                                        </p:cTn>
                                        <p:tgtEl>
                                          <p:spTgt spid="8"/>
                                        </p:tgtEl>
                                        <p:attrNameLst>
                                          <p:attrName>ppt_w</p:attrName>
                                        </p:attrNameLst>
                                      </p:cBhvr>
                                    </p:anim>
                                    <p:anim by="(#ppt_w*0.50)" calcmode="lin" valueType="num">
                                      <p:cBhvr>
                                        <p:cTn id="22" dur="375" decel="50000" autoRev="1" fill="hold">
                                          <p:stCondLst>
                                            <p:cond delay="0"/>
                                          </p:stCondLst>
                                        </p:cTn>
                                        <p:tgtEl>
                                          <p:spTgt spid="8"/>
                                        </p:tgtEl>
                                        <p:attrNameLst>
                                          <p:attrName>ppt_x</p:attrName>
                                        </p:attrNameLst>
                                      </p:cBhvr>
                                    </p:anim>
                                    <p:anim from="(-#ppt_h/2)" to="(#ppt_y)" calcmode="lin" valueType="num">
                                      <p:cBhvr>
                                        <p:cTn id="23" dur="750" fill="hold">
                                          <p:stCondLst>
                                            <p:cond delay="0"/>
                                          </p:stCondLst>
                                        </p:cTn>
                                        <p:tgtEl>
                                          <p:spTgt spid="8"/>
                                        </p:tgtEl>
                                        <p:attrNameLst>
                                          <p:attrName>ppt_y</p:attrName>
                                        </p:attrNameLst>
                                      </p:cBhvr>
                                    </p:anim>
                                    <p:animRot by="21600000">
                                      <p:cBhvr>
                                        <p:cTn id="24" dur="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29064"/>
            <a:ext cx="12192000" cy="6858000"/>
          </a:xfrm>
          <a:prstGeom prst="rect">
            <a:avLst/>
          </a:prstGeom>
        </p:spPr>
      </p:pic>
      <p:sp>
        <p:nvSpPr>
          <p:cNvPr id="5" name="AutoShape 10"/>
          <p:cNvSpPr>
            <a:spLocks noChangeArrowheads="1"/>
          </p:cNvSpPr>
          <p:nvPr/>
        </p:nvSpPr>
        <p:spPr bwMode="auto">
          <a:xfrm>
            <a:off x="1256493" y="2134417"/>
            <a:ext cx="8425631" cy="1904567"/>
          </a:xfrm>
          <a:prstGeom prst="cloudCallout">
            <a:avLst>
              <a:gd name="adj1" fmla="val -40915"/>
              <a:gd name="adj2" fmla="val 19828"/>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en-US" sz="3200" b="1" dirty="0">
                <a:solidFill>
                  <a:srgbClr val="0000FF"/>
                </a:solidFill>
                <a:latin typeface="Times New Roman" pitchFamily="18" charset="0"/>
              </a:rPr>
              <a:t> </a:t>
            </a:r>
            <a:r>
              <a:rPr lang="en-US" sz="3200" b="1" dirty="0">
                <a:solidFill>
                  <a:srgbClr val="FF0066"/>
                </a:solidFill>
                <a:latin typeface="Times New Roman" pitchFamily="18" charset="0"/>
                <a:cs typeface="Times New Roman" pitchFamily="18" charset="0"/>
              </a:rPr>
              <a:t>  </a:t>
            </a:r>
            <a:r>
              <a:rPr lang="en-GB" sz="3200" b="1" dirty="0" smtClean="0">
                <a:solidFill>
                  <a:srgbClr val="0000FF"/>
                </a:solidFill>
                <a:latin typeface="Times New Roman" pitchFamily="18" charset="0"/>
                <a:cs typeface="Times New Roman" pitchFamily="18" charset="0"/>
              </a:rPr>
              <a:t>Tác giả đã miêu tả những sự vật nào </a:t>
            </a:r>
            <a:r>
              <a:rPr lang="en-GB" sz="3200" b="1" dirty="0" err="1" smtClean="0">
                <a:solidFill>
                  <a:srgbClr val="0000FF"/>
                </a:solidFill>
                <a:latin typeface="Times New Roman" pitchFamily="18" charset="0"/>
                <a:cs typeface="Times New Roman" pitchFamily="18" charset="0"/>
              </a:rPr>
              <a:t>của</a:t>
            </a:r>
            <a:r>
              <a:rPr lang="en-GB" sz="3200" b="1" dirty="0" smtClean="0">
                <a:solidFill>
                  <a:srgbClr val="0000FF"/>
                </a:solidFill>
                <a:latin typeface="Times New Roman" pitchFamily="18" charset="0"/>
                <a:cs typeface="Times New Roman" pitchFamily="18" charset="0"/>
              </a:rPr>
              <a:t> </a:t>
            </a:r>
            <a:r>
              <a:rPr lang="en-GB" sz="3200" b="1" dirty="0" err="1" smtClean="0">
                <a:solidFill>
                  <a:srgbClr val="0000FF"/>
                </a:solidFill>
                <a:latin typeface="Times New Roman" pitchFamily="18" charset="0"/>
                <a:cs typeface="Times New Roman" pitchFamily="18" charset="0"/>
              </a:rPr>
              <a:t>rừng</a:t>
            </a:r>
            <a:r>
              <a:rPr lang="en-GB" sz="3200" b="1" dirty="0" smtClean="0">
                <a:solidFill>
                  <a:srgbClr val="0000FF"/>
                </a:solidFill>
                <a:latin typeface="Times New Roman" pitchFamily="18" charset="0"/>
                <a:cs typeface="Times New Roman" pitchFamily="18" charset="0"/>
              </a:rPr>
              <a:t>?</a:t>
            </a:r>
            <a:endParaRPr lang="en-GB" sz="3200" b="1" dirty="0">
              <a:solidFill>
                <a:srgbClr val="0000FF"/>
              </a:solidFill>
              <a:latin typeface="Times New Roman" pitchFamily="18" charset="0"/>
              <a:cs typeface="Times New Roman" pitchFamily="18" charset="0"/>
            </a:endParaRPr>
          </a:p>
          <a:p>
            <a:pPr>
              <a:defRPr/>
            </a:pPr>
            <a:endParaRPr lang="en-US" sz="3200" dirty="0">
              <a:solidFill>
                <a:srgbClr val="FF0066"/>
              </a:solidFill>
            </a:endParaRPr>
          </a:p>
        </p:txBody>
      </p:sp>
      <p:pic>
        <p:nvPicPr>
          <p:cNvPr id="6"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502" y="35658"/>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612131" y="1635532"/>
            <a:ext cx="7270513" cy="584775"/>
          </a:xfrm>
          <a:prstGeom prst="rect">
            <a:avLst/>
          </a:prstGeom>
          <a:noFill/>
        </p:spPr>
        <p:txBody>
          <a:bodyPr wrap="square" rtlCol="0">
            <a:spAutoFit/>
          </a:bodyPr>
          <a:lstStyle/>
          <a:p>
            <a:r>
              <a:rPr lang="vi-VN" sz="3200" b="1" dirty="0" smtClean="0">
                <a:latin typeface="+mj-lt"/>
              </a:rPr>
              <a:t>Đọc thầm đoạn 1, và trả lời câu hỏi: </a:t>
            </a:r>
            <a:endParaRPr lang="vi-VN" sz="3200" b="1" dirty="0">
              <a:latin typeface="+mj-lt"/>
            </a:endParaRPr>
          </a:p>
        </p:txBody>
      </p:sp>
      <p:sp>
        <p:nvSpPr>
          <p:cNvPr id="12"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3" name="AutoShape 24"/>
          <p:cNvSpPr>
            <a:spLocks noChangeArrowheads="1"/>
          </p:cNvSpPr>
          <p:nvPr/>
        </p:nvSpPr>
        <p:spPr bwMode="auto">
          <a:xfrm>
            <a:off x="1283485" y="3657600"/>
            <a:ext cx="9932256" cy="3171336"/>
          </a:xfrm>
          <a:prstGeom prst="horizontalScroll">
            <a:avLst>
              <a:gd name="adj" fmla="val 18750"/>
            </a:avLst>
          </a:prstGeom>
          <a:solidFill>
            <a:schemeClr val="accent4">
              <a:lumMod val="40000"/>
              <a:lumOff val="60000"/>
            </a:schemeClr>
          </a:solidFill>
          <a:ln w="9525">
            <a:solidFill>
              <a:schemeClr val="tx1"/>
            </a:solidFill>
            <a:round/>
            <a:headEnd/>
            <a:tailEnd/>
          </a:ln>
          <a:effectLst/>
          <a:extLst/>
        </p:spPr>
        <p:txBody>
          <a:bodyPr wrap="none" anchor="ctr"/>
          <a:lstStyle/>
          <a:p>
            <a:pPr algn="just">
              <a:spcBef>
                <a:spcPct val="50000"/>
              </a:spcBef>
            </a:pPr>
            <a:r>
              <a:rPr lang="en-US" altLang="vi-VN" sz="2600" b="1">
                <a:solidFill>
                  <a:srgbClr val="0000FF"/>
                </a:solidFill>
              </a:rPr>
              <a:t> </a:t>
            </a:r>
          </a:p>
        </p:txBody>
      </p:sp>
      <p:sp>
        <p:nvSpPr>
          <p:cNvPr id="14" name="Text Box 9"/>
          <p:cNvSpPr txBox="1">
            <a:spLocks noChangeArrowheads="1"/>
          </p:cNvSpPr>
          <p:nvPr/>
        </p:nvSpPr>
        <p:spPr bwMode="auto">
          <a:xfrm>
            <a:off x="2017663" y="4523994"/>
            <a:ext cx="89070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571500" eaLnBrk="0" hangingPunct="0">
              <a:defRPr>
                <a:solidFill>
                  <a:schemeClr val="tx1"/>
                </a:solidFill>
                <a:latin typeface="Arial" pitchFamily="34" charset="0"/>
                <a:cs typeface="Arial" pitchFamily="34" charset="0"/>
              </a:defRPr>
            </a:lvl1pPr>
            <a:lvl2pPr marL="742950" indent="-285750" defTabSz="571500" eaLnBrk="0" hangingPunct="0">
              <a:defRPr>
                <a:solidFill>
                  <a:schemeClr val="tx1"/>
                </a:solidFill>
                <a:latin typeface="Arial" pitchFamily="34" charset="0"/>
                <a:cs typeface="Arial" pitchFamily="34" charset="0"/>
              </a:defRPr>
            </a:lvl2pPr>
            <a:lvl3pPr marL="1143000" indent="-228600" defTabSz="571500" eaLnBrk="0" hangingPunct="0">
              <a:defRPr>
                <a:solidFill>
                  <a:schemeClr val="tx1"/>
                </a:solidFill>
                <a:latin typeface="Arial" pitchFamily="34" charset="0"/>
                <a:cs typeface="Arial" pitchFamily="34" charset="0"/>
              </a:defRPr>
            </a:lvl3pPr>
            <a:lvl4pPr marL="1600200" indent="-228600" defTabSz="571500" eaLnBrk="0" hangingPunct="0">
              <a:defRPr>
                <a:solidFill>
                  <a:schemeClr val="tx1"/>
                </a:solidFill>
                <a:latin typeface="Arial" pitchFamily="34" charset="0"/>
                <a:cs typeface="Arial" pitchFamily="34" charset="0"/>
              </a:defRPr>
            </a:lvl4pPr>
            <a:lvl5pPr marL="2057400" indent="-228600" defTabSz="571500" eaLnBrk="0" hangingPunct="0">
              <a:defRPr>
                <a:solidFill>
                  <a:schemeClr val="tx1"/>
                </a:solidFill>
                <a:latin typeface="Arial" pitchFamily="34" charset="0"/>
                <a:cs typeface="Arial" pitchFamily="34" charset="0"/>
              </a:defRPr>
            </a:lvl5pPr>
            <a:lvl6pPr marL="2514600" indent="-228600" defTabSz="5715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715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715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715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a:solidFill>
                  <a:srgbClr val="FF0000"/>
                </a:solidFill>
                <a:latin typeface="Times New Roman" pitchFamily="18" charset="0"/>
              </a:rPr>
              <a:t> </a:t>
            </a:r>
            <a:r>
              <a:rPr lang="en-US" sz="2800" b="1" dirty="0" smtClean="0">
                <a:solidFill>
                  <a:srgbClr val="FF0000"/>
                </a:solidFill>
                <a:latin typeface="Times New Roman" pitchFamily="18" charset="0"/>
              </a:rPr>
              <a:t> </a:t>
            </a:r>
            <a:r>
              <a:rPr lang="en-US" sz="3200" b="1" dirty="0" smtClean="0">
                <a:latin typeface="Times New Roman" pitchFamily="18" charset="0"/>
                <a:cs typeface="Times New Roman" pitchFamily="18" charset="0"/>
              </a:rPr>
              <a:t>Những sự vật được tác giả miêu tả: </a:t>
            </a:r>
          </a:p>
          <a:p>
            <a:pPr eaLnBrk="1" hangingPunct="1"/>
            <a:r>
              <a:rPr lang="en-US" sz="3200" b="1" dirty="0" err="1" smtClean="0">
                <a:solidFill>
                  <a:srgbClr val="0000FF"/>
                </a:solidFill>
                <a:latin typeface="Times New Roman" pitchFamily="18" charset="0"/>
                <a:cs typeface="Times New Roman" pitchFamily="18" charset="0"/>
              </a:rPr>
              <a:t>Những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chiếc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nấm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rừng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vẻ</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đẹp</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nó</a:t>
            </a:r>
            <a:endParaRPr lang="en-US" sz="32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263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circle(in)">
                                      <p:cBhvr>
                                        <p:cTn id="31" dur="20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circle(in)">
                                      <p:cBhvr>
                                        <p:cTn id="36"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930" y="1825625"/>
            <a:ext cx="6962140" cy="4351338"/>
          </a:xfrm>
        </p:spPr>
      </p:pic>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40" y="1"/>
            <a:ext cx="12192000" cy="6858000"/>
          </a:xfrm>
          <a:prstGeom prst="rect">
            <a:avLst/>
          </a:prstGeom>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877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076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29064"/>
            <a:ext cx="12192000" cy="6858000"/>
          </a:xfrm>
          <a:prstGeom prst="rect">
            <a:avLst/>
          </a:prstGeom>
        </p:spPr>
      </p:pic>
      <p:grpSp>
        <p:nvGrpSpPr>
          <p:cNvPr id="5" name="Group 2"/>
          <p:cNvGrpSpPr>
            <a:grpSpLocks/>
          </p:cNvGrpSpPr>
          <p:nvPr/>
        </p:nvGrpSpPr>
        <p:grpSpPr bwMode="auto">
          <a:xfrm>
            <a:off x="5392149" y="745958"/>
            <a:ext cx="6508709" cy="6027483"/>
            <a:chOff x="4717179" y="2630219"/>
            <a:chExt cx="4357457" cy="4228148"/>
          </a:xfrm>
        </p:grpSpPr>
        <p:pic>
          <p:nvPicPr>
            <p:cNvPr id="6" name="Picture 1" descr="http://assets.inhabitat.com/wp-content/blogs.dir/1/files/2012/12/amanita-muscaria-mushrooms.jpg"/>
            <p:cNvPicPr>
              <a:picLocks noChangeAspect="1" noChangeArrowheads="1"/>
            </p:cNvPicPr>
            <p:nvPr/>
          </p:nvPicPr>
          <p:blipFill>
            <a:blip r:embed="rId3"/>
            <a:srcRect/>
            <a:stretch>
              <a:fillRect/>
            </a:stretch>
          </p:blipFill>
          <p:spPr bwMode="auto">
            <a:xfrm>
              <a:off x="4717179" y="2630219"/>
              <a:ext cx="4350236" cy="2310949"/>
            </a:xfrm>
            <a:prstGeom prst="rect">
              <a:avLst/>
            </a:prstGeom>
            <a:noFill/>
            <a:ln w="57150">
              <a:noFill/>
              <a:miter lim="800000"/>
              <a:headEnd/>
              <a:tailEnd/>
            </a:ln>
          </p:spPr>
        </p:pic>
        <p:pic>
          <p:nvPicPr>
            <p:cNvPr id="7" name="Picture 17" descr="lau dai nam "/>
            <p:cNvPicPr>
              <a:picLocks noChangeAspect="1" noChangeArrowheads="1"/>
            </p:cNvPicPr>
            <p:nvPr/>
          </p:nvPicPr>
          <p:blipFill>
            <a:blip r:embed="rId4"/>
            <a:srcRect/>
            <a:stretch>
              <a:fillRect/>
            </a:stretch>
          </p:blipFill>
          <p:spPr bwMode="auto">
            <a:xfrm>
              <a:off x="4724400" y="4797152"/>
              <a:ext cx="4350236" cy="2061215"/>
            </a:xfrm>
            <a:prstGeom prst="rect">
              <a:avLst/>
            </a:prstGeom>
            <a:noFill/>
            <a:ln w="9525">
              <a:noFill/>
              <a:miter lim="800000"/>
              <a:headEnd/>
              <a:tailEnd/>
            </a:ln>
          </p:spPr>
        </p:pic>
      </p:grpSp>
      <p:sp>
        <p:nvSpPr>
          <p:cNvPr id="9" name="TextBox 8"/>
          <p:cNvSpPr txBox="1"/>
          <p:nvPr/>
        </p:nvSpPr>
        <p:spPr>
          <a:xfrm>
            <a:off x="320009" y="1348800"/>
            <a:ext cx="4735773" cy="5509200"/>
          </a:xfrm>
          <a:prstGeom prst="rect">
            <a:avLst/>
          </a:prstGeom>
          <a:noFill/>
        </p:spPr>
        <p:txBody>
          <a:bodyPr wrap="square" rtlCol="0">
            <a:spAutoFit/>
          </a:bodyPr>
          <a:lstStyle/>
          <a:p>
            <a:pPr algn="just"/>
            <a:r>
              <a:rPr lang="en-US" sz="3200" b="1" i="1" dirty="0" smtClean="0">
                <a:solidFill>
                  <a:schemeClr val="accent5">
                    <a:lumMod val="75000"/>
                  </a:schemeClr>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vạt</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nấm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rừng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như</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thành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phố</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nấm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mỗi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chiếc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nấm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như</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tòa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lâu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đài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kiến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trúc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kì</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bản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giả</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như</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người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khổng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lồ</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vào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đô</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vương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quốc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người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tí</a:t>
            </a:r>
            <a:r>
              <a:rPr lang="en-US" sz="3200" b="1" i="1" dirty="0">
                <a:solidFill>
                  <a:srgbClr val="0000FF"/>
                </a:solidFill>
                <a:latin typeface="Times New Roman" pitchFamily="18" charset="0"/>
                <a:cs typeface="Times New Roman" pitchFamily="18" charset="0"/>
              </a:rPr>
              <a:t> hon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những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đền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đài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miếu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mạo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cung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lúp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xúp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dưới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chân</a:t>
            </a:r>
            <a:r>
              <a:rPr lang="en-US" sz="3200" b="1" i="1" dirty="0" smtClean="0">
                <a:solidFill>
                  <a:srgbClr val="0000FF"/>
                </a:solidFill>
                <a:latin typeface="Times New Roman" pitchFamily="18" charset="0"/>
                <a:cs typeface="Times New Roman" pitchFamily="18" charset="0"/>
              </a:rPr>
              <a:t>.</a:t>
            </a:r>
            <a:endParaRPr lang="vi-VN" sz="3200" b="1" i="1" dirty="0">
              <a:solidFill>
                <a:srgbClr val="0000FF"/>
              </a:solidFill>
              <a:latin typeface="Times New Roman" pitchFamily="18" charset="0"/>
              <a:cs typeface="Times New Roman" pitchFamily="18" charset="0"/>
            </a:endParaRPr>
          </a:p>
        </p:txBody>
      </p:sp>
      <p:sp>
        <p:nvSpPr>
          <p:cNvPr id="3" name="Rounded Rectangle 2"/>
          <p:cNvSpPr/>
          <p:nvPr/>
        </p:nvSpPr>
        <p:spPr>
          <a:xfrm>
            <a:off x="0" y="59704"/>
            <a:ext cx="12192000" cy="87875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spcBef>
                <a:spcPts val="0"/>
              </a:spcBef>
              <a:spcAft>
                <a:spcPts val="0"/>
              </a:spcAft>
              <a:tabLst>
                <a:tab pos="1698625" algn="l"/>
              </a:tabLst>
              <a:defRPr/>
            </a:pPr>
            <a:r>
              <a:rPr lang="en-US" sz="3200" b="1" dirty="0" err="1">
                <a:solidFill>
                  <a:srgbClr val="002060"/>
                </a:solidFill>
                <a:latin typeface="Times New Roman"/>
              </a:rPr>
              <a:t>Những</a:t>
            </a:r>
            <a:r>
              <a:rPr lang="en-US" sz="3200" b="1" dirty="0">
                <a:solidFill>
                  <a:srgbClr val="002060"/>
                </a:solidFill>
                <a:latin typeface="Times New Roman"/>
              </a:rPr>
              <a:t> </a:t>
            </a:r>
            <a:r>
              <a:rPr lang="en-US" sz="3200" b="1" dirty="0" err="1">
                <a:solidFill>
                  <a:srgbClr val="002060"/>
                </a:solidFill>
                <a:latin typeface="Times New Roman"/>
              </a:rPr>
              <a:t>cây</a:t>
            </a:r>
            <a:r>
              <a:rPr lang="en-US" sz="3200" b="1" dirty="0">
                <a:solidFill>
                  <a:srgbClr val="002060"/>
                </a:solidFill>
                <a:latin typeface="Times New Roman"/>
              </a:rPr>
              <a:t> </a:t>
            </a:r>
            <a:r>
              <a:rPr lang="en-US" sz="3200" b="1" dirty="0" err="1">
                <a:solidFill>
                  <a:srgbClr val="002060"/>
                </a:solidFill>
                <a:latin typeface="Times New Roman"/>
              </a:rPr>
              <a:t>nấm</a:t>
            </a:r>
            <a:r>
              <a:rPr lang="en-US" sz="3200" b="1" dirty="0">
                <a:solidFill>
                  <a:srgbClr val="002060"/>
                </a:solidFill>
                <a:latin typeface="Times New Roman"/>
              </a:rPr>
              <a:t> </a:t>
            </a:r>
            <a:r>
              <a:rPr lang="en-US" sz="3200" b="1" dirty="0" err="1">
                <a:solidFill>
                  <a:srgbClr val="002060"/>
                </a:solidFill>
                <a:latin typeface="Times New Roman"/>
              </a:rPr>
              <a:t>rừng</a:t>
            </a:r>
            <a:r>
              <a:rPr lang="en-US" sz="3200" b="1" dirty="0">
                <a:solidFill>
                  <a:srgbClr val="002060"/>
                </a:solidFill>
                <a:latin typeface="Times New Roman"/>
              </a:rPr>
              <a:t> </a:t>
            </a:r>
            <a:r>
              <a:rPr lang="en-US" sz="3200" b="1" dirty="0" err="1">
                <a:solidFill>
                  <a:srgbClr val="002060"/>
                </a:solidFill>
                <a:latin typeface="Times New Roman"/>
              </a:rPr>
              <a:t>đã</a:t>
            </a:r>
            <a:r>
              <a:rPr lang="en-US" sz="3200" b="1" dirty="0">
                <a:solidFill>
                  <a:srgbClr val="002060"/>
                </a:solidFill>
                <a:latin typeface="Times New Roman"/>
              </a:rPr>
              <a:t> </a:t>
            </a:r>
            <a:r>
              <a:rPr lang="en-US" sz="3200" b="1" dirty="0" err="1">
                <a:solidFill>
                  <a:srgbClr val="002060"/>
                </a:solidFill>
                <a:latin typeface="Times New Roman"/>
              </a:rPr>
              <a:t>khiến</a:t>
            </a:r>
            <a:r>
              <a:rPr lang="en-US" sz="3200" b="1" dirty="0">
                <a:solidFill>
                  <a:srgbClr val="002060"/>
                </a:solidFill>
                <a:latin typeface="Times New Roman"/>
              </a:rPr>
              <a:t> </a:t>
            </a:r>
            <a:r>
              <a:rPr lang="en-US" sz="3200" b="1" dirty="0" err="1">
                <a:solidFill>
                  <a:srgbClr val="002060"/>
                </a:solidFill>
                <a:latin typeface="Times New Roman"/>
              </a:rPr>
              <a:t>tác</a:t>
            </a:r>
            <a:r>
              <a:rPr lang="en-US" sz="3200" b="1" dirty="0">
                <a:solidFill>
                  <a:srgbClr val="002060"/>
                </a:solidFill>
                <a:latin typeface="Times New Roman"/>
              </a:rPr>
              <a:t> </a:t>
            </a:r>
            <a:r>
              <a:rPr lang="en-US" sz="3200" b="1" dirty="0" err="1">
                <a:solidFill>
                  <a:srgbClr val="002060"/>
                </a:solidFill>
                <a:latin typeface="Times New Roman"/>
              </a:rPr>
              <a:t>giả</a:t>
            </a:r>
            <a:r>
              <a:rPr lang="en-US" sz="3200" b="1" dirty="0">
                <a:solidFill>
                  <a:srgbClr val="002060"/>
                </a:solidFill>
                <a:latin typeface="Times New Roman"/>
              </a:rPr>
              <a:t> </a:t>
            </a:r>
            <a:r>
              <a:rPr lang="en-US" sz="3200" b="1" dirty="0" err="1">
                <a:solidFill>
                  <a:srgbClr val="002060"/>
                </a:solidFill>
                <a:latin typeface="Times New Roman"/>
              </a:rPr>
              <a:t>có</a:t>
            </a:r>
            <a:r>
              <a:rPr lang="en-US" sz="3200" b="1" dirty="0">
                <a:solidFill>
                  <a:srgbClr val="002060"/>
                </a:solidFill>
                <a:latin typeface="Times New Roman"/>
              </a:rPr>
              <a:t> </a:t>
            </a:r>
            <a:r>
              <a:rPr lang="en-US" sz="3200" b="1" dirty="0" err="1">
                <a:solidFill>
                  <a:srgbClr val="002060"/>
                </a:solidFill>
                <a:latin typeface="Times New Roman"/>
              </a:rPr>
              <a:t>những</a:t>
            </a:r>
            <a:r>
              <a:rPr lang="en-US" sz="3200" b="1" dirty="0">
                <a:solidFill>
                  <a:srgbClr val="002060"/>
                </a:solidFill>
                <a:latin typeface="Times New Roman"/>
              </a:rPr>
              <a:t> </a:t>
            </a:r>
            <a:r>
              <a:rPr lang="en-US" sz="3200" b="1" dirty="0" err="1">
                <a:solidFill>
                  <a:srgbClr val="002060"/>
                </a:solidFill>
                <a:latin typeface="Times New Roman"/>
              </a:rPr>
              <a:t>liên</a:t>
            </a:r>
            <a:r>
              <a:rPr lang="en-US" sz="3200" b="1" dirty="0">
                <a:solidFill>
                  <a:srgbClr val="002060"/>
                </a:solidFill>
                <a:latin typeface="Times New Roman"/>
              </a:rPr>
              <a:t> </a:t>
            </a:r>
            <a:r>
              <a:rPr lang="en-US" sz="3200" b="1" dirty="0" err="1">
                <a:solidFill>
                  <a:srgbClr val="002060"/>
                </a:solidFill>
                <a:latin typeface="Times New Roman"/>
              </a:rPr>
              <a:t>tưởng</a:t>
            </a:r>
            <a:r>
              <a:rPr lang="en-US" sz="3200" b="1" dirty="0">
                <a:solidFill>
                  <a:srgbClr val="002060"/>
                </a:solidFill>
                <a:latin typeface="Times New Roman"/>
              </a:rPr>
              <a:t> </a:t>
            </a:r>
            <a:r>
              <a:rPr lang="en-US" sz="3200" b="1" dirty="0" err="1">
                <a:solidFill>
                  <a:srgbClr val="002060"/>
                </a:solidFill>
                <a:latin typeface="Times New Roman"/>
              </a:rPr>
              <a:t>thú</a:t>
            </a:r>
            <a:r>
              <a:rPr lang="en-US" sz="3200" b="1" dirty="0">
                <a:solidFill>
                  <a:srgbClr val="002060"/>
                </a:solidFill>
                <a:latin typeface="Times New Roman"/>
              </a:rPr>
              <a:t> </a:t>
            </a:r>
            <a:r>
              <a:rPr lang="en-US" sz="3200" b="1" dirty="0" err="1">
                <a:solidFill>
                  <a:srgbClr val="002060"/>
                </a:solidFill>
                <a:latin typeface="Times New Roman"/>
              </a:rPr>
              <a:t>vị</a:t>
            </a:r>
            <a:r>
              <a:rPr lang="en-US" sz="3200" b="1" dirty="0">
                <a:solidFill>
                  <a:srgbClr val="002060"/>
                </a:solidFill>
                <a:latin typeface="Times New Roman"/>
              </a:rPr>
              <a:t> </a:t>
            </a:r>
            <a:r>
              <a:rPr lang="en-US" sz="3200" b="1" dirty="0" err="1">
                <a:solidFill>
                  <a:srgbClr val="002060"/>
                </a:solidFill>
                <a:latin typeface="Times New Roman"/>
              </a:rPr>
              <a:t>gì</a:t>
            </a:r>
            <a:r>
              <a:rPr lang="en-US" sz="3200" b="1" dirty="0">
                <a:solidFill>
                  <a:srgbClr val="002060"/>
                </a:solidFill>
                <a:latin typeface="Times New Roman"/>
              </a:rPr>
              <a:t>?</a:t>
            </a:r>
          </a:p>
        </p:txBody>
      </p:sp>
    </p:spTree>
    <p:extLst>
      <p:ext uri="{BB962C8B-B14F-4D97-AF65-F5344CB8AC3E}">
        <p14:creationId xmlns:p14="http://schemas.microsoft.com/office/powerpoint/2010/main" val="7021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9" y="-72188"/>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0054574" y="3848940"/>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8680269" y="5408504"/>
            <a:ext cx="3569570" cy="1504087"/>
          </a:xfrm>
          <a:prstGeom prst="rect">
            <a:avLst/>
          </a:prstGeom>
        </p:spPr>
      </p:pic>
      <p:sp>
        <p:nvSpPr>
          <p:cNvPr id="11"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AutoShape 24"/>
          <p:cNvSpPr>
            <a:spLocks noChangeArrowheads="1"/>
          </p:cNvSpPr>
          <p:nvPr/>
        </p:nvSpPr>
        <p:spPr bwMode="auto">
          <a:xfrm>
            <a:off x="295700" y="2695075"/>
            <a:ext cx="8752048" cy="3537284"/>
          </a:xfrm>
          <a:prstGeom prst="horizontalScroll">
            <a:avLst>
              <a:gd name="adj" fmla="val 18750"/>
            </a:avLst>
          </a:prstGeom>
          <a:solidFill>
            <a:schemeClr val="accent4">
              <a:lumMod val="60000"/>
              <a:lumOff val="40000"/>
            </a:schemeClr>
          </a:solidFill>
          <a:ln w="9525">
            <a:solidFill>
              <a:schemeClr val="tx1"/>
            </a:solidFill>
            <a:round/>
            <a:headEnd/>
            <a:tailEnd/>
          </a:ln>
          <a:effectLst/>
          <a:extLst/>
        </p:spPr>
        <p:txBody>
          <a:bodyPr wrap="none" anchor="ctr"/>
          <a:lstStyle/>
          <a:p>
            <a:pPr algn="just">
              <a:spcBef>
                <a:spcPct val="50000"/>
              </a:spcBef>
            </a:pPr>
            <a:r>
              <a:rPr lang="en-US" altLang="vi-VN" sz="2600" b="1" smtClean="0">
                <a:solidFill>
                  <a:srgbClr val="0000FF"/>
                </a:solidFill>
              </a:rPr>
              <a:t> </a:t>
            </a:r>
            <a:endParaRPr lang="en-US" altLang="vi-VN" sz="2600" b="1">
              <a:solidFill>
                <a:srgbClr val="0000FF"/>
              </a:solidFill>
            </a:endParaRPr>
          </a:p>
        </p:txBody>
      </p:sp>
      <p:sp>
        <p:nvSpPr>
          <p:cNvPr id="13" name="TextBox 12"/>
          <p:cNvSpPr txBox="1">
            <a:spLocks noChangeArrowheads="1"/>
          </p:cNvSpPr>
          <p:nvPr/>
        </p:nvSpPr>
        <p:spPr bwMode="auto">
          <a:xfrm>
            <a:off x="1205168" y="3469511"/>
            <a:ext cx="7674137" cy="1815882"/>
          </a:xfrm>
          <a:prstGeom prst="rect">
            <a:avLst/>
          </a:prstGeom>
          <a:noFill/>
          <a:ln w="9525">
            <a:noFill/>
            <a:miter lim="800000"/>
            <a:headEnd/>
            <a:tailEnd/>
          </a:ln>
        </p:spPr>
        <p:txBody>
          <a:bodyPr wrap="square">
            <a:spAutoFit/>
          </a:bodyPr>
          <a:lstStyle/>
          <a:p>
            <a:r>
              <a:rPr lang="en-US" sz="4000" b="1" dirty="0">
                <a:solidFill>
                  <a:srgbClr val="FF0000"/>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Những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liên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tưởng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ấy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làm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cảnh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vật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trong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rừng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trở</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nên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lãng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mạn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thần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bí</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như</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trong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truyện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cổ</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tích</a:t>
            </a:r>
            <a:r>
              <a:rPr lang="en-US" sz="3600" b="1" i="1" dirty="0">
                <a:solidFill>
                  <a:srgbClr val="0000FF"/>
                </a:solidFill>
                <a:latin typeface="Times New Roman" pitchFamily="18" charset="0"/>
                <a:cs typeface="Times New Roman" pitchFamily="18" charset="0"/>
              </a:rPr>
              <a:t>.</a:t>
            </a:r>
            <a:endParaRPr lang="vi-VN" sz="3600" b="1" i="1" dirty="0">
              <a:solidFill>
                <a:srgbClr val="0000FF"/>
              </a:solidFill>
              <a:latin typeface="Times New Roman" pitchFamily="18" charset="0"/>
              <a:cs typeface="Times New Roman" pitchFamily="18" charset="0"/>
            </a:endParaRPr>
          </a:p>
        </p:txBody>
      </p:sp>
      <p:sp>
        <p:nvSpPr>
          <p:cNvPr id="2" name="Rounded Rectangle 1"/>
          <p:cNvSpPr/>
          <p:nvPr/>
        </p:nvSpPr>
        <p:spPr>
          <a:xfrm>
            <a:off x="464558" y="1586362"/>
            <a:ext cx="11134300" cy="104113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tabLst>
                <a:tab pos="1698625" algn="l"/>
              </a:tabLst>
              <a:defRPr/>
            </a:pPr>
            <a:r>
              <a:rPr lang="en-US" sz="3200" b="1" dirty="0" err="1">
                <a:solidFill>
                  <a:srgbClr val="C00000"/>
                </a:solidFill>
                <a:latin typeface="Times New Roman"/>
              </a:rPr>
              <a:t>Nhờ</a:t>
            </a:r>
            <a:r>
              <a:rPr lang="en-US" sz="3200" b="1" dirty="0">
                <a:solidFill>
                  <a:srgbClr val="C00000"/>
                </a:solidFill>
                <a:latin typeface="Times New Roman"/>
              </a:rPr>
              <a:t> </a:t>
            </a:r>
            <a:r>
              <a:rPr lang="en-US" sz="3200" b="1" dirty="0" err="1">
                <a:solidFill>
                  <a:srgbClr val="C00000"/>
                </a:solidFill>
                <a:latin typeface="Times New Roman"/>
              </a:rPr>
              <a:t>những</a:t>
            </a:r>
            <a:r>
              <a:rPr lang="en-US" sz="3200" b="1" dirty="0">
                <a:solidFill>
                  <a:srgbClr val="C00000"/>
                </a:solidFill>
                <a:latin typeface="Times New Roman"/>
              </a:rPr>
              <a:t> </a:t>
            </a:r>
            <a:r>
              <a:rPr lang="en-US" sz="3200" b="1" dirty="0" err="1">
                <a:solidFill>
                  <a:srgbClr val="C00000"/>
                </a:solidFill>
                <a:latin typeface="Times New Roman"/>
              </a:rPr>
              <a:t>liên</a:t>
            </a:r>
            <a:r>
              <a:rPr lang="en-US" sz="3200" b="1" dirty="0">
                <a:solidFill>
                  <a:srgbClr val="C00000"/>
                </a:solidFill>
                <a:latin typeface="Times New Roman"/>
              </a:rPr>
              <a:t> </a:t>
            </a:r>
            <a:r>
              <a:rPr lang="en-US" sz="3200" b="1" dirty="0" err="1">
                <a:solidFill>
                  <a:srgbClr val="C00000"/>
                </a:solidFill>
                <a:latin typeface="Times New Roman"/>
              </a:rPr>
              <a:t>tưởng</a:t>
            </a:r>
            <a:r>
              <a:rPr lang="en-US" sz="3200" b="1" dirty="0">
                <a:solidFill>
                  <a:srgbClr val="C00000"/>
                </a:solidFill>
                <a:latin typeface="Times New Roman"/>
              </a:rPr>
              <a:t> </a:t>
            </a:r>
            <a:r>
              <a:rPr lang="en-US" sz="3200" b="1" dirty="0" err="1">
                <a:solidFill>
                  <a:srgbClr val="C00000"/>
                </a:solidFill>
                <a:latin typeface="Times New Roman"/>
              </a:rPr>
              <a:t>ấy</a:t>
            </a:r>
            <a:r>
              <a:rPr lang="en-US" sz="3200" b="1" dirty="0">
                <a:solidFill>
                  <a:srgbClr val="C00000"/>
                </a:solidFill>
                <a:latin typeface="Times New Roman"/>
              </a:rPr>
              <a:t> </a:t>
            </a:r>
            <a:r>
              <a:rPr lang="en-US" sz="3200" b="1" dirty="0" err="1">
                <a:solidFill>
                  <a:srgbClr val="C00000"/>
                </a:solidFill>
                <a:latin typeface="Times New Roman"/>
              </a:rPr>
              <a:t>mà</a:t>
            </a:r>
            <a:r>
              <a:rPr lang="en-US" sz="3200" b="1" dirty="0">
                <a:solidFill>
                  <a:srgbClr val="C00000"/>
                </a:solidFill>
                <a:latin typeface="Times New Roman"/>
              </a:rPr>
              <a:t> </a:t>
            </a:r>
            <a:r>
              <a:rPr lang="en-US" sz="3200" b="1" dirty="0" err="1">
                <a:solidFill>
                  <a:srgbClr val="C00000"/>
                </a:solidFill>
                <a:latin typeface="Times New Roman"/>
              </a:rPr>
              <a:t>cảnh</a:t>
            </a:r>
            <a:r>
              <a:rPr lang="en-US" sz="3200" b="1" dirty="0">
                <a:solidFill>
                  <a:srgbClr val="C00000"/>
                </a:solidFill>
                <a:latin typeface="Times New Roman"/>
              </a:rPr>
              <a:t> </a:t>
            </a:r>
            <a:r>
              <a:rPr lang="en-US" sz="3200" b="1" dirty="0" err="1">
                <a:solidFill>
                  <a:srgbClr val="C00000"/>
                </a:solidFill>
                <a:latin typeface="Times New Roman"/>
              </a:rPr>
              <a:t>vật</a:t>
            </a:r>
            <a:r>
              <a:rPr lang="en-US" sz="3200" b="1" dirty="0">
                <a:solidFill>
                  <a:srgbClr val="C00000"/>
                </a:solidFill>
                <a:latin typeface="Times New Roman"/>
              </a:rPr>
              <a:t> </a:t>
            </a:r>
            <a:r>
              <a:rPr lang="en-US" sz="3200" b="1" dirty="0" err="1">
                <a:solidFill>
                  <a:srgbClr val="C00000"/>
                </a:solidFill>
                <a:latin typeface="Times New Roman"/>
              </a:rPr>
              <a:t>đẹp</a:t>
            </a:r>
            <a:r>
              <a:rPr lang="en-US" sz="3200" b="1" dirty="0">
                <a:solidFill>
                  <a:srgbClr val="C00000"/>
                </a:solidFill>
                <a:latin typeface="Times New Roman"/>
              </a:rPr>
              <a:t> </a:t>
            </a:r>
            <a:r>
              <a:rPr lang="en-US" sz="3200" b="1" dirty="0" err="1">
                <a:solidFill>
                  <a:srgbClr val="C00000"/>
                </a:solidFill>
                <a:latin typeface="Times New Roman"/>
              </a:rPr>
              <a:t>thêm</a:t>
            </a:r>
            <a:r>
              <a:rPr lang="en-US" sz="3200" b="1" dirty="0">
                <a:solidFill>
                  <a:srgbClr val="C00000"/>
                </a:solidFill>
                <a:latin typeface="Times New Roman"/>
              </a:rPr>
              <a:t> </a:t>
            </a:r>
            <a:r>
              <a:rPr lang="en-US" sz="3200" b="1" dirty="0" err="1">
                <a:solidFill>
                  <a:srgbClr val="C00000"/>
                </a:solidFill>
                <a:latin typeface="Times New Roman"/>
              </a:rPr>
              <a:t>như</a:t>
            </a:r>
            <a:r>
              <a:rPr lang="en-US" sz="3200" b="1" dirty="0">
                <a:solidFill>
                  <a:srgbClr val="C00000"/>
                </a:solidFill>
                <a:latin typeface="Times New Roman"/>
              </a:rPr>
              <a:t> </a:t>
            </a:r>
            <a:r>
              <a:rPr lang="en-US" sz="3200" b="1" dirty="0" err="1">
                <a:solidFill>
                  <a:srgbClr val="C00000"/>
                </a:solidFill>
                <a:latin typeface="Times New Roman"/>
              </a:rPr>
              <a:t>thế</a:t>
            </a:r>
            <a:r>
              <a:rPr lang="en-US" sz="3200" b="1" dirty="0">
                <a:solidFill>
                  <a:srgbClr val="C00000"/>
                </a:solidFill>
                <a:latin typeface="Times New Roman"/>
              </a:rPr>
              <a:t> </a:t>
            </a:r>
            <a:r>
              <a:rPr lang="en-US" sz="3200" b="1" dirty="0" err="1">
                <a:solidFill>
                  <a:srgbClr val="C00000"/>
                </a:solidFill>
                <a:latin typeface="Times New Roman"/>
              </a:rPr>
              <a:t>nào</a:t>
            </a:r>
            <a:r>
              <a:rPr lang="en-US" sz="3200" b="1" dirty="0">
                <a:solidFill>
                  <a:srgbClr val="C00000"/>
                </a:solidFill>
                <a:latin typeface="Times New Roman"/>
              </a:rPr>
              <a:t>?</a:t>
            </a:r>
          </a:p>
        </p:txBody>
      </p:sp>
    </p:spTree>
    <p:extLst>
      <p:ext uri="{BB962C8B-B14F-4D97-AF65-F5344CB8AC3E}">
        <p14:creationId xmlns:p14="http://schemas.microsoft.com/office/powerpoint/2010/main" val="6097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2"/>
            <a:ext cx="12192000" cy="6858000"/>
          </a:xfrm>
          <a:prstGeom prst="rect">
            <a:avLst/>
          </a:prstGeom>
        </p:spPr>
      </p:pic>
      <p:pic>
        <p:nvPicPr>
          <p:cNvPr id="6"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832" y="494907"/>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50815" y="2256450"/>
            <a:ext cx="9234636" cy="584775"/>
          </a:xfrm>
          <a:prstGeom prst="rect">
            <a:avLst/>
          </a:prstGeom>
          <a:noFill/>
        </p:spPr>
        <p:txBody>
          <a:bodyPr wrap="square" rtlCol="0">
            <a:spAutoFit/>
          </a:bodyPr>
          <a:lstStyle/>
          <a:p>
            <a:r>
              <a:rPr lang="vi-VN" sz="3200" b="1" dirty="0" smtClean="0">
                <a:solidFill>
                  <a:srgbClr val="002060"/>
                </a:solidFill>
              </a:rPr>
              <a:t>Đọc đoạn</a:t>
            </a:r>
            <a:r>
              <a:rPr lang="en-US" sz="3200" b="1" dirty="0" smtClean="0">
                <a:solidFill>
                  <a:srgbClr val="002060"/>
                </a:solidFill>
              </a:rPr>
              <a:t> 2</a:t>
            </a:r>
            <a:r>
              <a:rPr lang="vi-VN" sz="3200" b="1" dirty="0" smtClean="0">
                <a:solidFill>
                  <a:srgbClr val="002060"/>
                </a:solidFill>
              </a:rPr>
              <a:t>, </a:t>
            </a:r>
            <a:r>
              <a:rPr lang="vi-VN" sz="3200" b="1" dirty="0">
                <a:solidFill>
                  <a:srgbClr val="002060"/>
                </a:solidFill>
              </a:rPr>
              <a:t>và trả lời câu hỏi: </a:t>
            </a:r>
          </a:p>
        </p:txBody>
      </p:sp>
      <p:sp>
        <p:nvSpPr>
          <p:cNvPr id="10"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28850" y="3399570"/>
            <a:ext cx="11134300" cy="104113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b="1" dirty="0" err="1">
                <a:solidFill>
                  <a:srgbClr val="002060"/>
                </a:solidFill>
                <a:latin typeface="Times New Roman"/>
              </a:rPr>
              <a:t>Những</a:t>
            </a:r>
            <a:r>
              <a:rPr lang="en-US" sz="3200" b="1" dirty="0">
                <a:solidFill>
                  <a:srgbClr val="002060"/>
                </a:solidFill>
                <a:latin typeface="Times New Roman"/>
              </a:rPr>
              <a:t> </a:t>
            </a:r>
            <a:r>
              <a:rPr lang="en-US" sz="3200" b="1" dirty="0" err="1">
                <a:solidFill>
                  <a:srgbClr val="002060"/>
                </a:solidFill>
                <a:latin typeface="Times New Roman"/>
              </a:rPr>
              <a:t>muông</a:t>
            </a:r>
            <a:r>
              <a:rPr lang="en-US" sz="3200" b="1" dirty="0">
                <a:solidFill>
                  <a:srgbClr val="002060"/>
                </a:solidFill>
                <a:latin typeface="Times New Roman"/>
              </a:rPr>
              <a:t> </a:t>
            </a:r>
            <a:r>
              <a:rPr lang="en-US" sz="3200" b="1" dirty="0" err="1">
                <a:solidFill>
                  <a:srgbClr val="002060"/>
                </a:solidFill>
                <a:latin typeface="Times New Roman"/>
              </a:rPr>
              <a:t>thú</a:t>
            </a:r>
            <a:r>
              <a:rPr lang="en-US" sz="3200" b="1" dirty="0">
                <a:solidFill>
                  <a:srgbClr val="002060"/>
                </a:solidFill>
                <a:latin typeface="Times New Roman"/>
              </a:rPr>
              <a:t> </a:t>
            </a:r>
            <a:r>
              <a:rPr lang="en-US" sz="3200" b="1" dirty="0" err="1">
                <a:solidFill>
                  <a:srgbClr val="002060"/>
                </a:solidFill>
                <a:latin typeface="Times New Roman"/>
              </a:rPr>
              <a:t>trong</a:t>
            </a:r>
            <a:r>
              <a:rPr lang="en-US" sz="3200" b="1" dirty="0">
                <a:solidFill>
                  <a:srgbClr val="002060"/>
                </a:solidFill>
                <a:latin typeface="Times New Roman"/>
              </a:rPr>
              <a:t> </a:t>
            </a:r>
            <a:r>
              <a:rPr lang="en-US" sz="3200" b="1" dirty="0" err="1">
                <a:solidFill>
                  <a:srgbClr val="002060"/>
                </a:solidFill>
                <a:latin typeface="Times New Roman"/>
              </a:rPr>
              <a:t>rừng</a:t>
            </a:r>
            <a:r>
              <a:rPr lang="en-US" sz="3200" b="1" dirty="0">
                <a:solidFill>
                  <a:srgbClr val="002060"/>
                </a:solidFill>
                <a:latin typeface="Times New Roman"/>
              </a:rPr>
              <a:t> </a:t>
            </a:r>
            <a:r>
              <a:rPr lang="en-US" sz="3200" b="1" dirty="0" err="1">
                <a:solidFill>
                  <a:srgbClr val="002060"/>
                </a:solidFill>
                <a:latin typeface="Times New Roman"/>
              </a:rPr>
              <a:t>được</a:t>
            </a:r>
            <a:r>
              <a:rPr lang="en-US" sz="3200" b="1" dirty="0">
                <a:solidFill>
                  <a:srgbClr val="002060"/>
                </a:solidFill>
                <a:latin typeface="Times New Roman"/>
              </a:rPr>
              <a:t> </a:t>
            </a:r>
            <a:r>
              <a:rPr lang="en-US" sz="3200" b="1" dirty="0" err="1">
                <a:solidFill>
                  <a:srgbClr val="002060"/>
                </a:solidFill>
                <a:latin typeface="Times New Roman"/>
              </a:rPr>
              <a:t>miêu</a:t>
            </a:r>
            <a:r>
              <a:rPr lang="en-US" sz="3200" b="1" dirty="0">
                <a:solidFill>
                  <a:srgbClr val="002060"/>
                </a:solidFill>
                <a:latin typeface="Times New Roman"/>
              </a:rPr>
              <a:t> tả </a:t>
            </a:r>
            <a:r>
              <a:rPr lang="en-US" sz="3200" b="1" dirty="0" err="1">
                <a:solidFill>
                  <a:srgbClr val="002060"/>
                </a:solidFill>
                <a:latin typeface="Times New Roman"/>
              </a:rPr>
              <a:t>như</a:t>
            </a:r>
            <a:r>
              <a:rPr lang="en-US" sz="3200" b="1" dirty="0">
                <a:solidFill>
                  <a:srgbClr val="002060"/>
                </a:solidFill>
                <a:latin typeface="Times New Roman"/>
              </a:rPr>
              <a:t> </a:t>
            </a:r>
            <a:r>
              <a:rPr lang="en-US" sz="3200" b="1" dirty="0" err="1">
                <a:solidFill>
                  <a:srgbClr val="002060"/>
                </a:solidFill>
                <a:latin typeface="Times New Roman"/>
              </a:rPr>
              <a:t>thê</a:t>
            </a:r>
            <a:r>
              <a:rPr lang="en-US" sz="3200" b="1" dirty="0">
                <a:solidFill>
                  <a:srgbClr val="002060"/>
                </a:solidFill>
                <a:latin typeface="Times New Roman"/>
              </a:rPr>
              <a:t>́ </a:t>
            </a:r>
            <a:r>
              <a:rPr lang="en-US" sz="3200" b="1" dirty="0" err="1">
                <a:solidFill>
                  <a:srgbClr val="002060"/>
                </a:solidFill>
                <a:latin typeface="Times New Roman"/>
              </a:rPr>
              <a:t>nào</a:t>
            </a:r>
            <a:r>
              <a:rPr lang="en-US" sz="3200" b="1" dirty="0">
                <a:solidFill>
                  <a:srgbClr val="002060"/>
                </a:solidFill>
                <a:latin typeface="Times New Roman"/>
              </a:rPr>
              <a:t>? </a:t>
            </a:r>
          </a:p>
        </p:txBody>
      </p:sp>
    </p:spTree>
    <p:extLst>
      <p:ext uri="{BB962C8B-B14F-4D97-AF65-F5344CB8AC3E}">
        <p14:creationId xmlns:p14="http://schemas.microsoft.com/office/powerpoint/2010/main" val="231835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k14.vcmedia.vn/Images/Uploaded/Share/2011/07/25/110725kpvuonbacma-4.jpg"/>
          <p:cNvPicPr>
            <a:picLocks noChangeAspect="1" noChangeArrowheads="1"/>
          </p:cNvPicPr>
          <p:nvPr/>
        </p:nvPicPr>
        <p:blipFill>
          <a:blip r:embed="rId2"/>
          <a:srcRect/>
          <a:stretch>
            <a:fillRect/>
          </a:stretch>
        </p:blipFill>
        <p:spPr bwMode="auto">
          <a:xfrm>
            <a:off x="61415" y="105787"/>
            <a:ext cx="12069167" cy="6752213"/>
          </a:xfrm>
          <a:prstGeom prst="rect">
            <a:avLst/>
          </a:prstGeom>
          <a:solidFill>
            <a:srgbClr val="66FFFF"/>
          </a:solidFill>
          <a:ln w="57150">
            <a:solidFill>
              <a:srgbClr val="C00000"/>
            </a:solidFill>
            <a:miter lim="800000"/>
            <a:headEnd/>
            <a:tailEnd/>
          </a:ln>
        </p:spPr>
      </p:pic>
      <p:sp>
        <p:nvSpPr>
          <p:cNvPr id="10" name="Rounded Rectangular Callout 9"/>
          <p:cNvSpPr/>
          <p:nvPr/>
        </p:nvSpPr>
        <p:spPr>
          <a:xfrm>
            <a:off x="0" y="105787"/>
            <a:ext cx="12069168" cy="1299408"/>
          </a:xfrm>
          <a:prstGeom prst="wedgeRoundRectCallout">
            <a:avLst>
              <a:gd name="adj1" fmla="val -329"/>
              <a:gd name="adj2" fmla="val 129766"/>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4000" b="1" i="1" dirty="0" smtClean="0">
              <a:solidFill>
                <a:srgbClr val="FF0000"/>
              </a:solidFill>
              <a:latin typeface="Times New Roman" pitchFamily="18" charset="0"/>
              <a:cs typeface="Times New Roman" pitchFamily="18" charset="0"/>
            </a:endParaRPr>
          </a:p>
          <a:p>
            <a:pPr>
              <a:defRPr/>
            </a:pP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Những</a:t>
            </a:r>
            <a:r>
              <a:rPr lang="en-US" sz="3600" b="1" i="1" dirty="0" smtClean="0">
                <a:solidFill>
                  <a:srgbClr val="FF0000"/>
                </a:solidFill>
                <a:latin typeface="Times New Roman" pitchFamily="18" charset="0"/>
                <a:cs typeface="Times New Roman" pitchFamily="18" charset="0"/>
              </a:rPr>
              <a:t> </a:t>
            </a:r>
            <a:r>
              <a:rPr lang="en-US" sz="3600" b="1" i="1" dirty="0">
                <a:solidFill>
                  <a:srgbClr val="FF0000"/>
                </a:solidFill>
                <a:latin typeface="Times New Roman" pitchFamily="18" charset="0"/>
                <a:cs typeface="Times New Roman" pitchFamily="18" charset="0"/>
              </a:rPr>
              <a:t>con </a:t>
            </a:r>
            <a:r>
              <a:rPr lang="en-US" sz="3600" b="1" i="1" dirty="0" err="1">
                <a:solidFill>
                  <a:srgbClr val="FF0000"/>
                </a:solidFill>
                <a:latin typeface="Times New Roman" pitchFamily="18" charset="0"/>
                <a:cs typeface="Times New Roman" pitchFamily="18" charset="0"/>
              </a:rPr>
              <a:t>vượn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bạc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ôm</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gọn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ghẽ</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chuyền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nhanh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như</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tia</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chớp</a:t>
            </a:r>
            <a:endParaRPr lang="en-US" sz="3600" b="1" i="1" dirty="0" smtClean="0">
              <a:solidFill>
                <a:srgbClr val="FF0000"/>
              </a:solidFill>
              <a:latin typeface="Times New Roman" pitchFamily="18" charset="0"/>
              <a:cs typeface="Times New Roman" pitchFamily="18" charset="0"/>
            </a:endParaRPr>
          </a:p>
          <a:p>
            <a:pPr algn="ctr">
              <a:defRPr/>
            </a:pP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95595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1070" y="54769"/>
            <a:ext cx="11529536" cy="6803231"/>
            <a:chOff x="198942" y="-455349"/>
            <a:chExt cx="12004572" cy="7313349"/>
          </a:xfrm>
        </p:grpSpPr>
        <p:pic>
          <p:nvPicPr>
            <p:cNvPr id="15" name="Picture 2" descr="https://naturalunseenhazards.files.wordpress.com/2011/07/striped-skunk.jpg"/>
            <p:cNvPicPr>
              <a:picLocks noChangeAspect="1" noChangeArrowheads="1"/>
            </p:cNvPicPr>
            <p:nvPr/>
          </p:nvPicPr>
          <p:blipFill>
            <a:blip r:embed="rId2"/>
            <a:srcRect/>
            <a:stretch>
              <a:fillRect/>
            </a:stretch>
          </p:blipFill>
          <p:spPr bwMode="auto">
            <a:xfrm>
              <a:off x="3567267" y="-455349"/>
              <a:ext cx="8636247" cy="7313349"/>
            </a:xfrm>
            <a:prstGeom prst="rect">
              <a:avLst/>
            </a:prstGeom>
            <a:noFill/>
            <a:ln w="57150">
              <a:solidFill>
                <a:srgbClr val="FF0000"/>
              </a:solidFill>
              <a:miter lim="800000"/>
              <a:headEnd/>
              <a:tailEnd/>
            </a:ln>
          </p:spPr>
        </p:pic>
        <p:sp>
          <p:nvSpPr>
            <p:cNvPr id="17" name="Rounded Rectangular Callout 16"/>
            <p:cNvSpPr/>
            <p:nvPr/>
          </p:nvSpPr>
          <p:spPr>
            <a:xfrm>
              <a:off x="198942" y="-152081"/>
              <a:ext cx="3233538" cy="6570333"/>
            </a:xfrm>
            <a:prstGeom prst="wedgeRoundRectCallout">
              <a:avLst>
                <a:gd name="adj1" fmla="val 186590"/>
                <a:gd name="adj2" fmla="val 17335"/>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Những</a:t>
              </a:r>
              <a:r>
                <a:rPr lang="en-US" sz="3600" b="1" i="1" dirty="0" smtClean="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chồn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sóc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với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chùm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đuôi</a:t>
              </a:r>
              <a:r>
                <a:rPr lang="en-US" sz="3600" b="1" i="1" dirty="0">
                  <a:solidFill>
                    <a:srgbClr val="FF0000"/>
                  </a:solidFill>
                  <a:latin typeface="Times New Roman" pitchFamily="18" charset="0"/>
                  <a:cs typeface="Times New Roman" pitchFamily="18" charset="0"/>
                </a:rPr>
                <a:t> to </a:t>
              </a:r>
              <a:r>
                <a:rPr lang="en-US" sz="3600" b="1" i="1" dirty="0" err="1">
                  <a:solidFill>
                    <a:srgbClr val="FF0000"/>
                  </a:solidFill>
                  <a:latin typeface="Times New Roman" pitchFamily="18" charset="0"/>
                  <a:cs typeface="Times New Roman" pitchFamily="18" charset="0"/>
                </a:rPr>
                <a:t>đẹp</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vút</a:t>
              </a:r>
              <a:r>
                <a:rPr lang="en-US" sz="3600" b="1" i="1" dirty="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qua </a:t>
              </a:r>
              <a:r>
                <a:rPr lang="en-US" sz="3600" b="1" i="1" dirty="0" err="1">
                  <a:solidFill>
                    <a:srgbClr val="FF0000"/>
                  </a:solidFill>
                  <a:latin typeface="Times New Roman" pitchFamily="18" charset="0"/>
                  <a:cs typeface="Times New Roman" pitchFamily="18" charset="0"/>
                </a:rPr>
                <a:t>không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kịp</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đưa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mắt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nhìn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theo</a:t>
              </a:r>
              <a:endParaRPr lang="vi-VN" sz="3600" b="1" i="1" dirty="0">
                <a:solidFill>
                  <a:srgbClr val="FF0000"/>
                </a:solidFill>
              </a:endParaRPr>
            </a:p>
          </p:txBody>
        </p:sp>
      </p:grpSp>
    </p:spTree>
    <p:extLst>
      <p:ext uri="{BB962C8B-B14F-4D97-AF65-F5344CB8AC3E}">
        <p14:creationId xmlns:p14="http://schemas.microsoft.com/office/powerpoint/2010/main" val="188697931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1779097" cy="6698858"/>
            <a:chOff x="321869" y="251530"/>
            <a:chExt cx="8521239" cy="6447328"/>
          </a:xfrm>
        </p:grpSpPr>
        <p:pic>
          <p:nvPicPr>
            <p:cNvPr id="15" name="Picture 4" descr="rung khop"/>
            <p:cNvPicPr>
              <a:picLocks noChangeAspect="1" noChangeArrowheads="1"/>
            </p:cNvPicPr>
            <p:nvPr/>
          </p:nvPicPr>
          <p:blipFill>
            <a:blip r:embed="rId2"/>
            <a:srcRect/>
            <a:stretch>
              <a:fillRect/>
            </a:stretch>
          </p:blipFill>
          <p:spPr bwMode="auto">
            <a:xfrm>
              <a:off x="321869" y="251530"/>
              <a:ext cx="6213034" cy="6447328"/>
            </a:xfrm>
            <a:prstGeom prst="rect">
              <a:avLst/>
            </a:prstGeom>
            <a:ln w="88900" cap="sq" cmpd="thickThin">
              <a:solidFill>
                <a:srgbClr val="CC0000"/>
              </a:solidFill>
              <a:prstDash val="solid"/>
              <a:miter lim="800000"/>
            </a:ln>
            <a:effectLst>
              <a:innerShdw blurRad="76200">
                <a:srgbClr val="000000"/>
              </a:innerShdw>
            </a:effectLst>
          </p:spPr>
        </p:pic>
        <p:sp>
          <p:nvSpPr>
            <p:cNvPr id="17" name="Rounded Rectangular Callout 16"/>
            <p:cNvSpPr/>
            <p:nvPr/>
          </p:nvSpPr>
          <p:spPr>
            <a:xfrm>
              <a:off x="6606078" y="436807"/>
              <a:ext cx="2237030" cy="5703104"/>
            </a:xfrm>
            <a:prstGeom prst="wedgeRoundRectCallout">
              <a:avLst>
                <a:gd name="adj1" fmla="val -138422"/>
                <a:gd name="adj2" fmla="val 42640"/>
                <a:gd name="adj3" fmla="val 16667"/>
              </a:avLst>
            </a:prstGeom>
            <a:blipFill>
              <a:blip r:embed="rId3"/>
              <a:tile tx="0" ty="0" sx="100000" sy="100000" flip="none" algn="tl"/>
            </a:blip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mang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ăn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cỏ</a:t>
              </a:r>
              <a:r>
                <a:rPr lang="en-US" sz="3600" b="1" i="1" dirty="0">
                  <a:solidFill>
                    <a:srgbClr val="FF0000"/>
                  </a:solidFill>
                  <a:latin typeface="Times New Roman" pitchFamily="18" charset="0"/>
                  <a:cs typeface="Times New Roman" pitchFamily="18" charset="0"/>
                </a:rPr>
                <a:t> non,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chiếc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chân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giẫm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thảm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a:p>
              <a:pPr algn="just">
                <a:defRPr/>
              </a:pPr>
              <a:endParaRPr lang="vi-VN" sz="2400" dirty="0">
                <a:solidFill>
                  <a:srgbClr val="0000FF"/>
                </a:solidFill>
              </a:endParaRPr>
            </a:p>
          </p:txBody>
        </p:sp>
      </p:grpSp>
    </p:spTree>
    <p:extLst>
      <p:ext uri="{BB962C8B-B14F-4D97-AF65-F5344CB8AC3E}">
        <p14:creationId xmlns:p14="http://schemas.microsoft.com/office/powerpoint/2010/main" val="1593364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42712"/>
            <a:ext cx="12192000" cy="6858000"/>
          </a:xfrm>
          <a:prstGeom prst="rect">
            <a:avLst/>
          </a:prstGeom>
        </p:spPr>
      </p:pic>
      <p:sp>
        <p:nvSpPr>
          <p:cNvPr id="5" name="TextBox 4"/>
          <p:cNvSpPr txBox="1">
            <a:spLocks noChangeArrowheads="1"/>
          </p:cNvSpPr>
          <p:nvPr/>
        </p:nvSpPr>
        <p:spPr bwMode="auto">
          <a:xfrm>
            <a:off x="344257" y="565020"/>
            <a:ext cx="11967812" cy="584775"/>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3200" b="1" dirty="0" smtClean="0">
                <a:latin typeface="Times New Roman"/>
                <a:cs typeface="+mn-cs"/>
              </a:rPr>
              <a:t>  </a:t>
            </a:r>
            <a:endParaRPr lang="en-US" sz="3600" b="1" dirty="0">
              <a:solidFill>
                <a:srgbClr val="002060"/>
              </a:solidFill>
              <a:latin typeface="Times New Roman"/>
              <a:cs typeface="+mn-cs"/>
            </a:endParaRPr>
          </a:p>
        </p:txBody>
      </p:sp>
      <p:sp>
        <p:nvSpPr>
          <p:cNvPr id="6" name="Rounded Rectangle 5"/>
          <p:cNvSpPr/>
          <p:nvPr/>
        </p:nvSpPr>
        <p:spPr>
          <a:xfrm>
            <a:off x="344257" y="754799"/>
            <a:ext cx="11134300" cy="1041139"/>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b="1" dirty="0" err="1">
                <a:solidFill>
                  <a:srgbClr val="002060"/>
                </a:solidFill>
                <a:latin typeface="Times New Roman"/>
              </a:rPr>
              <a:t>Sư</a:t>
            </a:r>
            <a:r>
              <a:rPr lang="en-US" sz="3200" b="1" dirty="0">
                <a:solidFill>
                  <a:srgbClr val="002060"/>
                </a:solidFill>
                <a:latin typeface="Times New Roman"/>
              </a:rPr>
              <a:t>̣ có </a:t>
            </a:r>
            <a:r>
              <a:rPr lang="en-US" sz="3200" b="1" dirty="0" err="1">
                <a:solidFill>
                  <a:srgbClr val="002060"/>
                </a:solidFill>
                <a:latin typeface="Times New Roman"/>
              </a:rPr>
              <a:t>mặt</a:t>
            </a:r>
            <a:r>
              <a:rPr lang="en-US" sz="3200" b="1" dirty="0">
                <a:solidFill>
                  <a:srgbClr val="002060"/>
                </a:solidFill>
                <a:latin typeface="Times New Roman"/>
              </a:rPr>
              <a:t> </a:t>
            </a:r>
            <a:r>
              <a:rPr lang="en-US" sz="3200" b="1" dirty="0" err="1">
                <a:solidFill>
                  <a:srgbClr val="002060"/>
                </a:solidFill>
                <a:latin typeface="Times New Roman"/>
              </a:rPr>
              <a:t>của</a:t>
            </a:r>
            <a:r>
              <a:rPr lang="en-US" sz="3200" b="1" dirty="0">
                <a:solidFill>
                  <a:srgbClr val="002060"/>
                </a:solidFill>
                <a:latin typeface="Times New Roman"/>
              </a:rPr>
              <a:t> </a:t>
            </a:r>
            <a:r>
              <a:rPr lang="en-US" sz="3200" b="1" dirty="0" err="1">
                <a:solidFill>
                  <a:srgbClr val="002060"/>
                </a:solidFill>
                <a:latin typeface="Times New Roman"/>
              </a:rPr>
              <a:t>chúng</a:t>
            </a:r>
            <a:r>
              <a:rPr lang="en-US" sz="3200" b="1" dirty="0">
                <a:solidFill>
                  <a:srgbClr val="002060"/>
                </a:solidFill>
                <a:latin typeface="Times New Roman"/>
              </a:rPr>
              <a:t> </a:t>
            </a:r>
            <a:r>
              <a:rPr lang="en-US" sz="3200" b="1" dirty="0" err="1">
                <a:solidFill>
                  <a:srgbClr val="002060"/>
                </a:solidFill>
                <a:latin typeface="Times New Roman"/>
              </a:rPr>
              <a:t>mang</a:t>
            </a:r>
            <a:r>
              <a:rPr lang="en-US" sz="3200" b="1" dirty="0">
                <a:solidFill>
                  <a:srgbClr val="002060"/>
                </a:solidFill>
                <a:latin typeface="Times New Roman"/>
              </a:rPr>
              <a:t> </a:t>
            </a:r>
            <a:r>
              <a:rPr lang="en-US" sz="3200" b="1" dirty="0" err="1">
                <a:solidFill>
                  <a:srgbClr val="002060"/>
                </a:solidFill>
                <a:latin typeface="Times New Roman"/>
              </a:rPr>
              <a:t>lại</a:t>
            </a:r>
            <a:r>
              <a:rPr lang="en-US" sz="3200" b="1" dirty="0">
                <a:solidFill>
                  <a:srgbClr val="002060"/>
                </a:solidFill>
                <a:latin typeface="Times New Roman"/>
              </a:rPr>
              <a:t> </a:t>
            </a:r>
            <a:r>
              <a:rPr lang="en-US" sz="3200" b="1" dirty="0" err="1" smtClean="0">
                <a:solidFill>
                  <a:srgbClr val="002060"/>
                </a:solidFill>
                <a:latin typeface="Times New Roman"/>
              </a:rPr>
              <a:t>vẻ</a:t>
            </a:r>
            <a:r>
              <a:rPr lang="en-US" sz="3200" b="1" dirty="0" smtClean="0">
                <a:solidFill>
                  <a:srgbClr val="002060"/>
                </a:solidFill>
                <a:latin typeface="Times New Roman"/>
              </a:rPr>
              <a:t> </a:t>
            </a:r>
            <a:r>
              <a:rPr lang="en-US" sz="3200" b="1" dirty="0" err="1">
                <a:solidFill>
                  <a:srgbClr val="002060"/>
                </a:solidFill>
                <a:latin typeface="Times New Roman"/>
              </a:rPr>
              <a:t>đẹp</a:t>
            </a:r>
            <a:r>
              <a:rPr lang="en-US" sz="3200" b="1" dirty="0">
                <a:solidFill>
                  <a:srgbClr val="002060"/>
                </a:solidFill>
                <a:latin typeface="Times New Roman"/>
              </a:rPr>
              <a:t> </a:t>
            </a:r>
            <a:r>
              <a:rPr lang="en-US" sz="3200" b="1" dirty="0" err="1">
                <a:solidFill>
                  <a:srgbClr val="002060"/>
                </a:solidFill>
                <a:latin typeface="Times New Roman"/>
              </a:rPr>
              <a:t>gi</a:t>
            </a:r>
            <a:r>
              <a:rPr lang="en-US" sz="3200" b="1" dirty="0">
                <a:solidFill>
                  <a:srgbClr val="002060"/>
                </a:solidFill>
                <a:latin typeface="Times New Roman"/>
              </a:rPr>
              <a:t>̀ </a:t>
            </a:r>
            <a:r>
              <a:rPr lang="en-US" sz="3200" b="1" dirty="0" err="1">
                <a:solidFill>
                  <a:srgbClr val="002060"/>
                </a:solidFill>
                <a:latin typeface="Times New Roman"/>
              </a:rPr>
              <a:t>cho</a:t>
            </a:r>
            <a:r>
              <a:rPr lang="en-US" sz="3200" b="1" dirty="0">
                <a:solidFill>
                  <a:srgbClr val="002060"/>
                </a:solidFill>
                <a:latin typeface="Times New Roman"/>
              </a:rPr>
              <a:t> </a:t>
            </a:r>
            <a:r>
              <a:rPr lang="en-US" sz="3200" b="1" dirty="0" err="1">
                <a:solidFill>
                  <a:srgbClr val="002060"/>
                </a:solidFill>
                <a:latin typeface="Times New Roman"/>
              </a:rPr>
              <a:t>cảnh</a:t>
            </a:r>
            <a:r>
              <a:rPr lang="en-US" sz="3200" b="1" dirty="0">
                <a:solidFill>
                  <a:srgbClr val="002060"/>
                </a:solidFill>
                <a:latin typeface="Times New Roman"/>
              </a:rPr>
              <a:t> </a:t>
            </a:r>
            <a:r>
              <a:rPr lang="en-US" sz="3200" b="1" dirty="0" err="1">
                <a:solidFill>
                  <a:srgbClr val="002060"/>
                </a:solidFill>
                <a:latin typeface="Times New Roman"/>
              </a:rPr>
              <a:t>rừng</a:t>
            </a:r>
            <a:r>
              <a:rPr lang="en-US" sz="3200" b="1" dirty="0">
                <a:solidFill>
                  <a:srgbClr val="002060"/>
                </a:solidFill>
                <a:latin typeface="Times New Roman"/>
              </a:rPr>
              <a:t>?</a:t>
            </a:r>
          </a:p>
        </p:txBody>
      </p:sp>
      <p:sp>
        <p:nvSpPr>
          <p:cNvPr id="7" name="AutoShape 24"/>
          <p:cNvSpPr>
            <a:spLocks noChangeArrowheads="1"/>
          </p:cNvSpPr>
          <p:nvPr/>
        </p:nvSpPr>
        <p:spPr bwMode="auto">
          <a:xfrm>
            <a:off x="501705" y="1985717"/>
            <a:ext cx="10701164" cy="3537284"/>
          </a:xfrm>
          <a:prstGeom prst="horizontalScroll">
            <a:avLst>
              <a:gd name="adj" fmla="val 18750"/>
            </a:avLst>
          </a:prstGeom>
          <a:solidFill>
            <a:schemeClr val="accent4">
              <a:lumMod val="60000"/>
              <a:lumOff val="40000"/>
            </a:schemeClr>
          </a:solidFill>
          <a:ln w="9525">
            <a:solidFill>
              <a:schemeClr val="tx1"/>
            </a:solidFill>
            <a:round/>
            <a:headEnd/>
            <a:tailEnd/>
          </a:ln>
          <a:effectLst/>
          <a:extLst/>
        </p:spPr>
        <p:txBody>
          <a:bodyPr wrap="none" anchor="ctr"/>
          <a:lstStyle/>
          <a:p>
            <a:pPr algn="just"/>
            <a:r>
              <a:rPr lang="en-US" sz="3600" b="1" i="1" dirty="0" smtClean="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Sự</a:t>
            </a:r>
            <a:r>
              <a:rPr lang="en-US" sz="3600" b="1" i="1" dirty="0" smtClean="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xuất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hiện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thoắt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ẩn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thoắt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hiện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của</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muôn</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thú</a:t>
            </a:r>
            <a:endParaRPr lang="en-US" sz="3600" b="1" i="1" dirty="0" smtClean="0">
              <a:solidFill>
                <a:srgbClr val="0000FF"/>
              </a:solidFill>
              <a:latin typeface="Times New Roman" pitchFamily="18" charset="0"/>
              <a:cs typeface="Times New Roman" pitchFamily="18" charset="0"/>
            </a:endParaRPr>
          </a:p>
          <a:p>
            <a:pPr algn="just"/>
            <a:r>
              <a:rPr lang="en-US" sz="3600" b="1" i="1" dirty="0" smtClean="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làm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cảnh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rừng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trở</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nên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sống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động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đầy</a:t>
            </a:r>
            <a:r>
              <a:rPr lang="en-US" sz="3600" b="1" i="1" dirty="0">
                <a:solidFill>
                  <a:srgbClr val="0000FF"/>
                </a:solidFill>
                <a:latin typeface="Times New Roman" pitchFamily="18" charset="0"/>
                <a:cs typeface="Times New Roman" pitchFamily="18" charset="0"/>
              </a:rPr>
              <a:t> </a:t>
            </a:r>
            <a:r>
              <a:rPr lang="en-US" sz="3600" b="1" i="1" dirty="0" err="1" smtClean="0">
                <a:solidFill>
                  <a:srgbClr val="0000FF"/>
                </a:solidFill>
                <a:latin typeface="Times New Roman" pitchFamily="18" charset="0"/>
                <a:cs typeface="Times New Roman" pitchFamily="18" charset="0"/>
              </a:rPr>
              <a:t>những</a:t>
            </a:r>
            <a:endParaRPr lang="en-US" sz="3600" b="1" i="1" dirty="0" smtClean="0">
              <a:solidFill>
                <a:srgbClr val="0000FF"/>
              </a:solidFill>
              <a:latin typeface="Times New Roman" pitchFamily="18" charset="0"/>
              <a:cs typeface="Times New Roman" pitchFamily="18" charset="0"/>
            </a:endParaRPr>
          </a:p>
          <a:p>
            <a:pPr algn="just"/>
            <a:r>
              <a:rPr lang="en-US" sz="3600" b="1" i="1" dirty="0" smtClean="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điều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bất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ngờ</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và</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kì</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thú</a:t>
            </a:r>
            <a:r>
              <a:rPr lang="en-US" sz="3600" dirty="0">
                <a:solidFill>
                  <a:srgbClr val="0000FF"/>
                </a:solidFill>
                <a:latin typeface="Times New Roman" pitchFamily="18" charset="0"/>
                <a:cs typeface="Times New Roman" pitchFamily="18" charset="0"/>
              </a:rPr>
              <a:t>.</a:t>
            </a:r>
            <a:endParaRPr 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2493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endParaRPr lang="en-US"/>
          </a:p>
        </p:txBody>
      </p:sp>
      <p:sp>
        <p:nvSpPr>
          <p:cNvPr id="5" name="Content Placeholder 2"/>
          <p:cNvSpPr>
            <a:spLocks noGrp="1"/>
          </p:cNvSpPr>
          <p:nvPr>
            <p:ph idx="1"/>
          </p:nvPr>
        </p:nvSpPr>
        <p:spPr>
          <a:xfrm>
            <a:off x="838200" y="1825625"/>
            <a:ext cx="10515600" cy="4351338"/>
          </a:xfrm>
        </p:spPr>
        <p:txBody>
          <a:bodyPr/>
          <a:lstStyle/>
          <a:p>
            <a:endParaRPr lang="en-US"/>
          </a:p>
        </p:txBody>
      </p:sp>
      <p:pic>
        <p:nvPicPr>
          <p:cNvPr id="6"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19562"/>
            <a:ext cx="12192000" cy="6858000"/>
          </a:xfrm>
          <a:prstGeom prst="rect">
            <a:avLst/>
          </a:prstGeom>
        </p:spPr>
      </p:pic>
      <p:pic>
        <p:nvPicPr>
          <p:cNvPr id="7"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0199321" y="3794349"/>
            <a:ext cx="1544284" cy="1828159"/>
          </a:xfrm>
          <a:prstGeom prst="rect">
            <a:avLst/>
          </a:prstGeom>
        </p:spPr>
      </p:pic>
      <p:pic>
        <p:nvPicPr>
          <p:cNvPr id="8"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8830397" y="5353912"/>
            <a:ext cx="3569570" cy="1504087"/>
          </a:xfrm>
          <a:prstGeom prst="rect">
            <a:avLst/>
          </a:prstGeom>
        </p:spPr>
      </p:pic>
      <p:pic>
        <p:nvPicPr>
          <p:cNvPr id="9" name="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1144776" y="143301"/>
            <a:ext cx="8621873" cy="6453632"/>
          </a:xfrm>
          <a:prstGeom prst="rect">
            <a:avLst/>
          </a:prstGeom>
        </p:spPr>
      </p:pic>
      <p:pic>
        <p:nvPicPr>
          <p:cNvPr id="10" name="5"/>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239348" y="3370117"/>
            <a:ext cx="2284543" cy="3083515"/>
          </a:xfrm>
          <a:prstGeom prst="rect">
            <a:avLst/>
          </a:prstGeom>
        </p:spPr>
      </p:pic>
      <p:pic>
        <p:nvPicPr>
          <p:cNvPr id="11" name="9"/>
          <p:cNvPicPr>
            <a:picLocks noChangeAspect="1"/>
          </p:cNvPicPr>
          <p:nvPr/>
        </p:nvPicPr>
        <p:blipFill rotWithShape="1">
          <a:blip r:embed="rId7">
            <a:extLst>
              <a:ext uri="{28A0092B-C50C-407E-A947-70E740481C1C}">
                <a14:useLocalDpi xmlns:a14="http://schemas.microsoft.com/office/drawing/2010/main" val="0"/>
              </a:ext>
            </a:extLst>
          </a:blip>
          <a:srcRect l="62133" t="18963" r="21600" b="52948"/>
          <a:stretch/>
        </p:blipFill>
        <p:spPr>
          <a:xfrm>
            <a:off x="8645774" y="1149376"/>
            <a:ext cx="1583591" cy="1538160"/>
          </a:xfrm>
          <a:prstGeom prst="rect">
            <a:avLst/>
          </a:prstGeom>
        </p:spPr>
      </p:pic>
      <p:pic>
        <p:nvPicPr>
          <p:cNvPr id="12" name="10"/>
          <p:cNvPicPr>
            <a:picLocks noChangeAspect="1"/>
          </p:cNvPicPr>
          <p:nvPr/>
        </p:nvPicPr>
        <p:blipFill rotWithShape="1">
          <a:blip r:embed="rId8">
            <a:extLst>
              <a:ext uri="{28A0092B-C50C-407E-A947-70E740481C1C}">
                <a14:useLocalDpi xmlns:a14="http://schemas.microsoft.com/office/drawing/2010/main" val="0"/>
              </a:ext>
            </a:extLst>
          </a:blip>
          <a:srcRect l="53867" t="4030" r="30313" b="70607"/>
          <a:stretch/>
        </p:blipFill>
        <p:spPr>
          <a:xfrm>
            <a:off x="10201269" y="1293268"/>
            <a:ext cx="1540162" cy="1388887"/>
          </a:xfrm>
          <a:prstGeom prst="rect">
            <a:avLst/>
          </a:prstGeom>
        </p:spPr>
      </p:pic>
      <p:sp>
        <p:nvSpPr>
          <p:cNvPr id="13" name="Text Box 19"/>
          <p:cNvSpPr txBox="1">
            <a:spLocks noChangeArrowheads="1"/>
          </p:cNvSpPr>
          <p:nvPr/>
        </p:nvSpPr>
        <p:spPr bwMode="auto">
          <a:xfrm>
            <a:off x="2524080" y="1782914"/>
            <a:ext cx="63063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a:r>
              <a:rPr lang="en-US" sz="4000" b="1" dirty="0" err="1">
                <a:solidFill>
                  <a:srgbClr val="002060"/>
                </a:solidFill>
                <a:latin typeface="Times New Roman" pitchFamily="18" charset="0"/>
                <a:cs typeface="Times New Roman" pitchFamily="18" charset="0"/>
              </a:rPr>
              <a:t>Đoạn</a:t>
            </a:r>
            <a:r>
              <a:rPr lang="en-US" sz="4000" b="1" dirty="0">
                <a:solidFill>
                  <a:srgbClr val="002060"/>
                </a:solidFill>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2 </a:t>
            </a:r>
            <a:r>
              <a:rPr lang="en-US" sz="4000" b="1" dirty="0" err="1">
                <a:solidFill>
                  <a:srgbClr val="002060"/>
                </a:solidFill>
                <a:latin typeface="Times New Roman" pitchFamily="18" charset="0"/>
                <a:cs typeface="Times New Roman" pitchFamily="18" charset="0"/>
              </a:rPr>
              <a:t>nói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lên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nội</a:t>
            </a:r>
            <a:r>
              <a:rPr lang="en-US" sz="4000" b="1" dirty="0">
                <a:solidFill>
                  <a:srgbClr val="002060"/>
                </a:solidFill>
                <a:latin typeface="Times New Roman" pitchFamily="18" charset="0"/>
                <a:cs typeface="Times New Roman" pitchFamily="18" charset="0"/>
              </a:rPr>
              <a:t> dung </a:t>
            </a:r>
            <a:r>
              <a:rPr lang="en-US" sz="4000" b="1" dirty="0" err="1">
                <a:solidFill>
                  <a:srgbClr val="002060"/>
                </a:solidFill>
                <a:latin typeface="Times New Roman" pitchFamily="18" charset="0"/>
                <a:cs typeface="Times New Roman" pitchFamily="18" charset="0"/>
              </a:rPr>
              <a:t>gì</a:t>
            </a:r>
            <a:r>
              <a:rPr lang="en-US" sz="4000" b="1" dirty="0" smtClean="0">
                <a:solidFill>
                  <a:srgbClr val="002060"/>
                </a:solidFill>
                <a:latin typeface="Times New Roman" pitchFamily="18" charset="0"/>
                <a:cs typeface="Times New Roman" pitchFamily="18" charset="0"/>
              </a:rPr>
              <a:t>?</a:t>
            </a:r>
            <a:endParaRPr lang="vi-VN" sz="4000" dirty="0">
              <a:solidFill>
                <a:srgbClr val="002060"/>
              </a:solidFill>
              <a:latin typeface="Times New Roman" pitchFamily="18" charset="0"/>
              <a:cs typeface="Times New Roman" pitchFamily="18" charset="0"/>
            </a:endParaRPr>
          </a:p>
        </p:txBody>
      </p:sp>
      <p:sp>
        <p:nvSpPr>
          <p:cNvPr id="15" name="AutoShape 10"/>
          <p:cNvSpPr>
            <a:spLocks noChangeArrowheads="1"/>
          </p:cNvSpPr>
          <p:nvPr/>
        </p:nvSpPr>
        <p:spPr bwMode="auto">
          <a:xfrm>
            <a:off x="2523891" y="2628561"/>
            <a:ext cx="6306506" cy="3177250"/>
          </a:xfrm>
          <a:prstGeom prst="cloudCallout">
            <a:avLst>
              <a:gd name="adj1" fmla="val -40915"/>
              <a:gd name="adj2" fmla="val 19828"/>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Vẻ</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tinh</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nghịch</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dễ</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thương</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và</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đáng</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yêu</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của</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muông</a:t>
            </a:r>
            <a:r>
              <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 </a:t>
            </a:r>
            <a:r>
              <a:rPr lang="en-US" sz="4000" i="1" dirty="0" err="1">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rPr>
              <a:t>thú</a:t>
            </a:r>
            <a:endParaRPr lang="en-US" sz="4000" i="1" dirty="0">
              <a:solidFill>
                <a:srgbClr val="C00000"/>
              </a:solidFill>
              <a:effectLst>
                <a:outerShdw blurRad="38100" dist="38100" dir="2700000" algn="tl">
                  <a:srgbClr val="C0C0C0"/>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129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0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6"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heel(1)">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2"/>
            <a:ext cx="12192000" cy="6858000"/>
          </a:xfrm>
          <a:prstGeom prst="rect">
            <a:avLst/>
          </a:prstGeom>
        </p:spPr>
      </p:pic>
      <p:pic>
        <p:nvPicPr>
          <p:cNvPr id="11" name="Picture 68"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16015" y="5642015"/>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985633" y="3287224"/>
            <a:ext cx="9160786" cy="1107996"/>
          </a:xfrm>
          <a:prstGeom prst="rect">
            <a:avLst/>
          </a:prstGeom>
          <a:solidFill>
            <a:schemeClr val="accent4">
              <a:lumMod val="60000"/>
              <a:lumOff val="40000"/>
            </a:schemeClr>
          </a:solidFill>
          <a:ln w="28575">
            <a:solidFill>
              <a:srgbClr val="92D050"/>
            </a:solidFill>
            <a:miter lim="800000"/>
            <a:headEnd/>
            <a:tailEnd/>
          </a:ln>
        </p:spPr>
        <p:txBody>
          <a:bodyPr wrap="square">
            <a:spAutoFit/>
          </a:bodyPr>
          <a:lstStyle/>
          <a:p>
            <a:pPr>
              <a:lnSpc>
                <a:spcPct val="150000"/>
              </a:lnSpc>
            </a:pPr>
            <a:r>
              <a:rPr lang="en-US" sz="3600"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rải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thành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thảm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dưới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gốc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cây</a:t>
            </a:r>
            <a:r>
              <a:rPr lang="en-US" sz="3600" b="1" i="1" dirty="0" smtClean="0">
                <a:solidFill>
                  <a:srgbClr val="FF0000"/>
                </a:solidFill>
                <a:latin typeface="Times New Roman" pitchFamily="18" charset="0"/>
                <a:cs typeface="Times New Roman" pitchFamily="18" charset="0"/>
              </a:rPr>
              <a:t>.</a:t>
            </a:r>
          </a:p>
          <a:p>
            <a:pPr>
              <a:lnSpc>
                <a:spcPct val="150000"/>
              </a:lnSpc>
            </a:pPr>
            <a:endParaRPr lang="vi-VN" sz="800" b="1" i="1" dirty="0">
              <a:solidFill>
                <a:srgbClr val="FF0000"/>
              </a:solidFill>
              <a:latin typeface="Times New Roman" pitchFamily="18" charset="0"/>
              <a:cs typeface="Times New Roman" pitchFamily="18" charset="0"/>
            </a:endParaRPr>
          </a:p>
        </p:txBody>
      </p:sp>
      <p:sp>
        <p:nvSpPr>
          <p:cNvPr id="13" name="TextBox 10"/>
          <p:cNvSpPr txBox="1">
            <a:spLocks noChangeArrowheads="1"/>
          </p:cNvSpPr>
          <p:nvPr/>
        </p:nvSpPr>
        <p:spPr bwMode="auto">
          <a:xfrm>
            <a:off x="1990839" y="4473063"/>
            <a:ext cx="8576841" cy="1107996"/>
          </a:xfrm>
          <a:prstGeom prst="rect">
            <a:avLst/>
          </a:prstGeom>
          <a:solidFill>
            <a:schemeClr val="accent4">
              <a:lumMod val="60000"/>
              <a:lumOff val="40000"/>
            </a:schemeClr>
          </a:solidFill>
          <a:ln w="28575">
            <a:solidFill>
              <a:srgbClr val="66FF66"/>
            </a:solidFill>
            <a:miter lim="800000"/>
            <a:headEnd/>
            <a:tailEnd/>
          </a:ln>
        </p:spPr>
        <p:txBody>
          <a:bodyPr wrap="square">
            <a:spAutoFit/>
          </a:bodyPr>
          <a:lstStyle/>
          <a:p>
            <a:pPr>
              <a:lnSpc>
                <a:spcPct val="150000"/>
              </a:lnSpc>
            </a:pPr>
            <a:r>
              <a:rPr lang="en-US" sz="2800"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con </a:t>
            </a:r>
            <a:r>
              <a:rPr lang="en-US" sz="3600" b="1" i="1" dirty="0" err="1">
                <a:solidFill>
                  <a:srgbClr val="FF0000"/>
                </a:solidFill>
                <a:latin typeface="Times New Roman" pitchFamily="18" charset="0"/>
                <a:cs typeface="Times New Roman" pitchFamily="18" charset="0"/>
              </a:rPr>
              <a:t>mang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có</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màu</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lông</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vàng</a:t>
            </a:r>
            <a:r>
              <a:rPr lang="en-US" sz="3600" b="1" i="1" dirty="0" smtClean="0">
                <a:solidFill>
                  <a:srgbClr val="FF0000"/>
                </a:solidFill>
                <a:latin typeface="Times New Roman" pitchFamily="18" charset="0"/>
                <a:cs typeface="Times New Roman" pitchFamily="18" charset="0"/>
              </a:rPr>
              <a:t>.</a:t>
            </a:r>
          </a:p>
          <a:p>
            <a:pPr>
              <a:lnSpc>
                <a:spcPct val="150000"/>
              </a:lnSpc>
            </a:pPr>
            <a:endParaRPr lang="en-US" sz="800" b="1" i="1" dirty="0">
              <a:solidFill>
                <a:srgbClr val="FF0000"/>
              </a:solidFill>
              <a:latin typeface="Times New Roman" pitchFamily="18" charset="0"/>
              <a:cs typeface="Times New Roman" pitchFamily="18" charset="0"/>
            </a:endParaRPr>
          </a:p>
        </p:txBody>
      </p:sp>
      <p:sp>
        <p:nvSpPr>
          <p:cNvPr id="14" name="TextBox 12"/>
          <p:cNvSpPr txBox="1">
            <a:spLocks noChangeArrowheads="1"/>
          </p:cNvSpPr>
          <p:nvPr/>
        </p:nvSpPr>
        <p:spPr bwMode="auto">
          <a:xfrm>
            <a:off x="1990839" y="5664623"/>
            <a:ext cx="8340043" cy="1107996"/>
          </a:xfrm>
          <a:prstGeom prst="rect">
            <a:avLst/>
          </a:prstGeom>
          <a:solidFill>
            <a:schemeClr val="accent4">
              <a:lumMod val="60000"/>
              <a:lumOff val="40000"/>
            </a:schemeClr>
          </a:solidFill>
          <a:ln w="28575">
            <a:solidFill>
              <a:srgbClr val="92D050"/>
            </a:solidFill>
            <a:miter lim="800000"/>
            <a:headEnd/>
            <a:tailEnd/>
          </a:ln>
        </p:spPr>
        <p:txBody>
          <a:bodyPr wrap="square">
            <a:spAutoFit/>
          </a:bodyPr>
          <a:lstStyle/>
          <a:p>
            <a:pPr algn="just">
              <a:lnSpc>
                <a:spcPct val="150000"/>
              </a:lnSpc>
            </a:pPr>
            <a:r>
              <a:rPr lang="en-US" sz="3600" b="1" i="1" dirty="0" err="1">
                <a:solidFill>
                  <a:srgbClr val="FF0000"/>
                </a:solidFill>
                <a:latin typeface="Times New Roman" pitchFamily="18" charset="0"/>
                <a:cs typeface="Times New Roman" pitchFamily="18" charset="0"/>
              </a:rPr>
              <a:t>Sắc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nắng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cũng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rực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smtClean="0">
                <a:solidFill>
                  <a:srgbClr val="FF0000"/>
                </a:solidFill>
                <a:latin typeface="Times New Roman" pitchFamily="18" charset="0"/>
                <a:cs typeface="Times New Roman" pitchFamily="18" charset="0"/>
              </a:rPr>
              <a:t>.</a:t>
            </a:r>
          </a:p>
          <a:p>
            <a:pPr algn="just">
              <a:lnSpc>
                <a:spcPct val="150000"/>
              </a:lnSpc>
            </a:pPr>
            <a:endParaRPr lang="en-US" sz="800" b="1" dirty="0">
              <a:solidFill>
                <a:srgbClr val="FF0000"/>
              </a:solidFill>
              <a:latin typeface="Times New Roman" pitchFamily="18" charset="0"/>
              <a:cs typeface="Times New Roman" pitchFamily="18" charset="0"/>
            </a:endParaRPr>
          </a:p>
        </p:txBody>
      </p:sp>
      <p:sp>
        <p:nvSpPr>
          <p:cNvPr id="15" name="TextBox 3"/>
          <p:cNvSpPr txBox="1">
            <a:spLocks noChangeArrowheads="1"/>
          </p:cNvSpPr>
          <p:nvPr/>
        </p:nvSpPr>
        <p:spPr bwMode="auto">
          <a:xfrm>
            <a:off x="2002114" y="2106610"/>
            <a:ext cx="8646595" cy="1107996"/>
          </a:xfrm>
          <a:prstGeom prst="rect">
            <a:avLst/>
          </a:prstGeom>
          <a:solidFill>
            <a:schemeClr val="accent4">
              <a:lumMod val="60000"/>
              <a:lumOff val="40000"/>
            </a:schemeClr>
          </a:solidFill>
          <a:ln w="28575">
            <a:solidFill>
              <a:srgbClr val="92D050"/>
            </a:solidFill>
            <a:miter lim="800000"/>
            <a:headEnd/>
            <a:tailEnd/>
          </a:ln>
        </p:spPr>
        <p:txBody>
          <a:bodyPr wrap="square">
            <a:spAutoFit/>
          </a:bodyPr>
          <a:lstStyle/>
          <a:p>
            <a:pPr>
              <a:lnSpc>
                <a:spcPct val="150000"/>
              </a:lnSpc>
            </a:pP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Lá</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vàng</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như</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cảnh</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mùa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thu</a:t>
            </a:r>
            <a:r>
              <a:rPr lang="en-US" sz="3600" b="1" i="1" dirty="0" smtClean="0">
                <a:solidFill>
                  <a:srgbClr val="FF0000"/>
                </a:solidFill>
                <a:latin typeface="Times New Roman" pitchFamily="18" charset="0"/>
                <a:cs typeface="Times New Roman" pitchFamily="18" charset="0"/>
              </a:rPr>
              <a:t> ở </a:t>
            </a:r>
            <a:r>
              <a:rPr lang="en-US" sz="3600" b="1" i="1" dirty="0" err="1" smtClean="0">
                <a:solidFill>
                  <a:srgbClr val="FF0000"/>
                </a:solidFill>
                <a:latin typeface="Times New Roman" pitchFamily="18" charset="0"/>
                <a:cs typeface="Times New Roman" pitchFamily="18" charset="0"/>
              </a:rPr>
              <a:t>trên</a:t>
            </a:r>
            <a:r>
              <a:rPr lang="en-US" sz="3600" b="1" i="1" dirty="0" smtClean="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cây</a:t>
            </a:r>
            <a:r>
              <a:rPr lang="en-US" sz="3600" b="1" i="1" dirty="0" smtClean="0">
                <a:solidFill>
                  <a:srgbClr val="FF0000"/>
                </a:solidFill>
                <a:latin typeface="Times New Roman" pitchFamily="18" charset="0"/>
                <a:cs typeface="Times New Roman" pitchFamily="18" charset="0"/>
              </a:rPr>
              <a:t>.</a:t>
            </a:r>
          </a:p>
          <a:p>
            <a:pPr>
              <a:lnSpc>
                <a:spcPct val="150000"/>
              </a:lnSpc>
            </a:pPr>
            <a:endParaRPr lang="vi-VN" sz="800" b="1" dirty="0">
              <a:solidFill>
                <a:srgbClr val="FF0000"/>
              </a:solidFill>
              <a:latin typeface="Times New Roman" pitchFamily="18" charset="0"/>
              <a:cs typeface="Times New Roman" pitchFamily="18" charset="0"/>
            </a:endParaRPr>
          </a:p>
        </p:txBody>
      </p:sp>
      <p:sp>
        <p:nvSpPr>
          <p:cNvPr id="16" name="TextBox 15"/>
          <p:cNvSpPr txBox="1"/>
          <p:nvPr/>
        </p:nvSpPr>
        <p:spPr>
          <a:xfrm>
            <a:off x="1400536" y="970354"/>
            <a:ext cx="7974958" cy="584775"/>
          </a:xfrm>
          <a:prstGeom prst="rect">
            <a:avLst/>
          </a:prstGeom>
          <a:noFill/>
        </p:spPr>
        <p:txBody>
          <a:bodyPr wrap="square" rtlCol="0">
            <a:spAutoFit/>
          </a:bodyPr>
          <a:lstStyle/>
          <a:p>
            <a:r>
              <a:rPr lang="en-US" sz="3200" b="1" dirty="0" err="1" smtClean="0">
                <a:solidFill>
                  <a:srgbClr val="0000FF"/>
                </a:solidFill>
                <a:latin typeface="Times New Rom"/>
              </a:rPr>
              <a:t>Tác</a:t>
            </a:r>
            <a:r>
              <a:rPr lang="en-US" sz="3200" b="1" dirty="0" smtClean="0">
                <a:solidFill>
                  <a:srgbClr val="0000FF"/>
                </a:solidFill>
                <a:latin typeface="Times New Rom"/>
              </a:rPr>
              <a:t> </a:t>
            </a:r>
            <a:r>
              <a:rPr lang="en-US" sz="3200" b="1" dirty="0" err="1" smtClean="0">
                <a:solidFill>
                  <a:srgbClr val="0000FF"/>
                </a:solidFill>
                <a:latin typeface="Times New Rom"/>
              </a:rPr>
              <a:t>giả</a:t>
            </a:r>
            <a:r>
              <a:rPr lang="en-US" sz="3200" b="1" dirty="0" smtClean="0">
                <a:solidFill>
                  <a:srgbClr val="0000FF"/>
                </a:solidFill>
                <a:latin typeface="Times New Rom"/>
              </a:rPr>
              <a:t> </a:t>
            </a:r>
            <a:r>
              <a:rPr lang="en-US" sz="3200" b="1" dirty="0" err="1" smtClean="0">
                <a:solidFill>
                  <a:srgbClr val="0000FF"/>
                </a:solidFill>
                <a:latin typeface="Times New Rom"/>
              </a:rPr>
              <a:t>đã</a:t>
            </a:r>
            <a:r>
              <a:rPr lang="en-US" sz="3200" b="1" dirty="0" smtClean="0">
                <a:solidFill>
                  <a:srgbClr val="0000FF"/>
                </a:solidFill>
                <a:latin typeface="Times New Rom"/>
              </a:rPr>
              <a:t> </a:t>
            </a:r>
            <a:r>
              <a:rPr lang="en-US" sz="3200" b="1" dirty="0" err="1" smtClean="0">
                <a:solidFill>
                  <a:srgbClr val="0000FF"/>
                </a:solidFill>
                <a:latin typeface="Times New Rom"/>
              </a:rPr>
              <a:t>tả</a:t>
            </a:r>
            <a:r>
              <a:rPr lang="en-US" sz="3200" b="1" dirty="0" smtClean="0">
                <a:solidFill>
                  <a:srgbClr val="0000FF"/>
                </a:solidFill>
                <a:latin typeface="Times New Rom"/>
              </a:rPr>
              <a:t> </a:t>
            </a:r>
            <a:r>
              <a:rPr lang="en-US" sz="3200" b="1" dirty="0" err="1" smtClean="0">
                <a:solidFill>
                  <a:srgbClr val="0000FF"/>
                </a:solidFill>
                <a:latin typeface="Times New Rom"/>
              </a:rPr>
              <a:t>rừng</a:t>
            </a:r>
            <a:r>
              <a:rPr lang="en-US" sz="3200" b="1" dirty="0" smtClean="0">
                <a:solidFill>
                  <a:srgbClr val="0000FF"/>
                </a:solidFill>
                <a:latin typeface="Times New Rom"/>
              </a:rPr>
              <a:t> </a:t>
            </a:r>
            <a:r>
              <a:rPr lang="en-US" sz="3200" b="1" dirty="0" err="1" smtClean="0">
                <a:solidFill>
                  <a:srgbClr val="0000FF"/>
                </a:solidFill>
                <a:latin typeface="Times New Rom"/>
              </a:rPr>
              <a:t>khộp</a:t>
            </a:r>
            <a:r>
              <a:rPr lang="en-US" sz="3200" b="1" dirty="0" smtClean="0">
                <a:solidFill>
                  <a:srgbClr val="0000FF"/>
                </a:solidFill>
                <a:latin typeface="Times New Rom"/>
              </a:rPr>
              <a:t> </a:t>
            </a:r>
            <a:r>
              <a:rPr lang="en-US" sz="3200" b="1" dirty="0" err="1" smtClean="0">
                <a:solidFill>
                  <a:srgbClr val="0000FF"/>
                </a:solidFill>
                <a:latin typeface="Times New Rom"/>
              </a:rPr>
              <a:t>như</a:t>
            </a:r>
            <a:r>
              <a:rPr lang="en-US" sz="3200" b="1" dirty="0" smtClean="0">
                <a:solidFill>
                  <a:srgbClr val="0000FF"/>
                </a:solidFill>
                <a:latin typeface="Times New Rom"/>
              </a:rPr>
              <a:t> </a:t>
            </a:r>
            <a:r>
              <a:rPr lang="en-US" sz="3200" b="1" dirty="0" err="1" smtClean="0">
                <a:solidFill>
                  <a:srgbClr val="0000FF"/>
                </a:solidFill>
                <a:latin typeface="Times New Rom"/>
              </a:rPr>
              <a:t>thế</a:t>
            </a:r>
            <a:r>
              <a:rPr lang="en-US" sz="3200" b="1" dirty="0" smtClean="0">
                <a:solidFill>
                  <a:srgbClr val="0000FF"/>
                </a:solidFill>
                <a:latin typeface="Times New Rom"/>
              </a:rPr>
              <a:t> </a:t>
            </a:r>
            <a:r>
              <a:rPr lang="en-US" sz="3200" b="1" dirty="0" err="1" smtClean="0">
                <a:solidFill>
                  <a:srgbClr val="0000FF"/>
                </a:solidFill>
                <a:latin typeface="Times New Rom"/>
              </a:rPr>
              <a:t>nào</a:t>
            </a:r>
            <a:r>
              <a:rPr lang="en-US" sz="3200" b="1" dirty="0" smtClean="0">
                <a:solidFill>
                  <a:srgbClr val="0000FF"/>
                </a:solidFill>
                <a:latin typeface="Times New Rom"/>
              </a:rPr>
              <a:t>?</a:t>
            </a:r>
            <a:endParaRPr lang="en-US" sz="3200" b="1" dirty="0">
              <a:solidFill>
                <a:srgbClr val="0000FF"/>
              </a:solidFill>
              <a:latin typeface="Times New Rom"/>
            </a:endParaRPr>
          </a:p>
        </p:txBody>
      </p:sp>
      <p:sp>
        <p:nvSpPr>
          <p:cNvPr id="17" name="TextBox 16"/>
          <p:cNvSpPr txBox="1"/>
          <p:nvPr/>
        </p:nvSpPr>
        <p:spPr>
          <a:xfrm>
            <a:off x="194031" y="356388"/>
            <a:ext cx="5631058" cy="584775"/>
          </a:xfrm>
          <a:prstGeom prst="rect">
            <a:avLst/>
          </a:prstGeom>
          <a:noFill/>
        </p:spPr>
        <p:txBody>
          <a:bodyPr wrap="square" rtlCol="0">
            <a:spAutoFit/>
          </a:bodyPr>
          <a:lstStyle/>
          <a:p>
            <a:r>
              <a:rPr lang="vi-VN" sz="3200" b="1" dirty="0" smtClean="0">
                <a:latin typeface="+mj-lt"/>
              </a:rPr>
              <a:t>Đ</a:t>
            </a:r>
            <a:r>
              <a:rPr lang="en-US" sz="3200" b="1" dirty="0" err="1" smtClean="0">
                <a:latin typeface="+mj-lt"/>
              </a:rPr>
              <a:t>ọc</a:t>
            </a:r>
            <a:r>
              <a:rPr lang="en-US" sz="3200" b="1" dirty="0" smtClean="0">
                <a:latin typeface="+mj-lt"/>
              </a:rPr>
              <a:t> </a:t>
            </a:r>
            <a:r>
              <a:rPr lang="vi-VN" sz="3200" b="1" dirty="0" smtClean="0">
                <a:latin typeface="+mj-lt"/>
              </a:rPr>
              <a:t>đoạn</a:t>
            </a:r>
            <a:r>
              <a:rPr lang="en-US" sz="3200" b="1" dirty="0" smtClean="0">
                <a:latin typeface="+mj-lt"/>
              </a:rPr>
              <a:t> 3 </a:t>
            </a:r>
            <a:r>
              <a:rPr lang="vi-VN" sz="3200" b="1" dirty="0" smtClean="0">
                <a:latin typeface="+mj-lt"/>
              </a:rPr>
              <a:t>và trả lời câu hỏi: </a:t>
            </a:r>
            <a:endParaRPr lang="vi-VN" sz="3200" b="1" dirty="0">
              <a:latin typeface="+mj-lt"/>
            </a:endParaRPr>
          </a:p>
        </p:txBody>
      </p:sp>
    </p:spTree>
    <p:extLst>
      <p:ext uri="{BB962C8B-B14F-4D97-AF65-F5344CB8AC3E}">
        <p14:creationId xmlns:p14="http://schemas.microsoft.com/office/powerpoint/2010/main" val="27202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7" y="-11575"/>
            <a:ext cx="12192000" cy="6858000"/>
          </a:xfrm>
          <a:prstGeom prst="rect">
            <a:avLst/>
          </a:prstGeom>
        </p:spPr>
      </p:pic>
      <p:pic>
        <p:nvPicPr>
          <p:cNvPr id="7" name="Picture 13"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4992" y="296348"/>
            <a:ext cx="981983" cy="171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618421" y="5013549"/>
            <a:ext cx="1544284" cy="1828159"/>
          </a:xfrm>
          <a:prstGeom prst="rect">
            <a:avLst/>
          </a:prstGeom>
        </p:spPr>
      </p:pic>
      <p:sp>
        <p:nvSpPr>
          <p:cNvPr id="12"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497626" y="1632349"/>
            <a:ext cx="10389572" cy="10411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b="1" dirty="0">
                <a:solidFill>
                  <a:srgbClr val="0000FF"/>
                </a:solidFill>
                <a:latin typeface="Times New Roman"/>
              </a:rPr>
              <a:t>Vì </a:t>
            </a:r>
            <a:r>
              <a:rPr lang="en-US" sz="3200" b="1" dirty="0" err="1">
                <a:solidFill>
                  <a:srgbClr val="0000FF"/>
                </a:solidFill>
                <a:latin typeface="Times New Roman"/>
              </a:rPr>
              <a:t>sao</a:t>
            </a:r>
            <a:r>
              <a:rPr lang="en-US" sz="3200" b="1" dirty="0">
                <a:solidFill>
                  <a:srgbClr val="0000FF"/>
                </a:solidFill>
                <a:latin typeface="Times New Roman"/>
              </a:rPr>
              <a:t> </a:t>
            </a:r>
            <a:r>
              <a:rPr lang="en-US" sz="3200" b="1" dirty="0" err="1">
                <a:solidFill>
                  <a:srgbClr val="0000FF"/>
                </a:solidFill>
                <a:latin typeface="Times New Roman"/>
              </a:rPr>
              <a:t>rừng</a:t>
            </a:r>
            <a:r>
              <a:rPr lang="en-US" sz="3200" b="1" dirty="0">
                <a:solidFill>
                  <a:srgbClr val="0000FF"/>
                </a:solidFill>
                <a:latin typeface="Times New Roman"/>
              </a:rPr>
              <a:t> </a:t>
            </a:r>
            <a:r>
              <a:rPr lang="en-US" sz="3200" b="1" dirty="0" err="1">
                <a:solidFill>
                  <a:srgbClr val="0000FF"/>
                </a:solidFill>
                <a:latin typeface="Times New Roman"/>
              </a:rPr>
              <a:t>khộp</a:t>
            </a:r>
            <a:r>
              <a:rPr lang="en-US" sz="3200" b="1" dirty="0">
                <a:solidFill>
                  <a:srgbClr val="0000FF"/>
                </a:solidFill>
                <a:latin typeface="Times New Roman"/>
              </a:rPr>
              <a:t> </a:t>
            </a:r>
            <a:r>
              <a:rPr lang="en-US" sz="3200" b="1" dirty="0" err="1">
                <a:solidFill>
                  <a:srgbClr val="0000FF"/>
                </a:solidFill>
                <a:latin typeface="Times New Roman"/>
              </a:rPr>
              <a:t>được</a:t>
            </a:r>
            <a:r>
              <a:rPr lang="en-US" sz="3200" b="1" dirty="0">
                <a:solidFill>
                  <a:srgbClr val="0000FF"/>
                </a:solidFill>
                <a:latin typeface="Times New Roman"/>
              </a:rPr>
              <a:t> </a:t>
            </a:r>
            <a:r>
              <a:rPr lang="en-US" sz="3200" b="1" dirty="0" err="1">
                <a:solidFill>
                  <a:srgbClr val="0000FF"/>
                </a:solidFill>
                <a:latin typeface="Times New Roman"/>
              </a:rPr>
              <a:t>gọi</a:t>
            </a:r>
            <a:r>
              <a:rPr lang="en-US" sz="3200" b="1" dirty="0">
                <a:solidFill>
                  <a:srgbClr val="0000FF"/>
                </a:solidFill>
                <a:latin typeface="Times New Roman"/>
              </a:rPr>
              <a:t> là “</a:t>
            </a:r>
            <a:r>
              <a:rPr lang="en-US" sz="3200" b="1" dirty="0" err="1">
                <a:solidFill>
                  <a:srgbClr val="0000FF"/>
                </a:solidFill>
                <a:latin typeface="Times New Roman"/>
              </a:rPr>
              <a:t>giang</a:t>
            </a:r>
            <a:r>
              <a:rPr lang="en-US" sz="3200" b="1" dirty="0">
                <a:solidFill>
                  <a:srgbClr val="0000FF"/>
                </a:solidFill>
                <a:latin typeface="Times New Roman"/>
              </a:rPr>
              <a:t> </a:t>
            </a:r>
            <a:r>
              <a:rPr lang="en-US" sz="3200" b="1" dirty="0" err="1">
                <a:solidFill>
                  <a:srgbClr val="0000FF"/>
                </a:solidFill>
                <a:latin typeface="Times New Roman"/>
              </a:rPr>
              <a:t>sơn</a:t>
            </a:r>
            <a:r>
              <a:rPr lang="en-US" sz="3200" b="1" dirty="0">
                <a:solidFill>
                  <a:srgbClr val="0000FF"/>
                </a:solidFill>
                <a:latin typeface="Times New Roman"/>
              </a:rPr>
              <a:t> </a:t>
            </a:r>
            <a:r>
              <a:rPr lang="en-US" sz="3200" b="1" dirty="0" err="1">
                <a:solidFill>
                  <a:srgbClr val="0000FF"/>
                </a:solidFill>
                <a:latin typeface="Times New Roman"/>
              </a:rPr>
              <a:t>vàng</a:t>
            </a:r>
            <a:r>
              <a:rPr lang="en-US" sz="3200" b="1" dirty="0">
                <a:solidFill>
                  <a:srgbClr val="0000FF"/>
                </a:solidFill>
                <a:latin typeface="Times New Roman"/>
              </a:rPr>
              <a:t> </a:t>
            </a:r>
            <a:r>
              <a:rPr lang="en-US" sz="3200" b="1" dirty="0" err="1">
                <a:solidFill>
                  <a:srgbClr val="0000FF"/>
                </a:solidFill>
                <a:latin typeface="Times New Roman"/>
              </a:rPr>
              <a:t>rợi</a:t>
            </a:r>
            <a:r>
              <a:rPr lang="en-US" sz="3200" b="1" dirty="0">
                <a:solidFill>
                  <a:srgbClr val="0000FF"/>
                </a:solidFill>
                <a:latin typeface="Times New Roman"/>
              </a:rPr>
              <a:t>” ?</a:t>
            </a:r>
          </a:p>
        </p:txBody>
      </p:sp>
      <p:sp>
        <p:nvSpPr>
          <p:cNvPr id="2" name="Oval 1"/>
          <p:cNvSpPr/>
          <p:nvPr/>
        </p:nvSpPr>
        <p:spPr>
          <a:xfrm>
            <a:off x="1967696" y="2882096"/>
            <a:ext cx="8310623" cy="378492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38636" y="3274611"/>
            <a:ext cx="5486400" cy="3477875"/>
          </a:xfrm>
          <a:prstGeom prst="rect">
            <a:avLst/>
          </a:prstGeom>
          <a:noFill/>
        </p:spPr>
        <p:txBody>
          <a:bodyPr wrap="square" rtlCol="0">
            <a:spAutoFit/>
          </a:bodyPr>
          <a:lstStyle/>
          <a:p>
            <a:pPr algn="just"/>
            <a:r>
              <a:rPr lang="en-US" sz="3200" b="1" i="1" dirty="0" err="1" smtClean="0">
                <a:solidFill>
                  <a:srgbClr val="FF0000"/>
                </a:solidFill>
              </a:rPr>
              <a:t>Rừng</a:t>
            </a:r>
            <a:r>
              <a:rPr lang="en-US" sz="3200" b="1" i="1" dirty="0" smtClean="0">
                <a:solidFill>
                  <a:srgbClr val="FF0000"/>
                </a:solidFill>
              </a:rPr>
              <a:t> </a:t>
            </a:r>
            <a:r>
              <a:rPr lang="en-US" sz="3200" b="1" i="1" dirty="0" err="1" smtClean="0">
                <a:solidFill>
                  <a:srgbClr val="FF0000"/>
                </a:solidFill>
              </a:rPr>
              <a:t>khộp</a:t>
            </a:r>
            <a:r>
              <a:rPr lang="en-US" sz="3200" b="1" i="1" dirty="0" smtClean="0">
                <a:solidFill>
                  <a:srgbClr val="FF0000"/>
                </a:solidFill>
              </a:rPr>
              <a:t> </a:t>
            </a:r>
            <a:r>
              <a:rPr lang="en-US" sz="3200" b="1" i="1" dirty="0" err="1" smtClean="0">
                <a:solidFill>
                  <a:srgbClr val="FF0000"/>
                </a:solidFill>
              </a:rPr>
              <a:t>được</a:t>
            </a:r>
            <a:r>
              <a:rPr lang="en-US" sz="3200" b="1" i="1" dirty="0" smtClean="0">
                <a:solidFill>
                  <a:srgbClr val="FF0000"/>
                </a:solidFill>
              </a:rPr>
              <a:t> </a:t>
            </a:r>
            <a:r>
              <a:rPr lang="en-US" sz="3200" b="1" i="1" dirty="0" err="1" smtClean="0">
                <a:solidFill>
                  <a:srgbClr val="FF0000"/>
                </a:solidFill>
              </a:rPr>
              <a:t>gọi</a:t>
            </a:r>
            <a:r>
              <a:rPr lang="en-US" sz="3200" b="1" i="1" dirty="0" smtClean="0">
                <a:solidFill>
                  <a:srgbClr val="FF0000"/>
                </a:solidFill>
              </a:rPr>
              <a:t> </a:t>
            </a:r>
            <a:r>
              <a:rPr lang="en-US" sz="3200" b="1" i="1" dirty="0" err="1" smtClean="0">
                <a:solidFill>
                  <a:srgbClr val="FF0000"/>
                </a:solidFill>
              </a:rPr>
              <a:t>là</a:t>
            </a:r>
            <a:r>
              <a:rPr lang="en-US" sz="3200" b="1" i="1" dirty="0" smtClean="0">
                <a:solidFill>
                  <a:srgbClr val="FF0000"/>
                </a:solidFill>
              </a:rPr>
              <a:t> </a:t>
            </a:r>
            <a:r>
              <a:rPr lang="en-US" sz="3200" b="1" i="1" dirty="0" err="1" smtClean="0">
                <a:solidFill>
                  <a:srgbClr val="FF0000"/>
                </a:solidFill>
              </a:rPr>
              <a:t>giang</a:t>
            </a:r>
            <a:r>
              <a:rPr lang="en-US" sz="3200" b="1" i="1" dirty="0" smtClean="0">
                <a:solidFill>
                  <a:srgbClr val="FF0000"/>
                </a:solidFill>
              </a:rPr>
              <a:t> </a:t>
            </a:r>
            <a:r>
              <a:rPr lang="en-US" sz="3200" b="1" i="1" dirty="0" err="1" smtClean="0">
                <a:solidFill>
                  <a:srgbClr val="FF0000"/>
                </a:solidFill>
              </a:rPr>
              <a:t>sơn</a:t>
            </a:r>
            <a:r>
              <a:rPr lang="en-US" sz="3200" b="1" i="1" dirty="0" smtClean="0">
                <a:solidFill>
                  <a:srgbClr val="FF0000"/>
                </a:solidFill>
              </a:rPr>
              <a:t> </a:t>
            </a:r>
            <a:r>
              <a:rPr lang="en-US" sz="3200" b="1" i="1" dirty="0" err="1" smtClean="0">
                <a:solidFill>
                  <a:srgbClr val="FF0000"/>
                </a:solidFill>
              </a:rPr>
              <a:t>vàng</a:t>
            </a:r>
            <a:r>
              <a:rPr lang="en-US" sz="3200" b="1" i="1" dirty="0" smtClean="0">
                <a:solidFill>
                  <a:srgbClr val="FF0000"/>
                </a:solidFill>
              </a:rPr>
              <a:t> </a:t>
            </a:r>
            <a:r>
              <a:rPr lang="en-US" sz="3200" b="1" i="1" dirty="0" err="1" smtClean="0">
                <a:solidFill>
                  <a:srgbClr val="FF0000"/>
                </a:solidFill>
              </a:rPr>
              <a:t>rợi</a:t>
            </a:r>
            <a:r>
              <a:rPr lang="en-US" sz="3200" b="1" i="1" dirty="0" smtClean="0">
                <a:solidFill>
                  <a:srgbClr val="FF0000"/>
                </a:solidFill>
              </a:rPr>
              <a:t> </a:t>
            </a:r>
            <a:r>
              <a:rPr lang="en-US" sz="3200" b="1" i="1" dirty="0" err="1" smtClean="0">
                <a:solidFill>
                  <a:srgbClr val="FF0000"/>
                </a:solidFill>
              </a:rPr>
              <a:t>là</a:t>
            </a:r>
            <a:r>
              <a:rPr lang="en-US" sz="3200" b="1" i="1" dirty="0" smtClean="0">
                <a:solidFill>
                  <a:srgbClr val="FF0000"/>
                </a:solidFill>
              </a:rPr>
              <a:t> </a:t>
            </a:r>
            <a:r>
              <a:rPr lang="en-US" sz="3200" b="1" i="1" dirty="0" err="1">
                <a:solidFill>
                  <a:srgbClr val="FF0000"/>
                </a:solidFill>
              </a:rPr>
              <a:t>b</a:t>
            </a:r>
            <a:r>
              <a:rPr lang="en-US" sz="3200" b="1" i="1" dirty="0" err="1" smtClean="0">
                <a:solidFill>
                  <a:srgbClr val="FF0000"/>
                </a:solidFill>
              </a:rPr>
              <a:t>ởi</a:t>
            </a:r>
            <a:r>
              <a:rPr lang="en-US" sz="3200" b="1" i="1" dirty="0" smtClean="0">
                <a:solidFill>
                  <a:srgbClr val="FF0000"/>
                </a:solidFill>
              </a:rPr>
              <a:t> </a:t>
            </a:r>
            <a:r>
              <a:rPr lang="en-US" sz="3200" b="1" i="1" dirty="0" err="1">
                <a:solidFill>
                  <a:srgbClr val="FF0000"/>
                </a:solidFill>
              </a:rPr>
              <a:t>toàn</a:t>
            </a:r>
            <a:r>
              <a:rPr lang="en-US" sz="3200" b="1" i="1" dirty="0">
                <a:solidFill>
                  <a:srgbClr val="FF0000"/>
                </a:solidFill>
              </a:rPr>
              <a:t> </a:t>
            </a:r>
            <a:r>
              <a:rPr lang="en-US" sz="3200" b="1" i="1" dirty="0" err="1">
                <a:solidFill>
                  <a:srgbClr val="FF0000"/>
                </a:solidFill>
              </a:rPr>
              <a:t>bộ</a:t>
            </a:r>
            <a:r>
              <a:rPr lang="en-US" sz="3200" b="1" i="1" dirty="0">
                <a:solidFill>
                  <a:srgbClr val="FF0000"/>
                </a:solidFill>
              </a:rPr>
              <a:t> </a:t>
            </a:r>
            <a:r>
              <a:rPr lang="en-US" sz="3200" b="1" i="1" dirty="0" smtClean="0">
                <a:solidFill>
                  <a:srgbClr val="FF0000"/>
                </a:solidFill>
              </a:rPr>
              <a:t> </a:t>
            </a:r>
            <a:r>
              <a:rPr lang="en-US" sz="3200" b="1" i="1" dirty="0" err="1">
                <a:solidFill>
                  <a:srgbClr val="FF0000"/>
                </a:solidFill>
              </a:rPr>
              <a:t>không</a:t>
            </a:r>
            <a:r>
              <a:rPr lang="en-US" sz="3200" b="1" i="1" dirty="0">
                <a:solidFill>
                  <a:srgbClr val="FF0000"/>
                </a:solidFill>
              </a:rPr>
              <a:t> </a:t>
            </a:r>
            <a:r>
              <a:rPr lang="en-US" sz="3200" b="1" i="1" dirty="0" err="1">
                <a:solidFill>
                  <a:srgbClr val="FF0000"/>
                </a:solidFill>
              </a:rPr>
              <a:t>gian</a:t>
            </a:r>
            <a:r>
              <a:rPr lang="en-US" sz="3200" b="1" i="1" dirty="0">
                <a:solidFill>
                  <a:srgbClr val="FF0000"/>
                </a:solidFill>
              </a:rPr>
              <a:t> </a:t>
            </a:r>
            <a:r>
              <a:rPr lang="en-US" sz="3200" b="1" i="1" dirty="0" err="1">
                <a:solidFill>
                  <a:srgbClr val="FF0000"/>
                </a:solidFill>
              </a:rPr>
              <a:t>bao</a:t>
            </a:r>
            <a:r>
              <a:rPr lang="en-US" sz="3200" b="1" i="1" dirty="0">
                <a:solidFill>
                  <a:srgbClr val="FF0000"/>
                </a:solidFill>
              </a:rPr>
              <a:t> la </a:t>
            </a:r>
            <a:r>
              <a:rPr lang="en-US" sz="3200" b="1" i="1" dirty="0" err="1">
                <a:solidFill>
                  <a:srgbClr val="FF0000"/>
                </a:solidFill>
              </a:rPr>
              <a:t>rộng</a:t>
            </a:r>
            <a:r>
              <a:rPr lang="en-US" sz="3200" b="1" i="1" dirty="0">
                <a:solidFill>
                  <a:srgbClr val="FF0000"/>
                </a:solidFill>
              </a:rPr>
              <a:t> </a:t>
            </a:r>
            <a:r>
              <a:rPr lang="en-US" sz="3200" b="1" i="1" dirty="0" err="1" smtClean="0">
                <a:solidFill>
                  <a:srgbClr val="FF0000"/>
                </a:solidFill>
              </a:rPr>
              <a:t>lớn</a:t>
            </a:r>
            <a:r>
              <a:rPr lang="en-US" sz="3200" b="1" i="1" dirty="0" smtClean="0">
                <a:solidFill>
                  <a:srgbClr val="FF0000"/>
                </a:solidFill>
              </a:rPr>
              <a:t> </a:t>
            </a:r>
            <a:r>
              <a:rPr lang="en-US" sz="3200" b="1" i="1" dirty="0" err="1" smtClean="0">
                <a:solidFill>
                  <a:srgbClr val="FF0000"/>
                </a:solidFill>
              </a:rPr>
              <a:t>của</a:t>
            </a:r>
            <a:r>
              <a:rPr lang="en-US" sz="3200" b="1" i="1" dirty="0" smtClean="0">
                <a:solidFill>
                  <a:srgbClr val="FF0000"/>
                </a:solidFill>
              </a:rPr>
              <a:t> </a:t>
            </a:r>
            <a:r>
              <a:rPr lang="en-US" sz="3200" b="1" i="1" dirty="0" err="1" smtClean="0">
                <a:solidFill>
                  <a:srgbClr val="FF0000"/>
                </a:solidFill>
              </a:rPr>
              <a:t>khu</a:t>
            </a:r>
            <a:r>
              <a:rPr lang="en-US" sz="3200" b="1" i="1" dirty="0" smtClean="0">
                <a:solidFill>
                  <a:srgbClr val="FF0000"/>
                </a:solidFill>
              </a:rPr>
              <a:t> </a:t>
            </a:r>
            <a:r>
              <a:rPr lang="en-US" sz="3200" b="1" i="1" dirty="0" err="1" smtClean="0">
                <a:solidFill>
                  <a:srgbClr val="FF0000"/>
                </a:solidFill>
              </a:rPr>
              <a:t>rừng</a:t>
            </a:r>
            <a:r>
              <a:rPr lang="en-US" sz="3200" b="1" i="1" dirty="0" smtClean="0">
                <a:solidFill>
                  <a:srgbClr val="FF0000"/>
                </a:solidFill>
              </a:rPr>
              <a:t>, </a:t>
            </a:r>
            <a:r>
              <a:rPr lang="en-US" sz="3200" b="1" i="1" dirty="0" err="1">
                <a:solidFill>
                  <a:srgbClr val="FF0000"/>
                </a:solidFill>
              </a:rPr>
              <a:t>toàn</a:t>
            </a:r>
            <a:r>
              <a:rPr lang="en-US" sz="3200" b="1" i="1" dirty="0">
                <a:solidFill>
                  <a:srgbClr val="FF0000"/>
                </a:solidFill>
              </a:rPr>
              <a:t> </a:t>
            </a:r>
            <a:r>
              <a:rPr lang="en-US" sz="3200" b="1" i="1" dirty="0" err="1">
                <a:solidFill>
                  <a:srgbClr val="FF0000"/>
                </a:solidFill>
              </a:rPr>
              <a:t>là</a:t>
            </a:r>
            <a:r>
              <a:rPr lang="en-US" sz="3200" b="1" i="1" dirty="0">
                <a:solidFill>
                  <a:srgbClr val="FF0000"/>
                </a:solidFill>
              </a:rPr>
              <a:t> </a:t>
            </a:r>
            <a:r>
              <a:rPr lang="en-US" sz="3200" b="1" i="1" dirty="0" err="1">
                <a:solidFill>
                  <a:srgbClr val="FF0000"/>
                </a:solidFill>
              </a:rPr>
              <a:t>màu</a:t>
            </a:r>
            <a:r>
              <a:rPr lang="en-US" sz="3200" b="1" i="1" dirty="0">
                <a:solidFill>
                  <a:srgbClr val="FF0000"/>
                </a:solidFill>
              </a:rPr>
              <a:t> </a:t>
            </a:r>
            <a:r>
              <a:rPr lang="en-US" sz="3200" b="1" i="1" dirty="0" err="1">
                <a:solidFill>
                  <a:srgbClr val="FF0000"/>
                </a:solidFill>
              </a:rPr>
              <a:t>vàng</a:t>
            </a:r>
            <a:r>
              <a:rPr lang="en-US" sz="3200" b="1" i="1" dirty="0">
                <a:solidFill>
                  <a:srgbClr val="FF0000"/>
                </a:solidFill>
              </a:rPr>
              <a:t> </a:t>
            </a:r>
            <a:r>
              <a:rPr lang="en-US" sz="3200" b="1" i="1" dirty="0" err="1">
                <a:solidFill>
                  <a:srgbClr val="FF0000"/>
                </a:solidFill>
              </a:rPr>
              <a:t>ngời</a:t>
            </a:r>
            <a:r>
              <a:rPr lang="en-US" sz="3200" b="1" i="1" dirty="0">
                <a:solidFill>
                  <a:srgbClr val="FF0000"/>
                </a:solidFill>
              </a:rPr>
              <a:t> </a:t>
            </a:r>
            <a:r>
              <a:rPr lang="en-US" sz="3200" b="1" i="1" dirty="0" err="1" smtClean="0">
                <a:solidFill>
                  <a:srgbClr val="FF0000"/>
                </a:solidFill>
              </a:rPr>
              <a:t>sáng</a:t>
            </a:r>
            <a:r>
              <a:rPr lang="en-US" sz="3200" b="1" i="1" dirty="0" smtClean="0">
                <a:solidFill>
                  <a:srgbClr val="FF0000"/>
                </a:solidFill>
              </a:rPr>
              <a:t>, </a:t>
            </a:r>
            <a:r>
              <a:rPr lang="en-US" sz="3200" b="1" i="1" dirty="0" err="1">
                <a:solidFill>
                  <a:srgbClr val="FF0000"/>
                </a:solidFill>
              </a:rPr>
              <a:t>rực</a:t>
            </a:r>
            <a:r>
              <a:rPr lang="en-US" sz="3200" b="1" i="1" dirty="0">
                <a:solidFill>
                  <a:srgbClr val="FF0000"/>
                </a:solidFill>
              </a:rPr>
              <a:t> </a:t>
            </a:r>
            <a:r>
              <a:rPr lang="en-US" sz="3200" b="1" i="1" dirty="0" err="1">
                <a:solidFill>
                  <a:srgbClr val="FF0000"/>
                </a:solidFill>
              </a:rPr>
              <a:t>rỡ</a:t>
            </a:r>
            <a:r>
              <a:rPr lang="en-US" sz="3200" b="1" i="1" dirty="0">
                <a:solidFill>
                  <a:srgbClr val="FF0000"/>
                </a:solidFill>
              </a:rPr>
              <a:t>, </a:t>
            </a:r>
            <a:r>
              <a:rPr lang="en-US" sz="3200" b="1" i="1" dirty="0" err="1">
                <a:solidFill>
                  <a:srgbClr val="FF0000"/>
                </a:solidFill>
              </a:rPr>
              <a:t>đều</a:t>
            </a:r>
            <a:r>
              <a:rPr lang="en-US" sz="3200" b="1" i="1" dirty="0">
                <a:solidFill>
                  <a:srgbClr val="FF0000"/>
                </a:solidFill>
              </a:rPr>
              <a:t> </a:t>
            </a:r>
            <a:r>
              <a:rPr lang="en-US" sz="3200" b="1" i="1" dirty="0" err="1">
                <a:solidFill>
                  <a:srgbClr val="FF0000"/>
                </a:solidFill>
              </a:rPr>
              <a:t>khắp</a:t>
            </a:r>
            <a:r>
              <a:rPr lang="en-US" sz="3200" b="1" i="1" dirty="0">
                <a:solidFill>
                  <a:srgbClr val="FF0000"/>
                </a:solidFill>
              </a:rPr>
              <a:t> </a:t>
            </a:r>
            <a:r>
              <a:rPr lang="en-US" sz="3200" b="1" i="1" dirty="0" err="1">
                <a:solidFill>
                  <a:srgbClr val="FF0000"/>
                </a:solidFill>
              </a:rPr>
              <a:t>và</a:t>
            </a:r>
            <a:r>
              <a:rPr lang="en-US" sz="3200" b="1" i="1" dirty="0">
                <a:solidFill>
                  <a:srgbClr val="FF0000"/>
                </a:solidFill>
              </a:rPr>
              <a:t> </a:t>
            </a:r>
            <a:r>
              <a:rPr lang="en-US" sz="3200" b="1" i="1" dirty="0" err="1">
                <a:solidFill>
                  <a:srgbClr val="FF0000"/>
                </a:solidFill>
              </a:rPr>
              <a:t>rất</a:t>
            </a:r>
            <a:r>
              <a:rPr lang="en-US" sz="3200" b="1" i="1" dirty="0">
                <a:solidFill>
                  <a:srgbClr val="FF0000"/>
                </a:solidFill>
              </a:rPr>
              <a:t> </a:t>
            </a:r>
            <a:r>
              <a:rPr lang="en-US" sz="3200" b="1" i="1" dirty="0" err="1">
                <a:solidFill>
                  <a:srgbClr val="FF0000"/>
                </a:solidFill>
              </a:rPr>
              <a:t>đẹp</a:t>
            </a:r>
            <a:r>
              <a:rPr lang="en-US" sz="3200" b="1" i="1" dirty="0">
                <a:solidFill>
                  <a:srgbClr val="FF0000"/>
                </a:solidFill>
              </a:rPr>
              <a:t> </a:t>
            </a:r>
            <a:r>
              <a:rPr lang="en-US" sz="3200" b="1" i="1" dirty="0" err="1">
                <a:solidFill>
                  <a:srgbClr val="FF0000"/>
                </a:solidFill>
              </a:rPr>
              <a:t>mắt</a:t>
            </a:r>
            <a:r>
              <a:rPr lang="en-US" sz="3200" b="1" i="1" dirty="0">
                <a:solidFill>
                  <a:srgbClr val="FF0000"/>
                </a:solidFill>
              </a:rPr>
              <a:t>.</a:t>
            </a:r>
          </a:p>
          <a:p>
            <a:endParaRPr lang="en-US" sz="2800" dirty="0"/>
          </a:p>
        </p:txBody>
      </p:sp>
    </p:spTree>
    <p:extLst>
      <p:ext uri="{BB962C8B-B14F-4D97-AF65-F5344CB8AC3E}">
        <p14:creationId xmlns:p14="http://schemas.microsoft.com/office/powerpoint/2010/main" val="223506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196775"/>
            <a:ext cx="9070848" cy="4632960"/>
          </a:xfrm>
          <a:prstGeom prst="rect">
            <a:avLst/>
          </a:prstGeom>
        </p:spPr>
      </p:pic>
      <p:pic>
        <p:nvPicPr>
          <p:cNvPr id="5" name="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589668" y="-56855"/>
            <a:ext cx="7656576" cy="6532880"/>
          </a:xfrm>
          <a:prstGeom prst="rect">
            <a:avLst/>
          </a:prstGeom>
        </p:spPr>
      </p:pic>
      <p:pic>
        <p:nvPicPr>
          <p:cNvPr id="6" name="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856235" y="1480158"/>
            <a:ext cx="5710598" cy="6014720"/>
          </a:xfrm>
          <a:prstGeom prst="rect">
            <a:avLst/>
          </a:prstGeom>
        </p:spPr>
      </p:pic>
      <p:pic>
        <p:nvPicPr>
          <p:cNvPr id="7" name="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8126980" y="-1141995"/>
            <a:ext cx="4779264" cy="5169408"/>
          </a:xfrm>
          <a:prstGeom prst="rect">
            <a:avLst/>
          </a:prstGeom>
        </p:spPr>
      </p:pic>
      <p:sp>
        <p:nvSpPr>
          <p:cNvPr id="8" name="TextBox 7"/>
          <p:cNvSpPr txBox="1"/>
          <p:nvPr/>
        </p:nvSpPr>
        <p:spPr>
          <a:xfrm>
            <a:off x="2082419" y="2333255"/>
            <a:ext cx="3087885" cy="995209"/>
          </a:xfrm>
          <a:prstGeom prst="rect">
            <a:avLst/>
          </a:prstGeom>
          <a:noFill/>
        </p:spPr>
        <p:txBody>
          <a:bodyPr wrap="none" rtlCol="0">
            <a:prstTxWarp prst="textArchUp">
              <a:avLst/>
            </a:prstTxWarp>
            <a:spAutoFit/>
          </a:bodyPr>
          <a:lstStyle/>
          <a:p>
            <a:r>
              <a:rPr lang="en-US" altLang="zh-CN"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Luyện</a:t>
            </a:r>
            <a:r>
              <a:rPr lang="en-US" altLang="zh-CN"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đọc</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
        <p:nvSpPr>
          <p:cNvPr id="9" name="TextBox 8"/>
          <p:cNvSpPr txBox="1"/>
          <p:nvPr/>
        </p:nvSpPr>
        <p:spPr>
          <a:xfrm>
            <a:off x="1980696" y="3053188"/>
            <a:ext cx="3087885" cy="995209"/>
          </a:xfrm>
          <a:prstGeom prst="rect">
            <a:avLst/>
          </a:prstGeom>
          <a:noFill/>
        </p:spPr>
        <p:txBody>
          <a:bodyPr wrap="none" rtlCol="0">
            <a:prstTxWarp prst="textArchUp">
              <a:avLst/>
            </a:prstTxWarp>
            <a:spAutoFit/>
          </a:bodyPr>
          <a:lstStyle/>
          <a:p>
            <a:r>
              <a:rPr lang="en-US" altLang="zh-CN" sz="5867"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Tìm</a:t>
            </a:r>
            <a:r>
              <a:rPr lang="en-US" altLang="zh-CN" sz="5867"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hiểu</a:t>
            </a:r>
            <a:r>
              <a:rPr lang="en-US" altLang="zh-CN" sz="5867"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5867"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bài</a:t>
            </a:r>
            <a:endParaRPr lang="zh-CN" altLang="en-US" sz="5867"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
        <p:nvSpPr>
          <p:cNvPr id="10" name="TextBox 9"/>
          <p:cNvSpPr txBox="1"/>
          <p:nvPr/>
        </p:nvSpPr>
        <p:spPr>
          <a:xfrm>
            <a:off x="1165191" y="3932647"/>
            <a:ext cx="4842073" cy="1316422"/>
          </a:xfrm>
          <a:prstGeom prst="rect">
            <a:avLst/>
          </a:prstGeom>
          <a:noFill/>
        </p:spPr>
        <p:txBody>
          <a:bodyPr wrap="none" rtlCol="0">
            <a:prstTxWarp prst="textArchUp">
              <a:avLst/>
            </a:prstTxWarp>
            <a:spAutoFit/>
          </a:bodyPr>
          <a:lstStyle/>
          <a:p>
            <a:r>
              <a:rPr lang="en-US" altLang="zh-CN" sz="66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Luyện</a:t>
            </a:r>
            <a:r>
              <a:rPr lang="en-US" altLang="zh-CN" sz="6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66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đọc</a:t>
            </a:r>
            <a:r>
              <a:rPr lang="en-US" altLang="zh-CN" sz="6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66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diễn</a:t>
            </a:r>
            <a:r>
              <a:rPr lang="en-US" altLang="zh-CN" sz="6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66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cảm</a:t>
            </a:r>
            <a:endParaRPr lang="zh-CN" alt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275600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37" presetClass="path" presetSubtype="0" accel="50000" decel="50000" fill="hold" nodeType="withEffect">
                                  <p:stCondLst>
                                    <p:cond delay="1000"/>
                                  </p:stCondLst>
                                  <p:childTnLst>
                                    <p:animMotion origin="layout" path="M -0.10312 0.23789 L -0.04983 0.16384 C -0.03889 0.14872 -0.02292 0.12404 -0.00677 0.09812 C 0.01163 0.06727 0.0257 0.0432 0.03542 0.02376 L 0.08038 -0.06418 " pathEditMode="relative" rAng="-2562564" ptsTypes="FffFF">
                                      <p:cBhvr>
                                        <p:cTn id="15" dur="1750" spd="-100000" fill="hold"/>
                                        <p:tgtEl>
                                          <p:spTgt spid="7"/>
                                        </p:tgtEl>
                                        <p:attrNameLst>
                                          <p:attrName>ppt_x</p:attrName>
                                          <p:attrName>ppt_y</p:attrName>
                                        </p:attrNameLst>
                                      </p:cBhvr>
                                      <p:rCtr x="9427" y="-14594"/>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endParaRPr lang="en-US"/>
          </a:p>
        </p:txBody>
      </p:sp>
      <p:sp>
        <p:nvSpPr>
          <p:cNvPr id="7" name="Content Placeholder 2"/>
          <p:cNvSpPr>
            <a:spLocks noGrp="1"/>
          </p:cNvSpPr>
          <p:nvPr>
            <p:ph idx="1"/>
          </p:nvPr>
        </p:nvSpPr>
        <p:spPr>
          <a:xfrm>
            <a:off x="838200" y="1825625"/>
            <a:ext cx="10515600" cy="4351338"/>
          </a:xfrm>
        </p:spPr>
        <p:txBody>
          <a:bodyPr/>
          <a:lstStyle/>
          <a:p>
            <a:endParaRPr lang="en-US"/>
          </a:p>
        </p:txBody>
      </p:sp>
      <p:pic>
        <p:nvPicPr>
          <p:cNvPr id="8"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42712"/>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0390393" y="3794349"/>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9021469" y="5353912"/>
            <a:ext cx="3569570" cy="1504087"/>
          </a:xfrm>
          <a:prstGeom prst="rect">
            <a:avLst/>
          </a:prstGeom>
        </p:spPr>
      </p:pic>
      <p:pic>
        <p:nvPicPr>
          <p:cNvPr id="11" name="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938528" y="-218364"/>
            <a:ext cx="8621873" cy="6453632"/>
          </a:xfrm>
          <a:prstGeom prst="rect">
            <a:avLst/>
          </a:prstGeom>
        </p:spPr>
      </p:pic>
      <p:pic>
        <p:nvPicPr>
          <p:cNvPr id="12" name="5"/>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239348" y="3370117"/>
            <a:ext cx="2284543" cy="3083515"/>
          </a:xfrm>
          <a:prstGeom prst="rect">
            <a:avLst/>
          </a:prstGeom>
        </p:spPr>
      </p:pic>
      <p:pic>
        <p:nvPicPr>
          <p:cNvPr id="13" name="9"/>
          <p:cNvPicPr>
            <a:picLocks noChangeAspect="1"/>
          </p:cNvPicPr>
          <p:nvPr/>
        </p:nvPicPr>
        <p:blipFill rotWithShape="1">
          <a:blip r:embed="rId7">
            <a:extLst>
              <a:ext uri="{28A0092B-C50C-407E-A947-70E740481C1C}">
                <a14:useLocalDpi xmlns:a14="http://schemas.microsoft.com/office/drawing/2010/main" val="0"/>
              </a:ext>
            </a:extLst>
          </a:blip>
          <a:srcRect l="62133" t="18963" r="21600" b="52948"/>
          <a:stretch/>
        </p:blipFill>
        <p:spPr>
          <a:xfrm>
            <a:off x="8768606" y="207664"/>
            <a:ext cx="1583591" cy="1538160"/>
          </a:xfrm>
          <a:prstGeom prst="rect">
            <a:avLst/>
          </a:prstGeom>
        </p:spPr>
      </p:pic>
      <p:pic>
        <p:nvPicPr>
          <p:cNvPr id="14" name="10"/>
          <p:cNvPicPr>
            <a:picLocks noChangeAspect="1"/>
          </p:cNvPicPr>
          <p:nvPr/>
        </p:nvPicPr>
        <p:blipFill rotWithShape="1">
          <a:blip r:embed="rId8">
            <a:extLst>
              <a:ext uri="{28A0092B-C50C-407E-A947-70E740481C1C}">
                <a14:useLocalDpi xmlns:a14="http://schemas.microsoft.com/office/drawing/2010/main" val="0"/>
              </a:ext>
            </a:extLst>
          </a:blip>
          <a:srcRect l="53867" t="4030" r="30313" b="70607"/>
          <a:stretch/>
        </p:blipFill>
        <p:spPr>
          <a:xfrm>
            <a:off x="10324101" y="351556"/>
            <a:ext cx="1540162" cy="1388887"/>
          </a:xfrm>
          <a:prstGeom prst="rect">
            <a:avLst/>
          </a:prstGeom>
        </p:spPr>
      </p:pic>
      <p:sp>
        <p:nvSpPr>
          <p:cNvPr id="15" name="Text Box 19"/>
          <p:cNvSpPr txBox="1">
            <a:spLocks noChangeArrowheads="1"/>
          </p:cNvSpPr>
          <p:nvPr/>
        </p:nvSpPr>
        <p:spPr bwMode="auto">
          <a:xfrm>
            <a:off x="1502959" y="1344954"/>
            <a:ext cx="63063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a:r>
              <a:rPr lang="en-US" sz="4000" b="1" dirty="0" err="1" smtClean="0">
                <a:solidFill>
                  <a:srgbClr val="C00000"/>
                </a:solidFill>
                <a:latin typeface="Times New Roman" pitchFamily="18" charset="0"/>
                <a:cs typeface="Times New Roman" pitchFamily="18" charset="0"/>
              </a:rPr>
              <a:t>Nội</a:t>
            </a:r>
            <a:r>
              <a:rPr lang="en-US" sz="4000" b="1" dirty="0" smtClean="0">
                <a:solidFill>
                  <a:srgbClr val="C00000"/>
                </a:solidFill>
                <a:latin typeface="Times New Roman" pitchFamily="18" charset="0"/>
                <a:cs typeface="Times New Roman" pitchFamily="18" charset="0"/>
              </a:rPr>
              <a:t> dung </a:t>
            </a:r>
            <a:r>
              <a:rPr lang="en-US" sz="4000" b="1" dirty="0" err="1" smtClean="0">
                <a:solidFill>
                  <a:srgbClr val="C00000"/>
                </a:solidFill>
                <a:latin typeface="Times New Roman" pitchFamily="18" charset="0"/>
                <a:cs typeface="Times New Roman" pitchFamily="18" charset="0"/>
              </a:rPr>
              <a:t>đoạn</a:t>
            </a:r>
            <a:r>
              <a:rPr lang="en-US" sz="4000" b="1" dirty="0" smtClean="0">
                <a:solidFill>
                  <a:srgbClr val="C00000"/>
                </a:solidFill>
                <a:latin typeface="Times New Roman" pitchFamily="18" charset="0"/>
                <a:cs typeface="Times New Roman" pitchFamily="18" charset="0"/>
              </a:rPr>
              <a:t> 3 </a:t>
            </a:r>
            <a:r>
              <a:rPr lang="en-US" sz="4000" b="1" dirty="0" err="1" smtClean="0">
                <a:solidFill>
                  <a:srgbClr val="C00000"/>
                </a:solidFill>
                <a:latin typeface="Times New Roman" pitchFamily="18" charset="0"/>
                <a:cs typeface="Times New Roman" pitchFamily="18" charset="0"/>
              </a:rPr>
              <a:t>là</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gì</a:t>
            </a:r>
            <a:r>
              <a:rPr lang="en-US" sz="4000" b="1" dirty="0" smtClean="0">
                <a:solidFill>
                  <a:srgbClr val="C00000"/>
                </a:solidFill>
                <a:latin typeface="Times New Roman" pitchFamily="18" charset="0"/>
                <a:cs typeface="Times New Roman" pitchFamily="18" charset="0"/>
              </a:rPr>
              <a:t>?</a:t>
            </a:r>
            <a:endParaRPr lang="vi-VN" sz="4000" dirty="0">
              <a:solidFill>
                <a:srgbClr val="C00000"/>
              </a:solidFill>
              <a:latin typeface="Times New Roman" pitchFamily="18" charset="0"/>
              <a:cs typeface="Times New Roman" pitchFamily="18" charset="0"/>
            </a:endParaRPr>
          </a:p>
        </p:txBody>
      </p:sp>
      <p:sp>
        <p:nvSpPr>
          <p:cNvPr id="17" name="AutoShape 10"/>
          <p:cNvSpPr>
            <a:spLocks noChangeArrowheads="1"/>
          </p:cNvSpPr>
          <p:nvPr/>
        </p:nvSpPr>
        <p:spPr bwMode="auto">
          <a:xfrm>
            <a:off x="2845659" y="2301858"/>
            <a:ext cx="5945631" cy="3052054"/>
          </a:xfrm>
          <a:prstGeom prst="cloudCallout">
            <a:avLst>
              <a:gd name="adj1" fmla="val -40915"/>
              <a:gd name="adj2" fmla="val 19828"/>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Tình</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cảm</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yêu</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mến</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ngưỡng</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mộ</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smtClean="0">
                <a:solidFill>
                  <a:srgbClr val="002060"/>
                </a:solidFill>
                <a:effectLst>
                  <a:outerShdw blurRad="38100" dist="38100" dir="2700000" algn="tl">
                    <a:srgbClr val="C0C0C0"/>
                  </a:outerShdw>
                </a:effectLst>
                <a:latin typeface="Times New Roman" pitchFamily="18" charset="0"/>
                <a:cs typeface="Times New Roman" pitchFamily="18" charset="0"/>
              </a:rPr>
              <a:t>của</a:t>
            </a:r>
            <a:r>
              <a:rPr lang="en-US" sz="3600" b="1" i="1"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tác</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giả</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với</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khu</a:t>
            </a:r>
            <a:r>
              <a:rPr lang="en-US" sz="3600" b="1" i="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US" sz="3600" b="1" i="1" dirty="0" err="1">
                <a:solidFill>
                  <a:srgbClr val="002060"/>
                </a:solidFill>
                <a:effectLst>
                  <a:outerShdw blurRad="38100" dist="38100" dir="2700000" algn="tl">
                    <a:srgbClr val="C0C0C0"/>
                  </a:outerShdw>
                </a:effectLst>
                <a:latin typeface="Times New Roman" pitchFamily="18" charset="0"/>
                <a:cs typeface="Times New Roman" pitchFamily="18" charset="0"/>
              </a:rPr>
              <a:t>rừng</a:t>
            </a:r>
            <a:r>
              <a:rPr lang="en-US" sz="3200" i="1" dirty="0">
                <a:solidFill>
                  <a:srgbClr val="002060"/>
                </a:solidFill>
                <a:effectLst>
                  <a:outerShdw blurRad="38100" dist="38100" dir="2700000" algn="tl">
                    <a:srgbClr val="C0C0C0"/>
                  </a:outerShdw>
                </a:effectLst>
                <a:latin typeface="Times New Roman" pitchFamily="18" charset="0"/>
                <a:cs typeface="Times New Roman" pitchFamily="18" charset="0"/>
              </a:rPr>
              <a:t>.</a:t>
            </a:r>
            <a:endParaRPr lang="en-US" sz="32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287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0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6"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80">
                                          <p:stCondLst>
                                            <p:cond delay="0"/>
                                          </p:stCondLst>
                                        </p:cTn>
                                        <p:tgtEl>
                                          <p:spTgt spid="14"/>
                                        </p:tgtEl>
                                      </p:cBhvr>
                                    </p:animEffect>
                                    <p:anim calcmode="lin" valueType="num">
                                      <p:cBhvr>
                                        <p:cTn id="4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6" dur="26">
                                          <p:stCondLst>
                                            <p:cond delay="650"/>
                                          </p:stCondLst>
                                        </p:cTn>
                                        <p:tgtEl>
                                          <p:spTgt spid="14"/>
                                        </p:tgtEl>
                                      </p:cBhvr>
                                      <p:to x="100000" y="60000"/>
                                    </p:animScale>
                                    <p:animScale>
                                      <p:cBhvr>
                                        <p:cTn id="47" dur="166" decel="50000">
                                          <p:stCondLst>
                                            <p:cond delay="676"/>
                                          </p:stCondLst>
                                        </p:cTn>
                                        <p:tgtEl>
                                          <p:spTgt spid="14"/>
                                        </p:tgtEl>
                                      </p:cBhvr>
                                      <p:to x="100000" y="100000"/>
                                    </p:animScale>
                                    <p:animScale>
                                      <p:cBhvr>
                                        <p:cTn id="48" dur="26">
                                          <p:stCondLst>
                                            <p:cond delay="1312"/>
                                          </p:stCondLst>
                                        </p:cTn>
                                        <p:tgtEl>
                                          <p:spTgt spid="14"/>
                                        </p:tgtEl>
                                      </p:cBhvr>
                                      <p:to x="100000" y="80000"/>
                                    </p:animScale>
                                    <p:animScale>
                                      <p:cBhvr>
                                        <p:cTn id="49" dur="166" decel="50000">
                                          <p:stCondLst>
                                            <p:cond delay="1338"/>
                                          </p:stCondLst>
                                        </p:cTn>
                                        <p:tgtEl>
                                          <p:spTgt spid="14"/>
                                        </p:tgtEl>
                                      </p:cBhvr>
                                      <p:to x="100000" y="100000"/>
                                    </p:animScale>
                                    <p:animScale>
                                      <p:cBhvr>
                                        <p:cTn id="50" dur="26">
                                          <p:stCondLst>
                                            <p:cond delay="1642"/>
                                          </p:stCondLst>
                                        </p:cTn>
                                        <p:tgtEl>
                                          <p:spTgt spid="14"/>
                                        </p:tgtEl>
                                      </p:cBhvr>
                                      <p:to x="100000" y="90000"/>
                                    </p:animScale>
                                    <p:animScale>
                                      <p:cBhvr>
                                        <p:cTn id="51" dur="166" decel="50000">
                                          <p:stCondLst>
                                            <p:cond delay="1668"/>
                                          </p:stCondLst>
                                        </p:cTn>
                                        <p:tgtEl>
                                          <p:spTgt spid="14"/>
                                        </p:tgtEl>
                                      </p:cBhvr>
                                      <p:to x="100000" y="100000"/>
                                    </p:animScale>
                                    <p:animScale>
                                      <p:cBhvr>
                                        <p:cTn id="52" dur="26">
                                          <p:stCondLst>
                                            <p:cond delay="1808"/>
                                          </p:stCondLst>
                                        </p:cTn>
                                        <p:tgtEl>
                                          <p:spTgt spid="14"/>
                                        </p:tgtEl>
                                      </p:cBhvr>
                                      <p:to x="100000" y="95000"/>
                                    </p:animScale>
                                    <p:animScale>
                                      <p:cBhvr>
                                        <p:cTn id="53" dur="166" decel="50000">
                                          <p:stCondLst>
                                            <p:cond delay="1834"/>
                                          </p:stCondLst>
                                        </p:cTn>
                                        <p:tgtEl>
                                          <p:spTgt spid="14"/>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6" y="-163783"/>
            <a:ext cx="12192000" cy="6858000"/>
          </a:xfrm>
          <a:prstGeom prst="rect">
            <a:avLst/>
          </a:prstGeom>
        </p:spPr>
      </p:pic>
      <p:pic>
        <p:nvPicPr>
          <p:cNvPr id="9" name="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743978" y="-163783"/>
            <a:ext cx="1544284" cy="1828159"/>
          </a:xfrm>
          <a:prstGeom prst="rect">
            <a:avLst/>
          </a:prstGeom>
        </p:spPr>
      </p:pic>
      <p:pic>
        <p:nvPicPr>
          <p:cNvPr id="10" name="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54136" y="761032"/>
            <a:ext cx="3569570" cy="1504087"/>
          </a:xfrm>
          <a:prstGeom prst="rect">
            <a:avLst/>
          </a:prstGeom>
        </p:spPr>
      </p:pic>
      <p:sp>
        <p:nvSpPr>
          <p:cNvPr id="11"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73899" y="1589339"/>
            <a:ext cx="11134300" cy="696661"/>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Aft>
                <a:spcPct val="0"/>
              </a:spcAft>
            </a:pPr>
            <a:r>
              <a:rPr lang="en-US" sz="3200" b="1" dirty="0" err="1" smtClean="0">
                <a:solidFill>
                  <a:srgbClr val="C00000"/>
                </a:solidFill>
                <a:latin typeface="Times New Roman" panose="02020603050405020304" pitchFamily="18" charset="0"/>
                <a:cs typeface="Times New Roman" panose="02020603050405020304" pitchFamily="18" charset="0"/>
              </a:rPr>
              <a:t>Hãy</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nói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cảm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nghĩ</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của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em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văn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trên</a:t>
            </a:r>
            <a:r>
              <a:rPr lang="en-US" sz="3200" b="1" dirty="0">
                <a:solidFill>
                  <a:srgbClr val="C00000"/>
                </a:solidFill>
                <a:latin typeface="Times New Roman" panose="02020603050405020304" pitchFamily="18" charset="0"/>
                <a:cs typeface="Times New Roman" panose="02020603050405020304" pitchFamily="18" charset="0"/>
              </a:rPr>
              <a:t>?</a:t>
            </a:r>
          </a:p>
        </p:txBody>
      </p:sp>
      <p:sp>
        <p:nvSpPr>
          <p:cNvPr id="13" name="AutoShape 24"/>
          <p:cNvSpPr>
            <a:spLocks noChangeArrowheads="1"/>
          </p:cNvSpPr>
          <p:nvPr/>
        </p:nvSpPr>
        <p:spPr bwMode="auto">
          <a:xfrm>
            <a:off x="296855" y="1937669"/>
            <a:ext cx="11111344" cy="4530295"/>
          </a:xfrm>
          <a:prstGeom prst="horizontalScroll">
            <a:avLst>
              <a:gd name="adj" fmla="val 12894"/>
            </a:avLst>
          </a:prstGeom>
          <a:solidFill>
            <a:schemeClr val="accent4">
              <a:lumMod val="60000"/>
              <a:lumOff val="40000"/>
            </a:schemeClr>
          </a:solidFill>
          <a:ln w="9525">
            <a:solidFill>
              <a:schemeClr val="tx1"/>
            </a:solidFill>
            <a:round/>
            <a:headEnd/>
            <a:tailEnd/>
          </a:ln>
          <a:effectLst/>
          <a:extLst/>
        </p:spPr>
        <p:txBody>
          <a:bodyPr wrap="none" anchor="ctr"/>
          <a:lstStyle/>
          <a:p>
            <a:pPr algn="just" fontAlgn="base">
              <a:spcBef>
                <a:spcPts val="600"/>
              </a:spcBef>
              <a:spcAft>
                <a:spcPct val="0"/>
              </a:spcAft>
            </a:pPr>
            <a:endParaRPr lang="en-US" sz="3600" b="1" i="1" dirty="0" smtClean="0">
              <a:solidFill>
                <a:srgbClr val="0033CC"/>
              </a:solidFill>
              <a:latin typeface="Times New Roman" panose="02020603050405020304" pitchFamily="18" charset="0"/>
              <a:cs typeface="Times New Roman" panose="02020603050405020304" pitchFamily="18" charset="0"/>
            </a:endParaRPr>
          </a:p>
          <a:p>
            <a:pPr marL="457200" indent="-457200" algn="just" fontAlgn="base">
              <a:spcBef>
                <a:spcPts val="600"/>
              </a:spcBef>
              <a:spcAft>
                <a:spcPct val="0"/>
              </a:spcAft>
              <a:buFont typeface="Arial" pitchFamily="34" charset="0"/>
              <a:buChar char="•"/>
            </a:pP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khu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được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tác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giả</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miêu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tả</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thật</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kì</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diệu</a:t>
            </a:r>
            <a:r>
              <a:rPr lang="en-US" sz="3200" b="1" i="1" dirty="0">
                <a:solidFill>
                  <a:srgbClr val="0033CC"/>
                </a:solidFill>
                <a:latin typeface="Times New Roman" panose="02020603050405020304" pitchFamily="18" charset="0"/>
                <a:cs typeface="Times New Roman" panose="02020603050405020304" pitchFamily="18" charset="0"/>
              </a:rPr>
              <a:t>.</a:t>
            </a:r>
          </a:p>
          <a:p>
            <a:pPr marL="457200" indent="-457200" algn="just" fontAlgn="base">
              <a:spcBef>
                <a:spcPts val="600"/>
              </a:spcBef>
              <a:spcAft>
                <a:spcPct val="0"/>
              </a:spcAft>
              <a:buFont typeface="Arial" pitchFamily="34" charset="0"/>
              <a:buChar char="•"/>
            </a:pPr>
            <a:r>
              <a:rPr lang="en-US" sz="3200" b="1" i="1" dirty="0" err="1" smtClean="0">
                <a:solidFill>
                  <a:srgbClr val="0033CC"/>
                </a:solidFill>
                <a:latin typeface="Times New Roman" panose="02020603050405020304" pitchFamily="18" charset="0"/>
                <a:cs typeface="Times New Roman" panose="02020603050405020304" pitchFamily="18" charset="0"/>
              </a:rPr>
              <a:t>Đoạn</a:t>
            </a:r>
            <a:r>
              <a:rPr lang="en-US" sz="3200" b="1" i="1" dirty="0" smtClean="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văn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giúp</a:t>
            </a:r>
            <a:r>
              <a:rPr lang="en-US" sz="3200" b="1" i="1" dirty="0">
                <a:solidFill>
                  <a:srgbClr val="0033CC"/>
                </a:solidFill>
                <a:latin typeface="Times New Roman" panose="02020603050405020304" pitchFamily="18" charset="0"/>
                <a:cs typeface="Times New Roman" panose="02020603050405020304" pitchFamily="18" charset="0"/>
              </a:rPr>
              <a:t> ta </a:t>
            </a:r>
            <a:r>
              <a:rPr lang="en-US" sz="3200" b="1" i="1" dirty="0" err="1">
                <a:solidFill>
                  <a:srgbClr val="0033CC"/>
                </a:solidFill>
                <a:latin typeface="Times New Roman" panose="02020603050405020304" pitchFamily="18" charset="0"/>
                <a:cs typeface="Times New Roman" panose="02020603050405020304" pitchFamily="18" charset="0"/>
              </a:rPr>
              <a:t>thấy</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yêu</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mến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hơn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những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cánh</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smtClean="0">
                <a:solidFill>
                  <a:srgbClr val="0033CC"/>
                </a:solidFill>
                <a:latin typeface="Times New Roman" panose="02020603050405020304" pitchFamily="18" charset="0"/>
                <a:cs typeface="Times New Roman" panose="02020603050405020304" pitchFamily="18" charset="0"/>
              </a:rPr>
              <a:t>và</a:t>
            </a:r>
            <a:r>
              <a:rPr lang="en-US" sz="3200" b="1" i="1" dirty="0" smtClean="0">
                <a:solidFill>
                  <a:srgbClr val="0033CC"/>
                </a:solidFill>
                <a:latin typeface="Times New Roman" panose="02020603050405020304" pitchFamily="18" charset="0"/>
                <a:cs typeface="Times New Roman" panose="02020603050405020304" pitchFamily="18" charset="0"/>
              </a:rPr>
              <a:t> </a:t>
            </a:r>
          </a:p>
          <a:p>
            <a:pPr algn="just" fontAlgn="base">
              <a:spcBef>
                <a:spcPts val="600"/>
              </a:spcBef>
              <a:spcAft>
                <a:spcPct val="0"/>
              </a:spcAft>
            </a:pPr>
            <a:r>
              <a:rPr lang="en-US" sz="3200" b="1" i="1" dirty="0" err="1" smtClean="0">
                <a:solidFill>
                  <a:srgbClr val="0033CC"/>
                </a:solidFill>
                <a:latin typeface="Times New Roman" panose="02020603050405020304" pitchFamily="18" charset="0"/>
                <a:cs typeface="Times New Roman" panose="02020603050405020304" pitchFamily="18" charset="0"/>
              </a:rPr>
              <a:t>mong</a:t>
            </a:r>
            <a:r>
              <a:rPr lang="en-US" sz="3200" b="1" i="1" dirty="0" smtClean="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muốn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mọi</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người</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hãy</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bảo</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vệ</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tự</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nhiên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smtClean="0">
                <a:solidFill>
                  <a:srgbClr val="0033CC"/>
                </a:solidFill>
                <a:latin typeface="Times New Roman" panose="02020603050405020304" pitchFamily="18" charset="0"/>
                <a:cs typeface="Times New Roman" panose="02020603050405020304" pitchFamily="18" charset="0"/>
              </a:rPr>
              <a:t>rừng</a:t>
            </a:r>
            <a:r>
              <a:rPr lang="en-US" sz="3200" b="1" i="1" dirty="0">
                <a:solidFill>
                  <a:srgbClr val="0033CC"/>
                </a:solidFill>
                <a:latin typeface="Times New Roman" panose="02020603050405020304" pitchFamily="18" charset="0"/>
                <a:cs typeface="Times New Roman" panose="02020603050405020304" pitchFamily="18" charset="0"/>
              </a:rPr>
              <a:t>. </a:t>
            </a:r>
          </a:p>
          <a:p>
            <a:pPr marL="457200" indent="-457200" algn="just" fontAlgn="base">
              <a:spcBef>
                <a:spcPts val="600"/>
              </a:spcBef>
              <a:spcAft>
                <a:spcPct val="0"/>
              </a:spcAft>
              <a:buFont typeface="Arial" pitchFamily="34" charset="0"/>
              <a:buChar char="•"/>
            </a:pPr>
            <a:r>
              <a:rPr lang="en-US" sz="3200" b="1" i="1" dirty="0" err="1" smtClean="0">
                <a:solidFill>
                  <a:srgbClr val="0033CC"/>
                </a:solidFill>
                <a:latin typeface="Times New Roman" panose="02020603050405020304" pitchFamily="18" charset="0"/>
                <a:cs typeface="Times New Roman" panose="02020603050405020304" pitchFamily="18" charset="0"/>
              </a:rPr>
              <a:t>Đoạn</a:t>
            </a:r>
            <a:r>
              <a:rPr lang="en-US" sz="3200" b="1" i="1" dirty="0" smtClean="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văn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làm</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cho</a:t>
            </a:r>
            <a:r>
              <a:rPr lang="en-US" sz="3200" b="1" i="1" dirty="0">
                <a:solidFill>
                  <a:srgbClr val="0033CC"/>
                </a:solidFill>
                <a:latin typeface="Times New Roman" panose="02020603050405020304" pitchFamily="18" charset="0"/>
                <a:cs typeface="Times New Roman" panose="02020603050405020304" pitchFamily="18" charset="0"/>
              </a:rPr>
              <a:t> ta </a:t>
            </a:r>
            <a:r>
              <a:rPr lang="en-US" sz="3200" b="1" i="1" dirty="0" err="1">
                <a:solidFill>
                  <a:srgbClr val="0033CC"/>
                </a:solidFill>
                <a:latin typeface="Times New Roman" panose="02020603050405020304" pitchFamily="18" charset="0"/>
                <a:cs typeface="Times New Roman" panose="02020603050405020304" pitchFamily="18" charset="0"/>
              </a:rPr>
              <a:t>háo</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hức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muốn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được</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tận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mắt</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smtClean="0">
                <a:solidFill>
                  <a:srgbClr val="0033CC"/>
                </a:solidFill>
                <a:latin typeface="Times New Roman" panose="02020603050405020304" pitchFamily="18" charset="0"/>
                <a:cs typeface="Times New Roman" panose="02020603050405020304" pitchFamily="18" charset="0"/>
              </a:rPr>
              <a:t>ngắm</a:t>
            </a:r>
            <a:r>
              <a:rPr lang="en-US" sz="3200" b="1" i="1" dirty="0" smtClean="0">
                <a:solidFill>
                  <a:srgbClr val="0033CC"/>
                </a:solidFill>
                <a:latin typeface="Times New Roman" panose="02020603050405020304" pitchFamily="18" charset="0"/>
                <a:cs typeface="Times New Roman" panose="02020603050405020304" pitchFamily="18" charset="0"/>
              </a:rPr>
              <a:t> </a:t>
            </a:r>
          </a:p>
          <a:p>
            <a:pPr algn="just" fontAlgn="base">
              <a:spcBef>
                <a:spcPts val="600"/>
              </a:spcBef>
              <a:spcAft>
                <a:spcPct val="0"/>
              </a:spcAft>
            </a:pPr>
            <a:r>
              <a:rPr lang="en-US" sz="3200" b="1" i="1" dirty="0" err="1" smtClean="0">
                <a:solidFill>
                  <a:srgbClr val="0033CC"/>
                </a:solidFill>
                <a:latin typeface="Times New Roman" panose="02020603050405020304" pitchFamily="18" charset="0"/>
                <a:cs typeface="Times New Roman" panose="02020603050405020304" pitchFamily="18" charset="0"/>
              </a:rPr>
              <a:t>nhìn</a:t>
            </a:r>
            <a:r>
              <a:rPr lang="en-US" sz="3200" b="1" i="1" dirty="0" smtClean="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vẻ</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đẹp</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của</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thiên</a:t>
            </a:r>
            <a:r>
              <a:rPr lang="en-US" sz="3200" b="1" i="1" dirty="0">
                <a:solidFill>
                  <a:srgbClr val="0033CC"/>
                </a:solidFill>
                <a:latin typeface="Times New Roman" panose="02020603050405020304" pitchFamily="18" charset="0"/>
                <a:cs typeface="Times New Roman" panose="02020603050405020304" pitchFamily="18" charset="0"/>
              </a:rPr>
              <a:t> </a:t>
            </a:r>
            <a:r>
              <a:rPr lang="en-US" sz="3200" b="1" i="1" dirty="0" err="1">
                <a:solidFill>
                  <a:srgbClr val="0033CC"/>
                </a:solidFill>
                <a:latin typeface="Times New Roman" panose="02020603050405020304" pitchFamily="18" charset="0"/>
                <a:cs typeface="Times New Roman" panose="02020603050405020304" pitchFamily="18" charset="0"/>
              </a:rPr>
              <a:t>nhiên</a:t>
            </a:r>
            <a:r>
              <a:rPr lang="en-US" sz="3200" b="1" i="1" dirty="0">
                <a:solidFill>
                  <a:srgbClr val="0033CC"/>
                </a:solidFill>
                <a:latin typeface="Times New Roman" panose="02020603050405020304" pitchFamily="18" charset="0"/>
                <a:cs typeface="Times New Roman" panose="02020603050405020304" pitchFamily="18" charset="0"/>
              </a:rPr>
              <a:t>.</a:t>
            </a:r>
          </a:p>
          <a:p>
            <a:pPr algn="just"/>
            <a:endParaRPr 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2763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 calcmode="lin" valueType="num">
                                      <p:cBhvr additive="base">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anim calcmode="lin" valueType="num">
                                      <p:cBhvr>
                                        <p:cTn id="3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additive="base">
                                        <p:cTn id="3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additive="base">
                                        <p:cTn id="42"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023101" y="2209800"/>
            <a:ext cx="5168900" cy="4700588"/>
            <a:chOff x="5267281" y="2209800"/>
            <a:chExt cx="3876719" cy="4699993"/>
          </a:xfrm>
        </p:grpSpPr>
        <p:pic>
          <p:nvPicPr>
            <p:cNvPr id="33801" name="Picture 15"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rot="21112687" flipH="1">
              <a:off x="8001000" y="5232400"/>
              <a:ext cx="1143000" cy="1625600"/>
            </a:xfrm>
            <a:prstGeom prst="rect">
              <a:avLst/>
            </a:prstGeom>
            <a:noFill/>
            <a:ln w="9525">
              <a:noFill/>
              <a:miter lim="800000"/>
              <a:headEnd/>
              <a:tailEnd/>
            </a:ln>
          </p:spPr>
        </p:pic>
        <p:pic>
          <p:nvPicPr>
            <p:cNvPr id="33802" name="Picture 16"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flipH="1">
              <a:off x="8001000" y="3733800"/>
              <a:ext cx="1143000" cy="1625600"/>
            </a:xfrm>
            <a:prstGeom prst="rect">
              <a:avLst/>
            </a:prstGeom>
            <a:noFill/>
            <a:ln w="9525">
              <a:noFill/>
              <a:miter lim="800000"/>
              <a:headEnd/>
              <a:tailEnd/>
            </a:ln>
          </p:spPr>
        </p:pic>
        <p:pic>
          <p:nvPicPr>
            <p:cNvPr id="33803" name="Picture 17"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flipH="1">
              <a:off x="8001000" y="2209800"/>
              <a:ext cx="1143000" cy="1625600"/>
            </a:xfrm>
            <a:prstGeom prst="rect">
              <a:avLst/>
            </a:prstGeom>
            <a:noFill/>
            <a:ln w="9525">
              <a:noFill/>
              <a:miter lim="800000"/>
              <a:headEnd/>
              <a:tailEnd/>
            </a:ln>
          </p:spPr>
        </p:pic>
        <p:pic>
          <p:nvPicPr>
            <p:cNvPr id="33804" name="Picture 18"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rot="4259146" flipH="1">
              <a:off x="7012548" y="5478730"/>
              <a:ext cx="1143000" cy="1625600"/>
            </a:xfrm>
            <a:prstGeom prst="rect">
              <a:avLst/>
            </a:prstGeom>
            <a:noFill/>
            <a:ln w="9525">
              <a:noFill/>
              <a:miter lim="800000"/>
              <a:headEnd/>
              <a:tailEnd/>
            </a:ln>
          </p:spPr>
        </p:pic>
        <p:pic>
          <p:nvPicPr>
            <p:cNvPr id="33805" name="Picture 19" descr="r1.jpg"/>
            <p:cNvPicPr>
              <a:picLocks noChangeAspect="1"/>
            </p:cNvPicPr>
            <p:nvPr/>
          </p:nvPicPr>
          <p:blipFill>
            <a:blip r:embed="rId2">
              <a:clrChange>
                <a:clrFrom>
                  <a:srgbClr val="FFFEFF"/>
                </a:clrFrom>
                <a:clrTo>
                  <a:srgbClr val="FFFEFF">
                    <a:alpha val="0"/>
                  </a:srgbClr>
                </a:clrTo>
              </a:clrChange>
            </a:blip>
            <a:srcRect/>
            <a:stretch>
              <a:fillRect/>
            </a:stretch>
          </p:blipFill>
          <p:spPr bwMode="auto">
            <a:xfrm rot="3965337" flipH="1">
              <a:off x="5508581" y="5525493"/>
              <a:ext cx="1143000" cy="1625600"/>
            </a:xfrm>
            <a:prstGeom prst="rect">
              <a:avLst/>
            </a:prstGeom>
            <a:noFill/>
            <a:ln w="9525">
              <a:noFill/>
              <a:miter lim="800000"/>
              <a:headEnd/>
              <a:tailEnd/>
            </a:ln>
          </p:spPr>
        </p:pic>
      </p:grpSp>
      <p:sp>
        <p:nvSpPr>
          <p:cNvPr id="20" name="TextBox 3"/>
          <p:cNvSpPr txBox="1">
            <a:spLocks noChangeArrowheads="1"/>
          </p:cNvSpPr>
          <p:nvPr/>
        </p:nvSpPr>
        <p:spPr bwMode="auto">
          <a:xfrm>
            <a:off x="659757" y="1196753"/>
            <a:ext cx="10567686"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en-US" sz="4000" b="1" u="sng" dirty="0" err="1">
                <a:solidFill>
                  <a:schemeClr val="tx1"/>
                </a:solidFill>
                <a:latin typeface="Times New Roman"/>
                <a:cs typeface="+mn-cs"/>
              </a:rPr>
              <a:t>Nội</a:t>
            </a:r>
            <a:r>
              <a:rPr lang="en-US" sz="4000" b="1" u="sng" dirty="0">
                <a:solidFill>
                  <a:schemeClr val="tx1"/>
                </a:solidFill>
                <a:latin typeface="Times New Roman"/>
                <a:cs typeface="+mn-cs"/>
              </a:rPr>
              <a:t> </a:t>
            </a:r>
            <a:r>
              <a:rPr lang="en-US" sz="4000" b="1" u="sng" dirty="0" smtClean="0">
                <a:solidFill>
                  <a:schemeClr val="tx1"/>
                </a:solidFill>
                <a:latin typeface="Times New Roman"/>
                <a:cs typeface="+mn-cs"/>
              </a:rPr>
              <a:t>dung: </a:t>
            </a:r>
            <a:endParaRPr lang="en-US" sz="4000" b="1" u="sng" dirty="0">
              <a:solidFill>
                <a:schemeClr val="tx1"/>
              </a:solidFill>
              <a:latin typeface="Times New Roman"/>
              <a:cs typeface="+mn-cs"/>
            </a:endParaRPr>
          </a:p>
          <a:p>
            <a:pPr algn="just" fontAlgn="auto">
              <a:spcBef>
                <a:spcPts val="0"/>
              </a:spcBef>
              <a:spcAft>
                <a:spcPts val="0"/>
              </a:spcAft>
              <a:defRPr/>
            </a:pPr>
            <a:r>
              <a:rPr lang="en-US" sz="4000" dirty="0">
                <a:latin typeface="Times New Roman"/>
                <a:cs typeface="+mn-cs"/>
              </a:rPr>
              <a:t>       </a:t>
            </a:r>
            <a:r>
              <a:rPr lang="en-US" sz="4000" b="1" dirty="0" err="1">
                <a:latin typeface="Times New Roman"/>
                <a:cs typeface="+mn-cs"/>
              </a:rPr>
              <a:t>Bài</a:t>
            </a:r>
            <a:r>
              <a:rPr lang="en-US" sz="4000" b="1" dirty="0">
                <a:latin typeface="Times New Roman"/>
                <a:cs typeface="+mn-cs"/>
              </a:rPr>
              <a:t> </a:t>
            </a:r>
            <a:r>
              <a:rPr lang="en-US" sz="4000" b="1" dirty="0" err="1">
                <a:latin typeface="Times New Roman"/>
                <a:cs typeface="+mn-cs"/>
              </a:rPr>
              <a:t>văn</a:t>
            </a:r>
            <a:r>
              <a:rPr lang="en-US" sz="4000" b="1" dirty="0">
                <a:latin typeface="Times New Roman"/>
                <a:cs typeface="+mn-cs"/>
              </a:rPr>
              <a:t> </a:t>
            </a:r>
            <a:r>
              <a:rPr lang="en-US" sz="4000" b="1" dirty="0" err="1">
                <a:latin typeface="Times New Roman"/>
                <a:cs typeface="+mn-cs"/>
              </a:rPr>
              <a:t>giúp</a:t>
            </a:r>
            <a:r>
              <a:rPr lang="en-US" sz="4000" b="1" dirty="0">
                <a:latin typeface="Times New Roman"/>
                <a:cs typeface="+mn-cs"/>
              </a:rPr>
              <a:t> </a:t>
            </a:r>
            <a:r>
              <a:rPr lang="en-US" sz="4000" b="1" dirty="0" err="1">
                <a:latin typeface="Times New Roman"/>
                <a:cs typeface="+mn-cs"/>
              </a:rPr>
              <a:t>chúng</a:t>
            </a:r>
            <a:r>
              <a:rPr lang="en-US" sz="4000" b="1" dirty="0">
                <a:latin typeface="Times New Roman"/>
                <a:cs typeface="+mn-cs"/>
              </a:rPr>
              <a:t> ta </a:t>
            </a:r>
            <a:r>
              <a:rPr lang="en-US" sz="4000" b="1" dirty="0" err="1">
                <a:latin typeface="Times New Roman"/>
                <a:cs typeface="+mn-cs"/>
              </a:rPr>
              <a:t>cảm</a:t>
            </a:r>
            <a:r>
              <a:rPr lang="en-US" sz="4000" b="1" dirty="0">
                <a:latin typeface="Times New Roman"/>
                <a:cs typeface="+mn-cs"/>
              </a:rPr>
              <a:t> </a:t>
            </a:r>
            <a:r>
              <a:rPr lang="en-US" sz="4000" b="1" dirty="0" err="1">
                <a:latin typeface="Times New Roman"/>
                <a:cs typeface="+mn-cs"/>
              </a:rPr>
              <a:t>nhận</a:t>
            </a:r>
            <a:r>
              <a:rPr lang="en-US" sz="4000" b="1" dirty="0">
                <a:latin typeface="Times New Roman"/>
                <a:cs typeface="+mn-cs"/>
              </a:rPr>
              <a:t> </a:t>
            </a:r>
            <a:r>
              <a:rPr lang="en-US" sz="4000" b="1" dirty="0" err="1">
                <a:latin typeface="Times New Roman"/>
                <a:cs typeface="+mn-cs"/>
              </a:rPr>
              <a:t>được</a:t>
            </a:r>
            <a:r>
              <a:rPr lang="en-US" sz="4000" b="1" dirty="0">
                <a:latin typeface="Times New Roman"/>
                <a:cs typeface="+mn-cs"/>
              </a:rPr>
              <a:t> </a:t>
            </a:r>
            <a:r>
              <a:rPr lang="en-US" sz="4000" b="1" dirty="0" err="1">
                <a:latin typeface="Times New Roman"/>
                <a:cs typeface="+mn-cs"/>
              </a:rPr>
              <a:t>vẻ</a:t>
            </a:r>
            <a:r>
              <a:rPr lang="en-US" sz="4000" b="1" dirty="0">
                <a:latin typeface="Times New Roman"/>
                <a:cs typeface="+mn-cs"/>
              </a:rPr>
              <a:t> </a:t>
            </a:r>
            <a:r>
              <a:rPr lang="en-US" sz="4000" b="1" dirty="0" err="1">
                <a:latin typeface="Times New Roman"/>
                <a:cs typeface="+mn-cs"/>
              </a:rPr>
              <a:t>đẹp</a:t>
            </a:r>
            <a:r>
              <a:rPr lang="en-US" sz="4000" b="1" dirty="0">
                <a:latin typeface="Times New Roman"/>
                <a:cs typeface="+mn-cs"/>
              </a:rPr>
              <a:t> </a:t>
            </a:r>
            <a:r>
              <a:rPr lang="en-US" sz="4000" b="1" dirty="0" err="1">
                <a:latin typeface="Times New Roman"/>
                <a:cs typeface="+mn-cs"/>
              </a:rPr>
              <a:t>kì</a:t>
            </a:r>
            <a:r>
              <a:rPr lang="en-US" sz="4000" b="1" dirty="0">
                <a:latin typeface="Times New Roman"/>
                <a:cs typeface="+mn-cs"/>
              </a:rPr>
              <a:t> </a:t>
            </a:r>
            <a:r>
              <a:rPr lang="en-US" sz="4000" b="1" dirty="0" err="1">
                <a:latin typeface="Times New Roman"/>
                <a:cs typeface="+mn-cs"/>
              </a:rPr>
              <a:t>thú</a:t>
            </a:r>
            <a:r>
              <a:rPr lang="en-US" sz="4000" b="1" dirty="0">
                <a:latin typeface="Times New Roman"/>
                <a:cs typeface="+mn-cs"/>
              </a:rPr>
              <a:t> </a:t>
            </a:r>
            <a:r>
              <a:rPr lang="en-US" sz="4000" b="1" dirty="0" err="1">
                <a:latin typeface="Times New Roman"/>
                <a:cs typeface="+mn-cs"/>
              </a:rPr>
              <a:t>của</a:t>
            </a:r>
            <a:r>
              <a:rPr lang="en-US" sz="4000" b="1" dirty="0">
                <a:latin typeface="Times New Roman"/>
                <a:cs typeface="+mn-cs"/>
              </a:rPr>
              <a:t> </a:t>
            </a:r>
            <a:r>
              <a:rPr lang="en-US" sz="4000" b="1" dirty="0" err="1">
                <a:latin typeface="Times New Roman"/>
                <a:cs typeface="+mn-cs"/>
              </a:rPr>
              <a:t>rừng</a:t>
            </a:r>
            <a:r>
              <a:rPr lang="en-US" sz="4000" b="1" dirty="0">
                <a:latin typeface="Times New Roman"/>
                <a:cs typeface="+mn-cs"/>
              </a:rPr>
              <a:t>; </a:t>
            </a:r>
            <a:r>
              <a:rPr lang="en-US" sz="4000" b="1" dirty="0" err="1">
                <a:latin typeface="Times New Roman"/>
                <a:cs typeface="+mn-cs"/>
              </a:rPr>
              <a:t>tình</a:t>
            </a:r>
            <a:r>
              <a:rPr lang="en-US" sz="4000" b="1" dirty="0">
                <a:latin typeface="Times New Roman"/>
                <a:cs typeface="+mn-cs"/>
              </a:rPr>
              <a:t> cảm yêu mến, ngưỡng mộ của tác </a:t>
            </a:r>
            <a:r>
              <a:rPr lang="en-US" sz="4000" b="1" dirty="0" err="1">
                <a:latin typeface="Times New Roman"/>
                <a:cs typeface="+mn-cs"/>
              </a:rPr>
              <a:t>gia</a:t>
            </a:r>
            <a:r>
              <a:rPr lang="en-US" sz="4000" b="1" dirty="0">
                <a:latin typeface="Times New Roman"/>
                <a:cs typeface="+mn-cs"/>
              </a:rPr>
              <a:t>̉ </a:t>
            </a:r>
            <a:r>
              <a:rPr lang="en-US" sz="4000" b="1" dirty="0" err="1">
                <a:latin typeface="Times New Roman"/>
                <a:cs typeface="+mn-cs"/>
              </a:rPr>
              <a:t>đối</a:t>
            </a:r>
            <a:r>
              <a:rPr lang="en-US" sz="4000" b="1" dirty="0">
                <a:latin typeface="Times New Roman"/>
                <a:cs typeface="+mn-cs"/>
              </a:rPr>
              <a:t> </a:t>
            </a:r>
            <a:r>
              <a:rPr lang="en-US" sz="4000" b="1" dirty="0" err="1">
                <a:latin typeface="Times New Roman"/>
                <a:cs typeface="+mn-cs"/>
              </a:rPr>
              <a:t>với</a:t>
            </a:r>
            <a:r>
              <a:rPr lang="en-US" sz="4000" b="1" dirty="0">
                <a:latin typeface="Times New Roman"/>
                <a:cs typeface="+mn-cs"/>
              </a:rPr>
              <a:t> </a:t>
            </a:r>
            <a:r>
              <a:rPr lang="en-US" sz="4000" b="1" dirty="0" err="1">
                <a:latin typeface="Times New Roman"/>
                <a:cs typeface="+mn-cs"/>
              </a:rPr>
              <a:t>vẻ</a:t>
            </a:r>
            <a:r>
              <a:rPr lang="en-US" sz="4000" b="1" dirty="0">
                <a:latin typeface="Times New Roman"/>
                <a:cs typeface="+mn-cs"/>
              </a:rPr>
              <a:t> </a:t>
            </a:r>
            <a:r>
              <a:rPr lang="en-US" sz="4000" b="1" dirty="0" err="1">
                <a:latin typeface="Times New Roman"/>
                <a:cs typeface="+mn-cs"/>
              </a:rPr>
              <a:t>đẹp</a:t>
            </a:r>
            <a:r>
              <a:rPr lang="en-US" sz="4000" b="1" dirty="0">
                <a:latin typeface="Times New Roman"/>
                <a:cs typeface="+mn-cs"/>
              </a:rPr>
              <a:t> </a:t>
            </a:r>
            <a:r>
              <a:rPr lang="en-US" sz="4000" b="1" dirty="0" err="1">
                <a:latin typeface="Times New Roman"/>
                <a:cs typeface="+mn-cs"/>
              </a:rPr>
              <a:t>của</a:t>
            </a:r>
            <a:r>
              <a:rPr lang="en-US" sz="4000" b="1" dirty="0">
                <a:latin typeface="Times New Roman"/>
                <a:cs typeface="+mn-cs"/>
              </a:rPr>
              <a:t> </a:t>
            </a:r>
            <a:r>
              <a:rPr lang="en-US" sz="4000" b="1" dirty="0" err="1">
                <a:latin typeface="Times New Roman"/>
                <a:cs typeface="+mn-cs"/>
              </a:rPr>
              <a:t>rừng</a:t>
            </a:r>
            <a:r>
              <a:rPr lang="en-US" sz="4000" b="1" dirty="0">
                <a:latin typeface="Times New Roman"/>
                <a:cs typeface="+mn-cs"/>
              </a:rPr>
              <a:t>.</a:t>
            </a:r>
          </a:p>
        </p:txBody>
      </p:sp>
    </p:spTree>
    <p:extLst>
      <p:ext uri="{BB962C8B-B14F-4D97-AF65-F5344CB8AC3E}">
        <p14:creationId xmlns:p14="http://schemas.microsoft.com/office/powerpoint/2010/main" val="8707180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21"/>
            <a:ext cx="12192000" cy="6858000"/>
          </a:xfrm>
          <a:prstGeom prst="rect">
            <a:avLst/>
          </a:prstGeom>
        </p:spPr>
      </p:pic>
      <p:sp>
        <p:nvSpPr>
          <p:cNvPr id="5" name="AutoShape 10"/>
          <p:cNvSpPr>
            <a:spLocks noChangeArrowheads="1"/>
          </p:cNvSpPr>
          <p:nvPr/>
        </p:nvSpPr>
        <p:spPr bwMode="auto">
          <a:xfrm>
            <a:off x="1856095" y="1708443"/>
            <a:ext cx="9130352" cy="1460717"/>
          </a:xfrm>
          <a:prstGeom prst="cloudCallout">
            <a:avLst>
              <a:gd name="adj1" fmla="val -39594"/>
              <a:gd name="adj2" fmla="val 31801"/>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lnSpc>
                <a:spcPct val="150000"/>
              </a:lnSpc>
              <a:defRPr/>
            </a:pPr>
            <a:r>
              <a:rPr lang="en-US" sz="3800" b="1" dirty="0">
                <a:solidFill>
                  <a:srgbClr val="FF0000"/>
                </a:solidFill>
                <a:latin typeface="Times New Roman" pitchFamily="18" charset="0"/>
              </a:rPr>
              <a:t>LUYỆN ĐỌC DIỄN CẢM </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3642" y="3656472"/>
            <a:ext cx="7683689" cy="268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152" y="22720"/>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9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12"/>
            <a:ext cx="12192000" cy="6858000"/>
          </a:xfrm>
          <a:prstGeom prst="rect">
            <a:avLst/>
          </a:prstGeom>
        </p:spPr>
      </p:pic>
      <p:sp>
        <p:nvSpPr>
          <p:cNvPr id="5" name="Rectangle 4"/>
          <p:cNvSpPr>
            <a:spLocks noChangeArrowheads="1"/>
          </p:cNvSpPr>
          <p:nvPr/>
        </p:nvSpPr>
        <p:spPr bwMode="auto">
          <a:xfrm>
            <a:off x="-332874" y="46475"/>
            <a:ext cx="12192000" cy="4595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i="1" dirty="0">
                <a:solidFill>
                  <a:srgbClr val="00B05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Hướng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dẫn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đọc</a:t>
            </a:r>
            <a:endParaRPr lang="en-US" sz="3600" b="1" i="1" dirty="0">
              <a:solidFill>
                <a:srgbClr val="002060"/>
              </a:solidFill>
              <a:latin typeface="Times New Roman" pitchFamily="18" charset="0"/>
              <a:cs typeface="Times New Roman" pitchFamily="18" charset="0"/>
            </a:endParaRPr>
          </a:p>
        </p:txBody>
      </p:sp>
      <p:sp>
        <p:nvSpPr>
          <p:cNvPr id="6" name="Rectangle 6"/>
          <p:cNvSpPr>
            <a:spLocks noChangeArrowheads="1"/>
          </p:cNvSpPr>
          <p:nvPr/>
        </p:nvSpPr>
        <p:spPr bwMode="auto">
          <a:xfrm>
            <a:off x="264694" y="749089"/>
            <a:ext cx="1152625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sz="3200" b="1" i="1" dirty="0">
                <a:solidFill>
                  <a:srgbClr val="0000FF"/>
                </a:solidFill>
                <a:latin typeface="Times New Roman" pitchFamily="18" charset="0"/>
                <a:cs typeface="Times New Roman" pitchFamily="18" charset="0"/>
              </a:rPr>
              <a:t> </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C00000"/>
                </a:solidFill>
                <a:latin typeface="Times New Roman" pitchFamily="18" charset="0"/>
                <a:cs typeface="Times New Roman" pitchFamily="18" charset="0"/>
              </a:rPr>
              <a:t>Toàn</a:t>
            </a:r>
            <a:r>
              <a:rPr lang="en-US" sz="3200" b="1" i="1" dirty="0" smtClean="0">
                <a:solidFill>
                  <a:srgbClr val="C00000"/>
                </a:solidFill>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bài đọc với giọng to vừa đủ nghe, </a:t>
            </a:r>
            <a:r>
              <a:rPr lang="en-US" sz="3200" b="1" i="1" dirty="0" smtClean="0">
                <a:solidFill>
                  <a:srgbClr val="C00000"/>
                </a:solidFill>
                <a:latin typeface="Times New Roman" pitchFamily="18" charset="0"/>
                <a:cs typeface="Times New Roman" pitchFamily="18" charset="0"/>
              </a:rPr>
              <a:t>thể hiện cảm xúc ngưỡng mộ trước vẻ đẹp của rừng.</a:t>
            </a:r>
            <a:endParaRPr lang="en-US" sz="3200" b="1" i="1" dirty="0">
              <a:solidFill>
                <a:srgbClr val="C00000"/>
              </a:solidFill>
              <a:latin typeface="Times New Roman" pitchFamily="18" charset="0"/>
              <a:cs typeface="Times New Roman" pitchFamily="18" charset="0"/>
            </a:endParaRPr>
          </a:p>
        </p:txBody>
      </p:sp>
      <p:sp>
        <p:nvSpPr>
          <p:cNvPr id="7" name="TextBox 2"/>
          <p:cNvSpPr txBox="1">
            <a:spLocks noChangeArrowheads="1"/>
          </p:cNvSpPr>
          <p:nvPr/>
        </p:nvSpPr>
        <p:spPr bwMode="auto">
          <a:xfrm>
            <a:off x="264694" y="1789488"/>
            <a:ext cx="11526253" cy="584775"/>
          </a:xfrm>
          <a:prstGeom prst="rect">
            <a:avLst/>
          </a:prstGeom>
          <a:noFill/>
          <a:ln w="9525">
            <a:noFill/>
            <a:miter lim="800000"/>
            <a:headEnd/>
            <a:tailEnd/>
          </a:ln>
        </p:spPr>
        <p:txBody>
          <a:bodyPr wrap="square">
            <a:spAutoFit/>
          </a:bodyPr>
          <a:lstStyle/>
          <a:p>
            <a:r>
              <a:rPr lang="en-US" sz="3200" b="1" i="1" dirty="0" smtClean="0">
                <a:solidFill>
                  <a:srgbClr val="0000FF"/>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Đoạn</a:t>
            </a:r>
            <a:r>
              <a:rPr lang="en-US" sz="3200" b="1" i="1" dirty="0" smtClean="0">
                <a:solidFill>
                  <a:prstClr val="black"/>
                </a:solidFill>
                <a:latin typeface="Times New Roman" pitchFamily="18" charset="0"/>
                <a:cs typeface="Times New Roman" pitchFamily="18" charset="0"/>
              </a:rPr>
              <a:t> </a:t>
            </a:r>
            <a:r>
              <a:rPr lang="en-US" sz="3200" b="1" i="1" dirty="0">
                <a:solidFill>
                  <a:prstClr val="black"/>
                </a:solidFill>
                <a:latin typeface="Times New Roman" pitchFamily="18" charset="0"/>
                <a:cs typeface="Times New Roman" pitchFamily="18" charset="0"/>
              </a:rPr>
              <a:t>1</a:t>
            </a:r>
            <a:r>
              <a:rPr lang="en-US" sz="3200" b="1" i="1" dirty="0">
                <a:solidFill>
                  <a:srgbClr val="0000FF"/>
                </a:solidFill>
                <a:latin typeface="Times New Roman" pitchFamily="18" charset="0"/>
                <a:cs typeface="Times New Roman" pitchFamily="18" charset="0"/>
              </a:rPr>
              <a:t>: đọc khoan thai, thể hiện thái độ </a:t>
            </a:r>
            <a:r>
              <a:rPr lang="en-US" sz="3200" b="1" i="1" dirty="0" err="1">
                <a:solidFill>
                  <a:srgbClr val="0000FF"/>
                </a:solidFill>
                <a:latin typeface="Times New Roman" pitchFamily="18" charset="0"/>
                <a:cs typeface="Times New Roman" pitchFamily="18" charset="0"/>
              </a:rPr>
              <a:t>ngỡ</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ngàng</a:t>
            </a:r>
            <a:r>
              <a:rPr lang="en-US" sz="3200" b="1" i="1" dirty="0">
                <a:solidFill>
                  <a:srgbClr val="0000FF"/>
                </a:solidFill>
                <a:latin typeface="Times New Roman" pitchFamily="18" charset="0"/>
                <a:cs typeface="Times New Roman" pitchFamily="18" charset="0"/>
              </a:rPr>
              <a:t>, ngưỡng mộ.</a:t>
            </a:r>
            <a:endParaRPr lang="vi-VN" sz="3200" b="1" i="1" dirty="0">
              <a:solidFill>
                <a:srgbClr val="0000FF"/>
              </a:solidFill>
              <a:latin typeface="Times New Roman" pitchFamily="18" charset="0"/>
              <a:cs typeface="Times New Roman" pitchFamily="18" charset="0"/>
            </a:endParaRPr>
          </a:p>
        </p:txBody>
      </p:sp>
      <p:sp>
        <p:nvSpPr>
          <p:cNvPr id="8" name="TextBox 3"/>
          <p:cNvSpPr txBox="1">
            <a:spLocks noChangeArrowheads="1"/>
          </p:cNvSpPr>
          <p:nvPr/>
        </p:nvSpPr>
        <p:spPr bwMode="auto">
          <a:xfrm>
            <a:off x="264694" y="2435933"/>
            <a:ext cx="11526253" cy="1077218"/>
          </a:xfrm>
          <a:prstGeom prst="rect">
            <a:avLst/>
          </a:prstGeom>
          <a:noFill/>
          <a:ln w="9525">
            <a:noFill/>
            <a:miter lim="800000"/>
            <a:headEnd/>
            <a:tailEnd/>
          </a:ln>
        </p:spPr>
        <p:txBody>
          <a:bodyPr wrap="square">
            <a:spAutoFit/>
          </a:bodyPr>
          <a:lstStyle/>
          <a:p>
            <a:r>
              <a:rPr lang="en-US" sz="3200" b="1" i="1" dirty="0" smtClean="0">
                <a:solidFill>
                  <a:srgbClr val="0000FF"/>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Đoạn</a:t>
            </a:r>
            <a:r>
              <a:rPr lang="en-US" sz="3200" b="1" i="1" dirty="0" smtClean="0">
                <a:solidFill>
                  <a:prstClr val="black"/>
                </a:solidFill>
                <a:latin typeface="Times New Roman" pitchFamily="18" charset="0"/>
                <a:cs typeface="Times New Roman" pitchFamily="18" charset="0"/>
              </a:rPr>
              <a:t> </a:t>
            </a:r>
            <a:r>
              <a:rPr lang="en-US" sz="3200" b="1" i="1" dirty="0">
                <a:solidFill>
                  <a:prstClr val="black"/>
                </a:solidFill>
                <a:latin typeface="Times New Roman" pitchFamily="18" charset="0"/>
                <a:cs typeface="Times New Roman" pitchFamily="18" charset="0"/>
              </a:rPr>
              <a:t>2</a:t>
            </a:r>
            <a:r>
              <a:rPr lang="en-US" sz="3200" b="1" i="1" dirty="0">
                <a:solidFill>
                  <a:srgbClr val="0000FF"/>
                </a:solidFill>
                <a:latin typeface="Times New Roman" pitchFamily="18" charset="0"/>
                <a:cs typeface="Times New Roman" pitchFamily="18" charset="0"/>
              </a:rPr>
              <a:t>: đọc nhanh hơn ở những câu miêu tả những hình ảnh thoắt ẩn, thoắt hiện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muông</a:t>
            </a:r>
            <a:r>
              <a:rPr lang="en-US" sz="3200" b="1" i="1" dirty="0" smtClean="0">
                <a:solidFill>
                  <a:srgbClr val="0000FF"/>
                </a:solidFill>
                <a:latin typeface="Times New Roman" pitchFamily="18" charset="0"/>
                <a:cs typeface="Times New Roman" pitchFamily="18" charset="0"/>
              </a:rPr>
              <a:t> </a:t>
            </a:r>
            <a:r>
              <a:rPr lang="en-US" sz="3200" b="1" i="1" dirty="0">
                <a:solidFill>
                  <a:srgbClr val="0000FF"/>
                </a:solidFill>
                <a:latin typeface="Times New Roman" pitchFamily="18" charset="0"/>
                <a:cs typeface="Times New Roman" pitchFamily="18" charset="0"/>
              </a:rPr>
              <a:t>thú.</a:t>
            </a:r>
            <a:endParaRPr lang="vi-VN" sz="3200" b="1" i="1" dirty="0">
              <a:solidFill>
                <a:srgbClr val="0000FF"/>
              </a:solidFill>
              <a:latin typeface="Times New Roman" pitchFamily="18" charset="0"/>
              <a:cs typeface="Times New Roman" pitchFamily="18" charset="0"/>
            </a:endParaRPr>
          </a:p>
        </p:txBody>
      </p:sp>
      <p:sp>
        <p:nvSpPr>
          <p:cNvPr id="9" name="TextBox 4"/>
          <p:cNvSpPr txBox="1">
            <a:spLocks noChangeArrowheads="1"/>
          </p:cNvSpPr>
          <p:nvPr/>
        </p:nvSpPr>
        <p:spPr bwMode="auto">
          <a:xfrm>
            <a:off x="264694" y="3521724"/>
            <a:ext cx="11526253" cy="1077218"/>
          </a:xfrm>
          <a:prstGeom prst="rect">
            <a:avLst/>
          </a:prstGeom>
          <a:noFill/>
          <a:ln w="9525">
            <a:noFill/>
            <a:miter lim="800000"/>
            <a:headEnd/>
            <a:tailEnd/>
          </a:ln>
        </p:spPr>
        <p:txBody>
          <a:bodyPr wrap="square">
            <a:spAutoFit/>
          </a:bodyPr>
          <a:lstStyle/>
          <a:p>
            <a:r>
              <a:rPr lang="en-US" sz="3200" b="1" i="1" dirty="0" smtClean="0">
                <a:solidFill>
                  <a:srgbClr val="0000FF"/>
                </a:solidFill>
                <a:latin typeface="Times New Roman" pitchFamily="18" charset="0"/>
                <a:cs typeface="Times New Roman" pitchFamily="18" charset="0"/>
              </a:rPr>
              <a:t> </a:t>
            </a:r>
            <a:r>
              <a:rPr lang="en-US" sz="3200" b="1" i="1" dirty="0" err="1" smtClean="0">
                <a:solidFill>
                  <a:prstClr val="black"/>
                </a:solidFill>
                <a:latin typeface="Times New Roman" pitchFamily="18" charset="0"/>
                <a:cs typeface="Times New Roman" pitchFamily="18" charset="0"/>
              </a:rPr>
              <a:t>Đoạn</a:t>
            </a:r>
            <a:r>
              <a:rPr lang="en-US" sz="3200" b="1" i="1" dirty="0" smtClean="0">
                <a:solidFill>
                  <a:prstClr val="black"/>
                </a:solidFill>
                <a:latin typeface="Times New Roman" pitchFamily="18" charset="0"/>
                <a:cs typeface="Times New Roman" pitchFamily="18" charset="0"/>
              </a:rPr>
              <a:t> </a:t>
            </a:r>
            <a:r>
              <a:rPr lang="en-US" sz="3200" b="1" i="1" dirty="0">
                <a:solidFill>
                  <a:prstClr val="black"/>
                </a:solidFill>
                <a:latin typeface="Times New Roman" pitchFamily="18" charset="0"/>
                <a:cs typeface="Times New Roman" pitchFamily="18" charset="0"/>
              </a:rPr>
              <a:t>3</a:t>
            </a:r>
            <a:r>
              <a:rPr lang="en-US" sz="3200" b="1" i="1" dirty="0">
                <a:solidFill>
                  <a:srgbClr val="0000FF"/>
                </a:solidFill>
                <a:latin typeface="Times New Roman" pitchFamily="18" charset="0"/>
                <a:cs typeface="Times New Roman" pitchFamily="18" charset="0"/>
              </a:rPr>
              <a:t>: đọc thong thả những câu tả vẻ đẹp thơ mộng của cánh rừng trong sắc vàng </a:t>
            </a:r>
            <a:r>
              <a:rPr lang="en-US" sz="3200" b="1" i="1" dirty="0" err="1">
                <a:solidFill>
                  <a:srgbClr val="0000FF"/>
                </a:solidFill>
                <a:latin typeface="Times New Roman" pitchFamily="18" charset="0"/>
                <a:cs typeface="Times New Roman" pitchFamily="18" charset="0"/>
              </a:rPr>
              <a:t>mênh</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mông</a:t>
            </a:r>
            <a:r>
              <a:rPr lang="en-US" sz="3200" b="1" i="1" dirty="0" smtClean="0">
                <a:solidFill>
                  <a:srgbClr val="0000FF"/>
                </a:solidFill>
                <a:latin typeface="Times New Roman" pitchFamily="18" charset="0"/>
                <a:cs typeface="Times New Roman" pitchFamily="18" charset="0"/>
              </a:rPr>
              <a:t>.</a:t>
            </a:r>
            <a:endParaRPr lang="vi-VN" sz="3200" b="1" i="1" dirty="0">
              <a:solidFill>
                <a:srgbClr val="0000FF"/>
              </a:solidFill>
              <a:latin typeface="Times New Roman" pitchFamily="18" charset="0"/>
              <a:cs typeface="Times New Roman" pitchFamily="18" charset="0"/>
            </a:endParaRPr>
          </a:p>
        </p:txBody>
      </p:sp>
      <p:sp>
        <p:nvSpPr>
          <p:cNvPr id="10" name="TextBox 4"/>
          <p:cNvSpPr txBox="1">
            <a:spLocks noChangeArrowheads="1"/>
          </p:cNvSpPr>
          <p:nvPr/>
        </p:nvSpPr>
        <p:spPr bwMode="auto">
          <a:xfrm>
            <a:off x="0" y="4663286"/>
            <a:ext cx="11526252" cy="1077218"/>
          </a:xfrm>
          <a:prstGeom prst="rect">
            <a:avLst/>
          </a:prstGeom>
          <a:noFill/>
          <a:ln w="9525">
            <a:noFill/>
            <a:miter lim="800000"/>
            <a:headEnd/>
            <a:tailEnd/>
          </a:ln>
        </p:spPr>
        <p:txBody>
          <a:bodyPr wrap="square">
            <a:spAutoFit/>
          </a:bodyPr>
          <a:lstStyle/>
          <a:p>
            <a:r>
              <a:rPr lang="en-US" sz="3200" b="1" i="1" dirty="0" smtClean="0">
                <a:solidFill>
                  <a:srgbClr val="C00000"/>
                </a:solidFill>
                <a:latin typeface="Times New Roman" pitchFamily="18" charset="0"/>
                <a:cs typeface="Times New Roman" pitchFamily="18" charset="0"/>
              </a:rPr>
              <a:t>  </a:t>
            </a:r>
            <a:r>
              <a:rPr lang="en-US" sz="3200" b="1" i="1" dirty="0" err="1" smtClean="0">
                <a:solidFill>
                  <a:srgbClr val="C00000"/>
                </a:solidFill>
                <a:latin typeface="Times New Roman" pitchFamily="18" charset="0"/>
                <a:cs typeface="Times New Roman" pitchFamily="18" charset="0"/>
              </a:rPr>
              <a:t>Nhấn</a:t>
            </a:r>
            <a:r>
              <a:rPr lang="en-US" sz="3200" b="1" i="1" dirty="0" smtClean="0">
                <a:solidFill>
                  <a:srgbClr val="C00000"/>
                </a:solidFill>
                <a:latin typeface="Times New Roman" pitchFamily="18" charset="0"/>
                <a:cs typeface="Times New Roman" pitchFamily="18" charset="0"/>
              </a:rPr>
              <a:t> giọng ở những từ ngữ: </a:t>
            </a:r>
            <a:r>
              <a:rPr lang="en-US" sz="3200" b="1" i="1" dirty="0" smtClean="0">
                <a:solidFill>
                  <a:srgbClr val="0000FF"/>
                </a:solidFill>
                <a:latin typeface="Times New Roman" pitchFamily="18" charset="0"/>
                <a:cs typeface="Times New Roman" pitchFamily="18" charset="0"/>
              </a:rPr>
              <a:t>lúp xúp, sặc sỡ rực lên, khổng lồ, kiến trúc tân kì, ấm lạnh,vút qua, mải miết, rực vàng...</a:t>
            </a:r>
            <a:endParaRPr lang="vi-VN" sz="3200" b="1" i="1" dirty="0">
              <a:solidFill>
                <a:srgbClr val="0000FF"/>
              </a:solidFill>
              <a:latin typeface="Times New Roman" pitchFamily="18" charset="0"/>
              <a:cs typeface="Times New Roman" pitchFamily="18" charset="0"/>
            </a:endParaRPr>
          </a:p>
        </p:txBody>
      </p:sp>
      <p:pic>
        <p:nvPicPr>
          <p:cNvPr id="11" name="Picture 68"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628" y="5722177"/>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795518" y="4199474"/>
            <a:ext cx="1544284" cy="1828159"/>
          </a:xfrm>
          <a:prstGeom prst="rect">
            <a:avLst/>
          </a:prstGeom>
        </p:spPr>
      </p:pic>
      <p:pic>
        <p:nvPicPr>
          <p:cNvPr id="13" name="6"/>
          <p:cNvPicPr>
            <a:picLocks noChangeAspect="1"/>
          </p:cNvPicPr>
          <p:nvPr/>
        </p:nvPicPr>
        <p:blipFill rotWithShape="1">
          <a:blip r:embed="rId5">
            <a:extLst>
              <a:ext uri="{28A0092B-C50C-407E-A947-70E740481C1C}">
                <a14:useLocalDpi xmlns:a14="http://schemas.microsoft.com/office/drawing/2010/main" val="0"/>
              </a:ext>
            </a:extLst>
          </a:blip>
          <a:srcRect l="54800" t="72533" r="8533"/>
          <a:stretch/>
        </p:blipFill>
        <p:spPr>
          <a:xfrm>
            <a:off x="9021469" y="5608562"/>
            <a:ext cx="3569570" cy="1504087"/>
          </a:xfrm>
          <a:prstGeom prst="rect">
            <a:avLst/>
          </a:prstGeom>
        </p:spPr>
      </p:pic>
    </p:spTree>
    <p:extLst>
      <p:ext uri="{BB962C8B-B14F-4D97-AF65-F5344CB8AC3E}">
        <p14:creationId xmlns:p14="http://schemas.microsoft.com/office/powerpoint/2010/main" val="37802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 y="-42712"/>
            <a:ext cx="12192000" cy="6858000"/>
          </a:xfrm>
          <a:prstGeom prst="rect">
            <a:avLst/>
          </a:prstGeom>
        </p:spPr>
      </p:pic>
      <p:sp>
        <p:nvSpPr>
          <p:cNvPr id="2" name="TextBox 5"/>
          <p:cNvSpPr txBox="1">
            <a:spLocks noChangeArrowheads="1"/>
          </p:cNvSpPr>
          <p:nvPr/>
        </p:nvSpPr>
        <p:spPr bwMode="auto">
          <a:xfrm>
            <a:off x="618551" y="666298"/>
            <a:ext cx="10900610" cy="5016758"/>
          </a:xfrm>
          <a:prstGeom prst="rect">
            <a:avLst/>
          </a:prstGeom>
          <a:noFill/>
          <a:ln w="9525">
            <a:noFill/>
            <a:miter lim="800000"/>
            <a:headEnd/>
            <a:tailEnd/>
          </a:ln>
        </p:spPr>
        <p:txBody>
          <a:bodyPr wrap="square">
            <a:spAutoFit/>
          </a:bodyPr>
          <a:lstStyle/>
          <a:p>
            <a:pPr algn="just"/>
            <a:r>
              <a:rPr lang="en-US" sz="3200" dirty="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Loanh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rừng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chúng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vào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bóng</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cây</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thưa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chiếc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to </a:t>
            </a:r>
            <a:r>
              <a:rPr lang="en-US" sz="4000" b="1" dirty="0" err="1">
                <a:solidFill>
                  <a:srgbClr val="0000FF"/>
                </a:solidFill>
                <a:latin typeface="Times New Roman" pitchFamily="18" charset="0"/>
                <a:cs typeface="Times New Roman" pitchFamily="18" charset="0"/>
              </a:rPr>
              <a:t>bằng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ấm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màu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sặc</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sỡ</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rực</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Mỗi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chiếc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nấm</a:t>
            </a:r>
            <a:r>
              <a:rPr lang="en-US" sz="4000" b="1" dirty="0">
                <a:solidFill>
                  <a:srgbClr val="0000FF"/>
                </a:solidFill>
                <a:latin typeface="Times New Roman" pitchFamily="18" charset="0"/>
                <a:cs typeface="Times New Roman" pitchFamily="18" charset="0"/>
              </a:rPr>
              <a:t> là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lâu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trúc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Tôi</a:t>
            </a:r>
            <a:r>
              <a:rPr lang="en-US" sz="4000" b="1" dirty="0">
                <a:solidFill>
                  <a:srgbClr val="0000FF"/>
                </a:solidFill>
                <a:latin typeface="Times New Roman" pitchFamily="18" charset="0"/>
                <a:cs typeface="Times New Roman" pitchFamily="18" charset="0"/>
              </a:rPr>
              <a:t> có </a:t>
            </a:r>
            <a:r>
              <a:rPr lang="en-US" sz="4000" b="1" dirty="0" err="1">
                <a:solidFill>
                  <a:srgbClr val="0000FF"/>
                </a:solidFill>
                <a:latin typeface="Times New Roman" pitchFamily="18" charset="0"/>
                <a:cs typeface="Times New Roman" pitchFamily="18" charset="0"/>
              </a:rPr>
              <a:t>cảm</a:t>
            </a:r>
            <a:r>
              <a:rPr lang="en-US" sz="4000" b="1" dirty="0">
                <a:solidFill>
                  <a:srgbClr val="0000FF"/>
                </a:solidFill>
                <a:latin typeface="Times New Roman" pitchFamily="18" charset="0"/>
                <a:cs typeface="Times New Roman" pitchFamily="18" charset="0"/>
              </a:rPr>
              <a:t> giác </a:t>
            </a:r>
            <a:r>
              <a:rPr lang="en-US" sz="4000" b="1" dirty="0" err="1">
                <a:solidFill>
                  <a:srgbClr val="0000FF"/>
                </a:solidFill>
                <a:latin typeface="Times New Roman" pitchFamily="18" charset="0"/>
                <a:cs typeface="Times New Roman" pitchFamily="18" charset="0"/>
              </a:rPr>
              <a:t>mình</a:t>
            </a:r>
            <a:r>
              <a:rPr lang="en-US" sz="4000" b="1" dirty="0">
                <a:solidFill>
                  <a:srgbClr val="0000FF"/>
                </a:solidFill>
                <a:latin typeface="Times New Roman" pitchFamily="18" charset="0"/>
                <a:cs typeface="Times New Roman" pitchFamily="18" charset="0"/>
              </a:rPr>
              <a:t> là </a:t>
            </a:r>
            <a:r>
              <a:rPr lang="en-US" sz="4000" b="1" dirty="0" err="1">
                <a:solidFill>
                  <a:srgbClr val="0000FF"/>
                </a:solidFill>
                <a:latin typeface="Times New Roman" pitchFamily="18" charset="0"/>
                <a:cs typeface="Times New Roman" pitchFamily="18" charset="0"/>
              </a:rPr>
              <a:t>một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lạc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vào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đô</a:t>
            </a:r>
            <a:r>
              <a:rPr lang="en-US" sz="4000" b="1" dirty="0">
                <a:solidFill>
                  <a:srgbClr val="0000FF"/>
                </a:solidFill>
                <a:latin typeface="Times New Roman" pitchFamily="18" charset="0"/>
                <a:cs typeface="Times New Roman" pitchFamily="18" charset="0"/>
              </a:rPr>
              <a:t> của </a:t>
            </a:r>
            <a:r>
              <a:rPr lang="en-US" sz="4000" b="1" dirty="0" err="1">
                <a:solidFill>
                  <a:srgbClr val="0000FF"/>
                </a:solidFill>
                <a:latin typeface="Times New Roman" pitchFamily="18" charset="0"/>
                <a:cs typeface="Times New Roman" pitchFamily="18" charset="0"/>
              </a:rPr>
              <a:t>vương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quốc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a:t>
            </a:r>
            <a:r>
              <a:rPr lang="en-US" sz="4000" b="1" dirty="0">
                <a:solidFill>
                  <a:srgbClr val="0000FF"/>
                </a:solidFill>
                <a:latin typeface="Times New Roman" pitchFamily="18" charset="0"/>
                <a:cs typeface="Times New Roman" pitchFamily="18" charset="0"/>
              </a:rPr>
              <a:t>́ hon. </a:t>
            </a:r>
            <a:r>
              <a:rPr lang="en-US" sz="4000" b="1" dirty="0" err="1">
                <a:solidFill>
                  <a:srgbClr val="0000FF"/>
                </a:solidFill>
                <a:latin typeface="Times New Roman" pitchFamily="18" charset="0"/>
                <a:cs typeface="Times New Roman" pitchFamily="18" charset="0"/>
              </a:rPr>
              <a:t>Đền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miếu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mạo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cung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điện</a:t>
            </a:r>
            <a:r>
              <a:rPr lang="en-US" sz="4000" b="1" dirty="0">
                <a:solidFill>
                  <a:srgbClr val="0000FF"/>
                </a:solidFill>
                <a:latin typeface="Times New Roman" pitchFamily="18" charset="0"/>
                <a:cs typeface="Times New Roman" pitchFamily="18" charset="0"/>
              </a:rPr>
              <a:t> của họ </a:t>
            </a:r>
            <a:r>
              <a:rPr lang="en-US" sz="4000" b="1" dirty="0" err="1">
                <a:solidFill>
                  <a:srgbClr val="0000FF"/>
                </a:solidFill>
                <a:latin typeface="Times New Roman" pitchFamily="18" charset="0"/>
                <a:cs typeface="Times New Roman" pitchFamily="18" charset="0"/>
              </a:rPr>
              <a:t>lúp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xúp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dưới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a:t>
            </a:r>
          </a:p>
        </p:txBody>
      </p:sp>
      <p:cxnSp>
        <p:nvCxnSpPr>
          <p:cNvPr id="3" name="Straight Connector 2"/>
          <p:cNvCxnSpPr/>
          <p:nvPr/>
        </p:nvCxnSpPr>
        <p:spPr>
          <a:xfrm>
            <a:off x="1191107" y="1266703"/>
            <a:ext cx="31424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83157" y="1914342"/>
            <a:ext cx="31705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9629829" y="1891192"/>
            <a:ext cx="1799883" cy="115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17882" y="3116636"/>
            <a:ext cx="17209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33579" y="3116637"/>
            <a:ext cx="30790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59352" y="3730443"/>
            <a:ext cx="56532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1287" y="4333263"/>
            <a:ext cx="19445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65684" y="5553582"/>
            <a:ext cx="17605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150681" y="3814913"/>
            <a:ext cx="178898" cy="518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394987" y="3814913"/>
            <a:ext cx="178898" cy="518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8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000"/>
                                        <p:tgtEl>
                                          <p:spTgt spid="48"/>
                                        </p:tgtEl>
                                      </p:cBhvr>
                                    </p:animEffect>
                                    <p:anim calcmode="lin" valueType="num">
                                      <p:cBhvr>
                                        <p:cTn id="48" dur="2000" fill="hold"/>
                                        <p:tgtEl>
                                          <p:spTgt spid="48"/>
                                        </p:tgtEl>
                                        <p:attrNameLst>
                                          <p:attrName>ppt_w</p:attrName>
                                        </p:attrNameLst>
                                      </p:cBhvr>
                                      <p:tavLst>
                                        <p:tav tm="0" fmla="#ppt_w*sin(2.5*pi*$)">
                                          <p:val>
                                            <p:fltVal val="0"/>
                                          </p:val>
                                        </p:tav>
                                        <p:tav tm="100000">
                                          <p:val>
                                            <p:fltVal val="1"/>
                                          </p:val>
                                        </p:tav>
                                      </p:tavLst>
                                    </p:anim>
                                    <p:anim calcmode="lin" valueType="num">
                                      <p:cBhvr>
                                        <p:cTn id="49"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2000"/>
                                        <p:tgtEl>
                                          <p:spTgt spid="49"/>
                                        </p:tgtEl>
                                      </p:cBhvr>
                                    </p:animEffect>
                                    <p:anim calcmode="lin" valueType="num">
                                      <p:cBhvr>
                                        <p:cTn id="55" dur="2000" fill="hold"/>
                                        <p:tgtEl>
                                          <p:spTgt spid="49"/>
                                        </p:tgtEl>
                                        <p:attrNameLst>
                                          <p:attrName>ppt_w</p:attrName>
                                        </p:attrNameLst>
                                      </p:cBhvr>
                                      <p:tavLst>
                                        <p:tav tm="0" fmla="#ppt_w*sin(2.5*pi*$)">
                                          <p:val>
                                            <p:fltVal val="0"/>
                                          </p:val>
                                        </p:tav>
                                        <p:tav tm="100000">
                                          <p:val>
                                            <p:fltVal val="1"/>
                                          </p:val>
                                        </p:tav>
                                      </p:tavLst>
                                    </p:anim>
                                    <p:anim calcmode="lin" valueType="num">
                                      <p:cBhvr>
                                        <p:cTn id="56"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Hình Chữ nhật 5"/>
          <p:cNvSpPr>
            <a:spLocks noChangeArrowheads="1"/>
          </p:cNvSpPr>
          <p:nvPr/>
        </p:nvSpPr>
        <p:spPr bwMode="auto">
          <a:xfrm>
            <a:off x="2558005" y="6093830"/>
            <a:ext cx="7303626"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Chặt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rẫy</a:t>
            </a:r>
            <a:endParaRPr lang="en-US" sz="3600" b="1" dirty="0">
              <a:latin typeface="Times New Roman" pitchFamily="18" charset="0"/>
              <a:cs typeface="Times New Roman" pitchFamily="18" charset="0"/>
            </a:endParaRPr>
          </a:p>
        </p:txBody>
      </p:sp>
      <p:pic>
        <p:nvPicPr>
          <p:cNvPr id="29700" name="Ảnh 3" descr="DOt rung.jpg"/>
          <p:cNvPicPr>
            <a:picLocks noChangeAspect="1"/>
          </p:cNvPicPr>
          <p:nvPr/>
        </p:nvPicPr>
        <p:blipFill>
          <a:blip r:embed="rId2"/>
          <a:srcRect/>
          <a:stretch>
            <a:fillRect/>
          </a:stretch>
        </p:blipFill>
        <p:spPr bwMode="auto">
          <a:xfrm>
            <a:off x="844952" y="1273216"/>
            <a:ext cx="10093124" cy="4780344"/>
          </a:xfrm>
          <a:prstGeom prst="rect">
            <a:avLst/>
          </a:prstGeom>
          <a:noFill/>
          <a:ln w="9525">
            <a:noFill/>
            <a:miter lim="800000"/>
            <a:headEnd/>
            <a:tailEnd/>
          </a:ln>
        </p:spPr>
      </p:pic>
      <p:sp>
        <p:nvSpPr>
          <p:cNvPr id="5" name="Hình Chữ nhật 5"/>
          <p:cNvSpPr>
            <a:spLocks noChangeArrowheads="1"/>
          </p:cNvSpPr>
          <p:nvPr/>
        </p:nvSpPr>
        <p:spPr bwMode="auto">
          <a:xfrm>
            <a:off x="835949" y="640467"/>
            <a:ext cx="10566400" cy="590931"/>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dirty="0">
                <a:latin typeface="Times New Roman" pitchFamily="18" charset="0"/>
                <a:cs typeface="Times New Roman" pitchFamily="18" charset="0"/>
              </a:rPr>
              <a:t>Theo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nay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788007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ox(in)">
                                      <p:cBhvr>
                                        <p:cTn id="12" dur="500"/>
                                        <p:tgtEl>
                                          <p:spTgt spid="2970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9699"/>
                                        </p:tgtEl>
                                        <p:attrNameLst>
                                          <p:attrName>style.visibility</p:attrName>
                                        </p:attrNameLst>
                                      </p:cBhvr>
                                      <p:to>
                                        <p:strVal val="visible"/>
                                      </p:to>
                                    </p:set>
                                    <p:animEffect transition="in" filter="box(in)">
                                      <p:cBhvr>
                                        <p:cTn id="15"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Hình Chữ nhật 5"/>
          <p:cNvSpPr>
            <a:spLocks noChangeArrowheads="1"/>
          </p:cNvSpPr>
          <p:nvPr/>
        </p:nvSpPr>
        <p:spPr bwMode="auto">
          <a:xfrm>
            <a:off x="2650603" y="228600"/>
            <a:ext cx="6632294"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Khai</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phép</a:t>
            </a:r>
            <a:r>
              <a:rPr lang="en-US" sz="3600" b="1" dirty="0">
                <a:latin typeface="Times New Roman" pitchFamily="18" charset="0"/>
                <a:cs typeface="Times New Roman" pitchFamily="18" charset="0"/>
              </a:rPr>
              <a:t>.</a:t>
            </a:r>
          </a:p>
        </p:txBody>
      </p:sp>
      <p:pic>
        <p:nvPicPr>
          <p:cNvPr id="31748" name="Ảnh 3" descr="DOt rung.jpg"/>
          <p:cNvPicPr>
            <a:picLocks noChangeAspect="1"/>
          </p:cNvPicPr>
          <p:nvPr/>
        </p:nvPicPr>
        <p:blipFill>
          <a:blip r:embed="rId2"/>
          <a:srcRect/>
          <a:stretch>
            <a:fillRect/>
          </a:stretch>
        </p:blipFill>
        <p:spPr bwMode="auto">
          <a:xfrm>
            <a:off x="508000" y="1219200"/>
            <a:ext cx="11176000" cy="4954588"/>
          </a:xfrm>
          <a:prstGeom prst="rect">
            <a:avLst/>
          </a:prstGeom>
          <a:noFill/>
          <a:ln w="9525">
            <a:noFill/>
            <a:miter lim="800000"/>
            <a:headEnd/>
            <a:tailEnd/>
          </a:ln>
        </p:spPr>
      </p:pic>
    </p:spTree>
    <p:extLst>
      <p:ext uri="{BB962C8B-B14F-4D97-AF65-F5344CB8AC3E}">
        <p14:creationId xmlns:p14="http://schemas.microsoft.com/office/powerpoint/2010/main" val="19403399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Ảnh 3" descr="DOt rung.jpg"/>
          <p:cNvPicPr>
            <a:picLocks noChangeAspect="1"/>
          </p:cNvPicPr>
          <p:nvPr/>
        </p:nvPicPr>
        <p:blipFill>
          <a:blip r:embed="rId2"/>
          <a:srcRect/>
          <a:stretch>
            <a:fillRect/>
          </a:stretch>
        </p:blipFill>
        <p:spPr bwMode="auto">
          <a:xfrm>
            <a:off x="621174" y="1181222"/>
            <a:ext cx="10972800" cy="4924425"/>
          </a:xfrm>
          <a:prstGeom prst="rect">
            <a:avLst/>
          </a:prstGeom>
          <a:noFill/>
          <a:ln w="9525">
            <a:noFill/>
            <a:miter lim="800000"/>
            <a:headEnd/>
            <a:tailEnd/>
          </a:ln>
        </p:spPr>
      </p:pic>
      <p:sp>
        <p:nvSpPr>
          <p:cNvPr id="5" name="Hình Chữ nhật 5"/>
          <p:cNvSpPr>
            <a:spLocks noChangeArrowheads="1"/>
          </p:cNvSpPr>
          <p:nvPr/>
        </p:nvSpPr>
        <p:spPr bwMode="auto">
          <a:xfrm>
            <a:off x="914400" y="400293"/>
            <a:ext cx="10023676" cy="1089529"/>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hưởng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thế</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môi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sống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134100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Hình Chữ nhật 5"/>
          <p:cNvSpPr>
            <a:spLocks noChangeArrowheads="1"/>
          </p:cNvSpPr>
          <p:nvPr/>
        </p:nvSpPr>
        <p:spPr bwMode="auto">
          <a:xfrm>
            <a:off x="5116010" y="228600"/>
            <a:ext cx="2720050"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Lũ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lụt</a:t>
            </a:r>
            <a:endParaRPr lang="en-US" sz="3600" b="1" dirty="0">
              <a:latin typeface="Times New Roman" pitchFamily="18" charset="0"/>
              <a:cs typeface="Times New Roman" pitchFamily="18" charset="0"/>
            </a:endParaRPr>
          </a:p>
        </p:txBody>
      </p:sp>
      <p:pic>
        <p:nvPicPr>
          <p:cNvPr id="34820" name="Ảnh 3" descr="DOt rung.jpg"/>
          <p:cNvPicPr>
            <a:picLocks noChangeAspect="1"/>
          </p:cNvPicPr>
          <p:nvPr/>
        </p:nvPicPr>
        <p:blipFill>
          <a:blip r:embed="rId2"/>
          <a:srcRect/>
          <a:stretch>
            <a:fillRect/>
          </a:stretch>
        </p:blipFill>
        <p:spPr bwMode="auto">
          <a:xfrm>
            <a:off x="711200" y="838200"/>
            <a:ext cx="10668000" cy="5410200"/>
          </a:xfrm>
          <a:prstGeom prst="rect">
            <a:avLst/>
          </a:prstGeom>
          <a:noFill/>
          <a:ln w="9525">
            <a:noFill/>
            <a:miter lim="800000"/>
            <a:headEnd/>
            <a:tailEnd/>
          </a:ln>
        </p:spPr>
      </p:pic>
    </p:spTree>
    <p:extLst>
      <p:ext uri="{BB962C8B-B14F-4D97-AF65-F5344CB8AC3E}">
        <p14:creationId xmlns:p14="http://schemas.microsoft.com/office/powerpoint/2010/main" val="7429305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0" y="-196775"/>
            <a:ext cx="9070848" cy="4632960"/>
          </a:xfrm>
          <a:prstGeom prst="rect">
            <a:avLst/>
          </a:prstGeom>
        </p:spPr>
      </p:pic>
      <p:pic>
        <p:nvPicPr>
          <p:cNvPr id="5" name="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589668" y="-56855"/>
            <a:ext cx="7656576" cy="6532880"/>
          </a:xfrm>
          <a:prstGeom prst="rect">
            <a:avLst/>
          </a:prstGeom>
        </p:spPr>
      </p:pic>
      <p:pic>
        <p:nvPicPr>
          <p:cNvPr id="6" name="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856235" y="1480158"/>
            <a:ext cx="5710598" cy="6014720"/>
          </a:xfrm>
          <a:prstGeom prst="rect">
            <a:avLst/>
          </a:prstGeom>
        </p:spPr>
      </p:pic>
      <p:pic>
        <p:nvPicPr>
          <p:cNvPr id="7" name="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8126980" y="-1141995"/>
            <a:ext cx="4779264" cy="5169408"/>
          </a:xfrm>
          <a:prstGeom prst="rect">
            <a:avLst/>
          </a:prstGeom>
        </p:spPr>
      </p:pic>
      <p:sp>
        <p:nvSpPr>
          <p:cNvPr id="8" name="TextBox 7"/>
          <p:cNvSpPr txBox="1"/>
          <p:nvPr/>
        </p:nvSpPr>
        <p:spPr>
          <a:xfrm>
            <a:off x="2082419" y="2837281"/>
            <a:ext cx="3087885" cy="995209"/>
          </a:xfrm>
          <a:prstGeom prst="rect">
            <a:avLst/>
          </a:prstGeom>
          <a:noFill/>
        </p:spPr>
        <p:txBody>
          <a:bodyPr wrap="none" rtlCol="0">
            <a:prstTxWarp prst="textArchUp">
              <a:avLst/>
            </a:prstTxWarp>
            <a:spAutoFit/>
          </a:bodyPr>
          <a:lstStyle/>
          <a:p>
            <a:r>
              <a:rPr lang="en-US" altLang="zh-CN"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Luyện</a:t>
            </a:r>
            <a:r>
              <a:rPr lang="en-US" altLang="zh-CN"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 </a:t>
            </a:r>
            <a:r>
              <a:rPr lang="en-US" altLang="zh-CN" sz="48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đọc</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5142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1000"/>
                                        <p:tgtEl>
                                          <p:spTgt spid="5"/>
                                        </p:tgtEl>
                                      </p:cBhvr>
                                    </p:animEffect>
                                  </p:childTnLst>
                                </p:cTn>
                              </p:par>
                              <p:par>
                                <p:cTn id="11" presetID="10"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37" presetClass="path" presetSubtype="0" accel="50000" decel="50000" fill="hold" nodeType="withEffect">
                                  <p:stCondLst>
                                    <p:cond delay="1000"/>
                                  </p:stCondLst>
                                  <p:childTnLst>
                                    <p:animMotion origin="layout" path="M -0.10312 0.23789 L -0.04983 0.16384 C -0.03889 0.14872 -0.02292 0.12404 -0.00677 0.09812 C 0.01163 0.06727 0.0257 0.0432 0.03542 0.02376 L 0.08038 -0.06418 " pathEditMode="relative" rAng="-2562564" ptsTypes="FffFF">
                                      <p:cBhvr>
                                        <p:cTn id="15" dur="1750" spd="-100000" fill="hold"/>
                                        <p:tgtEl>
                                          <p:spTgt spid="7"/>
                                        </p:tgtEl>
                                        <p:attrNameLst>
                                          <p:attrName>ppt_x</p:attrName>
                                          <p:attrName>ppt_y</p:attrName>
                                        </p:attrNameLst>
                                      </p:cBhvr>
                                      <p:rCtr x="9427" y="-14594"/>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Hình Chữ nhật 5"/>
          <p:cNvSpPr>
            <a:spLocks noChangeArrowheads="1"/>
          </p:cNvSpPr>
          <p:nvPr/>
        </p:nvSpPr>
        <p:spPr bwMode="auto">
          <a:xfrm>
            <a:off x="4759767" y="228600"/>
            <a:ext cx="2347089" cy="590550"/>
          </a:xfrm>
          <a:prstGeom prst="rect">
            <a:avLst/>
          </a:prstGeom>
          <a:noFill/>
          <a:ln w="9525">
            <a:noFill/>
            <a:miter lim="800000"/>
            <a:headEnd/>
            <a:tailEnd/>
          </a:ln>
        </p:spPr>
        <p:txBody>
          <a:bodyPr wrap="square">
            <a:spAutoFit/>
          </a:bodyPr>
          <a:lstStyle/>
          <a:p>
            <a:pPr algn="just" eaLnBrk="1" hangingPunct="1">
              <a:lnSpc>
                <a:spcPct val="90000"/>
              </a:lnSpc>
              <a:spcBef>
                <a:spcPct val="50000"/>
              </a:spcBef>
              <a:buClr>
                <a:schemeClr val="tx1"/>
              </a:buClr>
              <a:buFont typeface="Wingdings" pitchFamily="2" charset="2"/>
              <a:buNone/>
            </a:pPr>
            <a:r>
              <a:rPr lang="en-US" sz="3600" b="1" dirty="0" err="1">
                <a:latin typeface="Times New Roman" pitchFamily="18" charset="0"/>
                <a:cs typeface="Times New Roman" pitchFamily="18" charset="0"/>
              </a:rPr>
              <a:t>Sạt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đất</a:t>
            </a:r>
            <a:endParaRPr lang="en-US" sz="3600" b="1" dirty="0">
              <a:latin typeface="Times New Roman" pitchFamily="18" charset="0"/>
              <a:cs typeface="Times New Roman" pitchFamily="18" charset="0"/>
            </a:endParaRPr>
          </a:p>
        </p:txBody>
      </p:sp>
      <p:pic>
        <p:nvPicPr>
          <p:cNvPr id="35844" name="Ảnh 3" descr="DOt rung.jpg"/>
          <p:cNvPicPr>
            <a:picLocks noChangeAspect="1"/>
          </p:cNvPicPr>
          <p:nvPr/>
        </p:nvPicPr>
        <p:blipFill>
          <a:blip r:embed="rId2"/>
          <a:srcRect/>
          <a:stretch>
            <a:fillRect/>
          </a:stretch>
        </p:blipFill>
        <p:spPr bwMode="auto">
          <a:xfrm>
            <a:off x="609600" y="1066800"/>
            <a:ext cx="10972800" cy="5099050"/>
          </a:xfrm>
          <a:prstGeom prst="rect">
            <a:avLst/>
          </a:prstGeom>
          <a:noFill/>
          <a:ln w="9525">
            <a:noFill/>
            <a:miter lim="800000"/>
            <a:headEnd/>
            <a:tailEnd/>
          </a:ln>
        </p:spPr>
      </p:pic>
    </p:spTree>
    <p:extLst>
      <p:ext uri="{BB962C8B-B14F-4D97-AF65-F5344CB8AC3E}">
        <p14:creationId xmlns:p14="http://schemas.microsoft.com/office/powerpoint/2010/main" val="6146932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istrator\Downloads\comment-survivre-a-un-feu-de-foret.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3046184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Text Box 7"/>
          <p:cNvSpPr txBox="1">
            <a:spLocks noChangeArrowheads="1"/>
          </p:cNvSpPr>
          <p:nvPr/>
        </p:nvSpPr>
        <p:spPr bwMode="auto">
          <a:xfrm>
            <a:off x="1297651" y="1294435"/>
            <a:ext cx="11379200" cy="1200150"/>
          </a:xfrm>
          <a:prstGeom prst="rect">
            <a:avLst/>
          </a:prstGeom>
          <a:noFill/>
          <a:ln w="9525" algn="ctr">
            <a:noFill/>
            <a:miter lim="800000"/>
            <a:headEnd/>
            <a:tailEnd/>
          </a:ln>
        </p:spPr>
        <p:txBody>
          <a:bodyPr>
            <a:spAutoFit/>
          </a:bodyPr>
          <a:lstStyle/>
          <a:p>
            <a:pPr eaLnBrk="1" hangingPunct="1">
              <a:defRPr/>
            </a:pPr>
            <a:r>
              <a:rPr lang="en-US" sz="3600" b="1" dirty="0" smtClean="0">
                <a:solidFill>
                  <a:srgbClr val="FF0000"/>
                </a:solidFill>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Chúng</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ta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rừng</a:t>
            </a:r>
            <a:r>
              <a:rPr lang="en-US" sz="3600" b="1" dirty="0">
                <a:latin typeface="Times New Roman" pitchFamily="18" charset="0"/>
                <a:cs typeface="Times New Roman" pitchFamily="18" charset="0"/>
              </a:rPr>
              <a:t>?</a:t>
            </a:r>
          </a:p>
          <a:p>
            <a:pPr algn="just" eaLnBrk="1" hangingPunct="1">
              <a:defRPr/>
            </a:pPr>
            <a:endParaRPr lang="en-US" sz="3600" dirty="0">
              <a:solidFill>
                <a:srgbClr val="BD0718"/>
              </a:solidFill>
              <a:latin typeface="+mn-lt"/>
            </a:endParaRPr>
          </a:p>
        </p:txBody>
      </p:sp>
    </p:spTree>
    <p:extLst>
      <p:ext uri="{BB962C8B-B14F-4D97-AF65-F5344CB8AC3E}">
        <p14:creationId xmlns:p14="http://schemas.microsoft.com/office/powerpoint/2010/main" val="172095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childTnLst>
                                    <p:set>
                                      <p:cBhvr>
                                        <p:cTn id="6" dur="1" fill="hold">
                                          <p:stCondLst>
                                            <p:cond delay="0"/>
                                          </p:stCondLst>
                                        </p:cTn>
                                        <p:tgtEl>
                                          <p:spTgt spid="187399">
                                            <p:txEl>
                                              <p:pRg st="0" end="0"/>
                                            </p:txEl>
                                          </p:spTgt>
                                        </p:tgtEl>
                                        <p:attrNameLst>
                                          <p:attrName>style.visibility</p:attrName>
                                        </p:attrNameLst>
                                      </p:cBhvr>
                                      <p:to>
                                        <p:strVal val="visible"/>
                                      </p:to>
                                    </p:set>
                                    <p:anim calcmode="discrete" valueType="clr">
                                      <p:cBhvr override="childStyle">
                                        <p:cTn id="7" dur="1000"/>
                                        <p:tgtEl>
                                          <p:spTgt spid="1873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87399">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1873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59100" y="982663"/>
          <a:ext cx="7681915" cy="5113337"/>
        </p:xfrm>
        <a:graphic>
          <a:graphicData uri="http://schemas.openxmlformats.org/drawingml/2006/table">
            <a:tbl>
              <a:tblPr firstRow="1" bandRow="1">
                <a:tableStyleId>{5C22544A-7EE6-4342-B048-85BDC9FD1C3A}</a:tableStyleId>
              </a:tblPr>
              <a:tblGrid>
                <a:gridCol w="640111"/>
                <a:gridCol w="640164"/>
                <a:gridCol w="640164"/>
                <a:gridCol w="640164"/>
                <a:gridCol w="640164"/>
                <a:gridCol w="640164"/>
                <a:gridCol w="640164"/>
                <a:gridCol w="640164"/>
                <a:gridCol w="640164"/>
                <a:gridCol w="640164"/>
                <a:gridCol w="640164"/>
                <a:gridCol w="640164"/>
              </a:tblGrid>
              <a:tr h="693377">
                <a:tc gridSpan="2">
                  <a:txBody>
                    <a:bodyPr/>
                    <a:lstStyle/>
                    <a:p>
                      <a:endParaRPr lang="en-US" sz="1800" dirty="0"/>
                    </a:p>
                  </a:txBody>
                  <a:tcPr marL="91444" marR="91444" marT="45723" marB="45723">
                    <a:lnL w="12700" cmpd="sng">
                      <a:noFill/>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a:txBody>
                    <a:bodyPr/>
                    <a:lstStyle/>
                    <a:p>
                      <a:r>
                        <a:rPr lang="en-US" sz="2800" dirty="0">
                          <a:latin typeface="Times New Roman" pitchFamily="18" charset="0"/>
                          <a:cs typeface="Times New Roman" pitchFamily="18" charset="0"/>
                        </a:rPr>
                        <a:t>R</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latin typeface="Times New Roman" pitchFamily="18" charset="0"/>
                          <a:cs typeface="Times New Roman" pitchFamily="18" charset="0"/>
                        </a:rPr>
                        <a:t>À</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latin typeface="Times New Roman" pitchFamily="18" charset="0"/>
                          <a:cs typeface="Times New Roman" pitchFamily="18" charset="0"/>
                        </a:rPr>
                        <a:t>O</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solidFill>
                            <a:srgbClr val="FF0000"/>
                          </a:solidFill>
                          <a:latin typeface="Times New Roman" pitchFamily="18" charset="0"/>
                          <a:cs typeface="Times New Roman" pitchFamily="18" charset="0"/>
                        </a:rPr>
                        <a:t>R</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dirty="0">
                          <a:latin typeface="Times New Roman" pitchFamily="18" charset="0"/>
                          <a:cs typeface="Times New Roman" pitchFamily="18" charset="0"/>
                        </a:rPr>
                        <a:t>À</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dirty="0">
                          <a:latin typeface="Times New Roman" pitchFamily="18" charset="0"/>
                          <a:cs typeface="Times New Roman" pitchFamily="18" charset="0"/>
                        </a:rPr>
                        <a:t>O</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4">
                  <a:txBody>
                    <a:bodyPr/>
                    <a:lstStyle/>
                    <a:p>
                      <a:r>
                        <a:rPr lang="en-US" sz="1800" dirty="0"/>
                        <a:t>`</a:t>
                      </a:r>
                    </a:p>
                  </a:txBody>
                  <a:tcPr marL="91444" marR="91444" marT="45723" marB="45723">
                    <a:lnL w="12700" cap="flat" cmpd="sng" algn="ctr">
                      <a:solidFill>
                        <a:srgbClr val="FF0000"/>
                      </a:solid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hMerge="1">
                  <a:txBody>
                    <a:bodyPr/>
                    <a:lstStyle/>
                    <a:p>
                      <a:endParaRPr lang="en-US"/>
                    </a:p>
                  </a:txBody>
                  <a:tcPr>
                    <a:solidFill>
                      <a:srgbClr val="0000FF"/>
                    </a:solidFill>
                  </a:tcPr>
                </a:tc>
                <a:tc hMerge="1">
                  <a:txBody>
                    <a:bodyPr/>
                    <a:lstStyle/>
                    <a:p>
                      <a:endParaRPr lang="en-US"/>
                    </a:p>
                  </a:txBody>
                  <a:tcPr>
                    <a:solidFill>
                      <a:srgbClr val="0000FF"/>
                    </a:solidFill>
                  </a:tcPr>
                </a:tc>
                <a:tc hMerge="1">
                  <a:txBody>
                    <a:bodyPr/>
                    <a:lstStyle/>
                    <a:p>
                      <a:endParaRPr lang="en-US" dirty="0"/>
                    </a:p>
                  </a:txBody>
                  <a:tcPr>
                    <a:solidFill>
                      <a:srgbClr val="0000FF"/>
                    </a:solidFill>
                  </a:tcPr>
                </a:tc>
              </a:tr>
              <a:tr h="640041">
                <a:tc>
                  <a:txBody>
                    <a:bodyPr/>
                    <a:lstStyle/>
                    <a:p>
                      <a:r>
                        <a:rPr lang="en-US" sz="2800" b="1" dirty="0">
                          <a:solidFill>
                            <a:schemeClr val="bg1"/>
                          </a:solidFill>
                          <a:latin typeface="Times New Roman" pitchFamily="18" charset="0"/>
                          <a:cs typeface="Times New Roman" pitchFamily="18" charset="0"/>
                        </a:rPr>
                        <a:t>C</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Â</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Y</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T</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Ư</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5">
                  <a:txBody>
                    <a:bodyPr/>
                    <a:lstStyle/>
                    <a:p>
                      <a:endParaRPr lang="en-US" sz="1800" dirty="0"/>
                    </a:p>
                  </a:txBody>
                  <a:tcPr marL="91444" marR="91444" marT="45723" marB="45723">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c hMerge="1">
                  <a:txBody>
                    <a:bodyPr/>
                    <a:lstStyle/>
                    <a:p>
                      <a:endParaRPr lang="en-US"/>
                    </a:p>
                  </a:txBody>
                  <a:tcPr>
                    <a:lnT w="38100" cmpd="sng">
                      <a:noFill/>
                    </a:lnT>
                    <a:solidFill>
                      <a:srgbClr val="0000FF"/>
                    </a:solidFill>
                  </a:tcPr>
                </a:tc>
              </a:tr>
              <a:tr h="640041">
                <a:tc rowSpan="5" gridSpan="2">
                  <a:txBody>
                    <a:bodyPr/>
                    <a:lstStyle/>
                    <a:p>
                      <a:endParaRPr lang="en-US" sz="1800" dirty="0"/>
                    </a:p>
                  </a:txBody>
                  <a:tcPr marL="91444" marR="91444" marT="45723" marB="45723">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rowSpan="5" hMerge="1">
                  <a:txBody>
                    <a:bodyPr/>
                    <a:lstStyle/>
                    <a:p>
                      <a:endParaRPr lang="en-US"/>
                    </a:p>
                  </a:txBody>
                  <a:tcPr>
                    <a:solidFill>
                      <a:srgbClr val="0000FF"/>
                    </a:solidFill>
                  </a:tcPr>
                </a:tc>
                <a:tc>
                  <a:txBody>
                    <a:bodyPr/>
                    <a:lstStyle/>
                    <a:p>
                      <a:r>
                        <a:rPr lang="en-US" sz="2800" b="1" dirty="0" smtClean="0">
                          <a:solidFill>
                            <a:schemeClr val="bg1"/>
                          </a:solidFill>
                          <a:latin typeface="Times New Roman" pitchFamily="18" charset="0"/>
                          <a:cs typeface="Times New Roman" pitchFamily="18" charset="0"/>
                        </a:rPr>
                        <a:t>K                          </a:t>
                      </a:r>
                      <a:endParaRPr lang="en-US" sz="2800" b="1" dirty="0">
                        <a:solidFill>
                          <a:schemeClr val="bg1"/>
                        </a:solidFill>
                        <a:latin typeface="Times New Roman" pitchFamily="18" charset="0"/>
                        <a:cs typeface="Times New Roman" pitchFamily="18" charset="0"/>
                      </a:endParaRP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smtClean="0">
                          <a:solidFill>
                            <a:schemeClr val="bg1"/>
                          </a:solidFill>
                          <a:latin typeface="Times New Roman" pitchFamily="18" charset="0"/>
                          <a:cs typeface="Times New Roman" pitchFamily="18" charset="0"/>
                        </a:rPr>
                        <a:t>Ổ</a:t>
                      </a:r>
                      <a:endParaRPr lang="en-US" sz="2800" b="1" dirty="0">
                        <a:solidFill>
                          <a:schemeClr val="bg1"/>
                        </a:solidFill>
                        <a:latin typeface="Times New Roman" pitchFamily="18" charset="0"/>
                        <a:cs typeface="Times New Roman" pitchFamily="18" charset="0"/>
                      </a:endParaRP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G</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Ồ</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3">
                  <a:txBody>
                    <a:bodyPr/>
                    <a:lstStyle/>
                    <a:p>
                      <a:endParaRPr lang="en-US" sz="1800" dirty="0"/>
                    </a:p>
                  </a:txBody>
                  <a:tcPr marL="91444" marR="91444" marT="45723" marB="45723">
                    <a:lnL w="12700" cap="flat" cmpd="sng" algn="ctr">
                      <a:solidFill>
                        <a:srgbClr val="FF0000"/>
                      </a:solidFill>
                      <a:prstDash val="solid"/>
                      <a:round/>
                      <a:headEnd type="none" w="med" len="med"/>
                      <a:tailEnd type="none" w="med" len="med"/>
                    </a:lnL>
                    <a:lnT w="12700" cmpd="sng">
                      <a:noFill/>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hMerge="1">
                  <a:txBody>
                    <a:bodyPr/>
                    <a:lstStyle/>
                    <a:p>
                      <a:endParaRPr lang="en-US"/>
                    </a:p>
                  </a:txBody>
                  <a:tcPr>
                    <a:lnT w="12700" cmpd="sng">
                      <a:noFill/>
                    </a:lnT>
                    <a:solidFill>
                      <a:srgbClr val="0000FF"/>
                    </a:solidFill>
                  </a:tcPr>
                </a:tc>
              </a:tr>
              <a:tr h="640041">
                <a:tc gridSpan="2" vMerge="1">
                  <a:txBody>
                    <a:bodyPr/>
                    <a:lstStyle/>
                    <a:p>
                      <a:endParaRPr lang="en-US"/>
                    </a:p>
                  </a:txBody>
                  <a:tcPr>
                    <a:solidFill>
                      <a:srgbClr val="0000FF"/>
                    </a:solidFill>
                  </a:tcPr>
                </a:tc>
                <a:tc hMerge="1" vMerge="1">
                  <a:txBody>
                    <a:bodyPr/>
                    <a:lstStyle/>
                    <a:p>
                      <a:endParaRPr lang="en-US"/>
                    </a:p>
                  </a:txBody>
                  <a:tcPr>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Ô</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G</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sz="2800" b="1" dirty="0">
                          <a:solidFill>
                            <a:schemeClr val="bg1"/>
                          </a:solidFill>
                          <a:latin typeface="Times New Roman" pitchFamily="18" charset="0"/>
                          <a:cs typeface="Times New Roman" pitchFamily="18" charset="0"/>
                        </a:rPr>
                        <a:t>Đ</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U</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Ô</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I</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2">
                  <a:txBody>
                    <a:bodyPr/>
                    <a:lstStyle/>
                    <a:p>
                      <a:endParaRPr lang="en-US" sz="1800" dirty="0"/>
                    </a:p>
                  </a:txBody>
                  <a:tcPr marL="91444" marR="91444" marT="45723" marB="45723">
                    <a:lnL w="12700" cap="flat" cmpd="sng" algn="ctr">
                      <a:solidFill>
                        <a:srgbClr val="FF0000"/>
                      </a:solidFill>
                      <a:prstDash val="solid"/>
                      <a:round/>
                      <a:headEnd type="none" w="med" len="med"/>
                      <a:tailEnd type="none" w="med" len="med"/>
                    </a:lnL>
                    <a:lnT w="12700" cmpd="sng">
                      <a:noFill/>
                    </a:lnT>
                    <a:lnB w="12700" cmpd="sng">
                      <a:noFill/>
                    </a:lnB>
                    <a:solidFill>
                      <a:schemeClr val="bg1"/>
                    </a:solidFill>
                  </a:tcPr>
                </a:tc>
                <a:tc hMerge="1">
                  <a:txBody>
                    <a:bodyPr/>
                    <a:lstStyle/>
                    <a:p>
                      <a:endParaRPr lang="en-US" dirty="0"/>
                    </a:p>
                  </a:txBody>
                  <a:tcPr>
                    <a:lnT w="12700" cmpd="sng">
                      <a:noFill/>
                    </a:lnT>
                    <a:solidFill>
                      <a:srgbClr val="0000FF"/>
                    </a:solidFill>
                  </a:tcPr>
                </a:tc>
              </a:tr>
              <a:tr h="640041">
                <a:tc gridSpan="2" vMerge="1">
                  <a:txBody>
                    <a:bodyPr/>
                    <a:lstStyle/>
                    <a:p>
                      <a:endParaRPr lang="en-US" dirty="0"/>
                    </a:p>
                  </a:txBody>
                  <a:tcPr>
                    <a:lnT w="12700" cmpd="sng">
                      <a:noFill/>
                    </a:lnT>
                    <a:solidFill>
                      <a:srgbClr val="0000FF"/>
                    </a:solidFill>
                  </a:tcPr>
                </a:tc>
                <a:tc hMerge="1" vMerge="1">
                  <a:txBody>
                    <a:bodyPr/>
                    <a:lstStyle/>
                    <a:p>
                      <a:endParaRPr lang="en-US" dirty="0"/>
                    </a:p>
                  </a:txBody>
                  <a:tcPr>
                    <a:lnT w="12700" cmpd="sng">
                      <a:noFill/>
                    </a:lnT>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Ú</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P</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X</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Ú</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P</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gridSpan="3">
                  <a:txBody>
                    <a:bodyPr/>
                    <a:lstStyle/>
                    <a:p>
                      <a:endParaRPr lang="en-US" sz="1800" dirty="0"/>
                    </a:p>
                  </a:txBody>
                  <a:tcPr marL="91444" marR="91444" marT="45723" marB="45723">
                    <a:lnL w="12700" cap="flat" cmpd="sng" algn="ctr">
                      <a:solidFill>
                        <a:schemeClr val="tx1"/>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hMerge="1">
                  <a:txBody>
                    <a:bodyPr/>
                    <a:lstStyle/>
                    <a:p>
                      <a:endParaRPr lang="en-US" dirty="0"/>
                    </a:p>
                  </a:txBody>
                  <a:tcPr>
                    <a:solidFill>
                      <a:srgbClr val="0000FF"/>
                    </a:solidFill>
                  </a:tcPr>
                </a:tc>
                <a:tc hMerge="1">
                  <a:txBody>
                    <a:bodyPr/>
                    <a:lstStyle/>
                    <a:p>
                      <a:endParaRPr lang="en-US"/>
                    </a:p>
                  </a:txBody>
                  <a:tcPr>
                    <a:lnT w="12700" cmpd="sng">
                      <a:noFill/>
                    </a:lnT>
                    <a:solidFill>
                      <a:srgbClr val="0000FF"/>
                    </a:solidFill>
                  </a:tcPr>
                </a:tc>
                <a:tc rowSpan="2">
                  <a:txBody>
                    <a:bodyPr/>
                    <a:lstStyle/>
                    <a:p>
                      <a:endParaRPr lang="en-US" sz="1800" dirty="0"/>
                    </a:p>
                  </a:txBody>
                  <a:tcPr marL="91444" marR="91444" marT="45723" marB="45723">
                    <a:lnL w="12700" cmpd="sng">
                      <a:noFill/>
                    </a:lnL>
                    <a:lnT w="12700" cmpd="sng">
                      <a:noFill/>
                    </a:lnT>
                    <a:lnB w="12700" cap="flat" cmpd="sng" algn="ctr">
                      <a:solidFill>
                        <a:schemeClr val="tx1"/>
                      </a:solidFill>
                      <a:prstDash val="solid"/>
                      <a:round/>
                      <a:headEnd type="none" w="med" len="med"/>
                      <a:tailEnd type="none" w="med" len="med"/>
                    </a:lnB>
                    <a:solidFill>
                      <a:schemeClr val="bg1"/>
                    </a:solidFill>
                  </a:tcPr>
                </a:tc>
              </a:tr>
              <a:tr h="640041">
                <a:tc gridSpan="2" vMerge="1">
                  <a:txBody>
                    <a:bodyPr/>
                    <a:lstStyle/>
                    <a:p>
                      <a:endParaRPr lang="en-US" dirty="0"/>
                    </a:p>
                  </a:txBody>
                  <a:tcPr>
                    <a:solidFill>
                      <a:srgbClr val="0000FF"/>
                    </a:solidFill>
                  </a:tcPr>
                </a:tc>
                <a:tc hMerge="1" vMerge="1">
                  <a:txBody>
                    <a:bodyPr/>
                    <a:lstStyle/>
                    <a:p>
                      <a:endParaRPr lang="en-US"/>
                    </a:p>
                  </a:txBody>
                  <a:tcPr>
                    <a:solidFill>
                      <a:srgbClr val="0000FF"/>
                    </a:solidFill>
                  </a:tcPr>
                </a:tc>
                <a:tc>
                  <a:txBody>
                    <a:bodyPr/>
                    <a:lstStyle/>
                    <a:p>
                      <a:endParaRPr lang="en-US" sz="1800" dirty="0"/>
                    </a:p>
                  </a:txBody>
                  <a:tcPr marL="91444" marR="91444" marT="45723" marB="45723">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US" sz="1800" dirty="0"/>
                    </a:p>
                  </a:txBody>
                  <a:tcPr marL="91444" marR="91444" marT="45723" marB="45723">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r>
                        <a:rPr lang="en-US" sz="2800" b="1" dirty="0">
                          <a:solidFill>
                            <a:schemeClr val="bg1"/>
                          </a:solidFill>
                          <a:latin typeface="Times New Roman" pitchFamily="18" charset="0"/>
                          <a:cs typeface="Times New Roman" pitchFamily="18" charset="0"/>
                        </a:rPr>
                        <a:t>M</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sz="2800" b="1" dirty="0">
                          <a:solidFill>
                            <a:schemeClr val="bg1"/>
                          </a:solidFill>
                          <a:latin typeface="Times New Roman" pitchFamily="18" charset="0"/>
                          <a:cs typeface="Times New Roman" pitchFamily="18" charset="0"/>
                        </a:rPr>
                        <a:t>I</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M</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I</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Ế</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T</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vMerge="1">
                  <a:txBody>
                    <a:bodyPr/>
                    <a:lstStyle/>
                    <a:p>
                      <a:endParaRPr lang="en-US"/>
                    </a:p>
                  </a:txBody>
                  <a:tcPr>
                    <a:solidFill>
                      <a:srgbClr val="0000FF"/>
                    </a:solidFill>
                  </a:tcPr>
                </a:tc>
              </a:tr>
              <a:tr h="640041">
                <a:tc gridSpan="2" vMerge="1">
                  <a:txBody>
                    <a:bodyPr/>
                    <a:lstStyle/>
                    <a:p>
                      <a:endParaRPr lang="en-US" dirty="0"/>
                    </a:p>
                  </a:txBody>
                  <a:tcPr>
                    <a:lnT w="12700" cmpd="sng">
                      <a:noFill/>
                    </a:lnT>
                    <a:solidFill>
                      <a:srgbClr val="0000FF"/>
                    </a:solidFill>
                  </a:tcPr>
                </a:tc>
                <a:tc hMerge="1" vMerge="1">
                  <a:txBody>
                    <a:bodyPr/>
                    <a:lstStyle/>
                    <a:p>
                      <a:endParaRPr lang="en-US" dirty="0"/>
                    </a:p>
                  </a:txBody>
                  <a:tcPr>
                    <a:lnT w="12700" cmpd="sng">
                      <a:noFill/>
                    </a:lnT>
                    <a:solidFill>
                      <a:srgbClr val="0000FF"/>
                    </a:solidFill>
                  </a:tcPr>
                </a:tc>
                <a:tc>
                  <a:txBody>
                    <a:bodyPr/>
                    <a:lstStyle/>
                    <a:p>
                      <a:r>
                        <a:rPr lang="en-US" sz="2800" b="1" dirty="0">
                          <a:solidFill>
                            <a:schemeClr val="bg1"/>
                          </a:solidFill>
                          <a:latin typeface="Times New Roman" pitchFamily="18" charset="0"/>
                          <a:cs typeface="Times New Roman" pitchFamily="18" charset="0"/>
                        </a:rPr>
                        <a:t>L</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O</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Q</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U</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A</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N</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r>
              <a:tr h="579714">
                <a:tc>
                  <a:txBody>
                    <a:bodyPr/>
                    <a:lstStyle/>
                    <a:p>
                      <a:r>
                        <a:rPr lang="en-US" sz="2800" b="1" dirty="0">
                          <a:solidFill>
                            <a:schemeClr val="bg1"/>
                          </a:solidFill>
                          <a:latin typeface="Times New Roman" pitchFamily="18" charset="0"/>
                          <a:cs typeface="Times New Roman" pitchFamily="18" charset="0"/>
                        </a:rPr>
                        <a:t>Ấ</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M</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T</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Í</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chemeClr val="bg1"/>
                          </a:solidFill>
                          <a:latin typeface="Times New Roman" pitchFamily="18" charset="0"/>
                          <a:cs typeface="Times New Roman" pitchFamily="18" charset="0"/>
                        </a:rPr>
                        <a:t>C</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00FF"/>
                    </a:solidFill>
                  </a:tcPr>
                </a:tc>
                <a:tc>
                  <a:txBody>
                    <a:bodyPr/>
                    <a:lstStyle/>
                    <a:p>
                      <a:r>
                        <a:rPr lang="en-US" sz="2800" b="1" dirty="0">
                          <a:solidFill>
                            <a:srgbClr val="FF0000"/>
                          </a:solidFill>
                          <a:latin typeface="Times New Roman" pitchFamily="18" charset="0"/>
                          <a:cs typeface="Times New Roman" pitchFamily="18" charset="0"/>
                        </a:rPr>
                        <a:t>H</a:t>
                      </a:r>
                    </a:p>
                  </a:txBody>
                  <a:tcPr marL="91444" marR="91444" marT="45723" marB="45723">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gridSpan="6">
                  <a:txBody>
                    <a:bodyPr/>
                    <a:lstStyle/>
                    <a:p>
                      <a:endParaRPr lang="en-US" sz="1800" dirty="0"/>
                    </a:p>
                  </a:txBody>
                  <a:tcPr marL="91444" marR="91444" marT="45723" marB="45723">
                    <a:lnL w="12700" cap="flat" cmpd="sng" algn="ctr">
                      <a:solidFill>
                        <a:schemeClr val="tx1"/>
                      </a:solidFill>
                      <a:prstDash val="solid"/>
                      <a:round/>
                      <a:headEnd type="none" w="med" len="med"/>
                      <a:tailEnd type="none" w="med" len="med"/>
                    </a:lnL>
                    <a:lnT w="12700" cap="flat" cmpd="sng" algn="ctr">
                      <a:solidFill>
                        <a:srgbClr val="FF0000"/>
                      </a:solidFill>
                      <a:prstDash val="solid"/>
                      <a:round/>
                      <a:headEnd type="none" w="med" len="med"/>
                      <a:tailEnd type="none" w="med" len="med"/>
                    </a:lnT>
                    <a:solidFill>
                      <a:schemeClr val="bg1"/>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dirty="0"/>
                    </a:p>
                  </a:txBody>
                  <a:tcPr>
                    <a:solidFill>
                      <a:srgbClr val="0000FF"/>
                    </a:solidFill>
                  </a:tcPr>
                </a:tc>
                <a:tc hMerge="1">
                  <a:txBody>
                    <a:bodyPr/>
                    <a:lstStyle/>
                    <a:p>
                      <a:endParaRPr lang="en-US"/>
                    </a:p>
                  </a:txBody>
                  <a:tcPr>
                    <a:solidFill>
                      <a:srgbClr val="0000FF"/>
                    </a:solidFill>
                  </a:tcPr>
                </a:tc>
                <a:tc hMerge="1">
                  <a:txBody>
                    <a:bodyPr/>
                    <a:lstStyle/>
                    <a:p>
                      <a:endParaRPr lang="en-US" dirty="0"/>
                    </a:p>
                  </a:txBody>
                  <a:tcPr>
                    <a:solidFill>
                      <a:srgbClr val="0000FF"/>
                    </a:solidFill>
                  </a:tcPr>
                </a:tc>
              </a:tr>
            </a:tbl>
          </a:graphicData>
        </a:graphic>
      </p:graphicFrame>
      <p:sp>
        <p:nvSpPr>
          <p:cNvPr id="7" name="Oval 6"/>
          <p:cNvSpPr/>
          <p:nvPr/>
        </p:nvSpPr>
        <p:spPr>
          <a:xfrm>
            <a:off x="1511300" y="914400"/>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1</a:t>
            </a:r>
          </a:p>
        </p:txBody>
      </p:sp>
      <p:sp>
        <p:nvSpPr>
          <p:cNvPr id="98" name="Oval 97"/>
          <p:cNvSpPr/>
          <p:nvPr/>
        </p:nvSpPr>
        <p:spPr>
          <a:xfrm>
            <a:off x="1490663" y="2297113"/>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3</a:t>
            </a:r>
          </a:p>
        </p:txBody>
      </p:sp>
      <p:sp>
        <p:nvSpPr>
          <p:cNvPr id="99" name="Oval 98"/>
          <p:cNvSpPr/>
          <p:nvPr/>
        </p:nvSpPr>
        <p:spPr>
          <a:xfrm>
            <a:off x="1538288" y="1611313"/>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2</a:t>
            </a:r>
          </a:p>
        </p:txBody>
      </p:sp>
      <p:sp>
        <p:nvSpPr>
          <p:cNvPr id="100" name="Oval 99"/>
          <p:cNvSpPr/>
          <p:nvPr/>
        </p:nvSpPr>
        <p:spPr>
          <a:xfrm>
            <a:off x="1484313" y="3009900"/>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4</a:t>
            </a:r>
          </a:p>
        </p:txBody>
      </p:sp>
      <p:sp>
        <p:nvSpPr>
          <p:cNvPr id="101" name="Oval 100"/>
          <p:cNvSpPr/>
          <p:nvPr/>
        </p:nvSpPr>
        <p:spPr>
          <a:xfrm>
            <a:off x="1524000" y="3598863"/>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5</a:t>
            </a:r>
          </a:p>
        </p:txBody>
      </p:sp>
      <p:sp>
        <p:nvSpPr>
          <p:cNvPr id="102" name="Oval 101"/>
          <p:cNvSpPr/>
          <p:nvPr/>
        </p:nvSpPr>
        <p:spPr>
          <a:xfrm>
            <a:off x="1511300" y="4870450"/>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7</a:t>
            </a:r>
          </a:p>
        </p:txBody>
      </p:sp>
      <p:sp>
        <p:nvSpPr>
          <p:cNvPr id="103" name="Oval 102"/>
          <p:cNvSpPr/>
          <p:nvPr/>
        </p:nvSpPr>
        <p:spPr>
          <a:xfrm>
            <a:off x="1524000" y="4256088"/>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6</a:t>
            </a:r>
          </a:p>
        </p:txBody>
      </p:sp>
      <p:sp>
        <p:nvSpPr>
          <p:cNvPr id="106" name="Oval 105"/>
          <p:cNvSpPr/>
          <p:nvPr/>
        </p:nvSpPr>
        <p:spPr>
          <a:xfrm>
            <a:off x="1524000" y="5507038"/>
            <a:ext cx="5715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FF00"/>
                </a:solidFill>
                <a:latin typeface="Times New Roman"/>
              </a:rPr>
              <a:t>8</a:t>
            </a:r>
          </a:p>
        </p:txBody>
      </p:sp>
      <p:sp>
        <p:nvSpPr>
          <p:cNvPr id="8" name="Right Arrow 7"/>
          <p:cNvSpPr/>
          <p:nvPr/>
        </p:nvSpPr>
        <p:spPr>
          <a:xfrm flipV="1">
            <a:off x="2146300" y="3200400"/>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08" name="Right Arrow 107"/>
          <p:cNvSpPr/>
          <p:nvPr/>
        </p:nvSpPr>
        <p:spPr>
          <a:xfrm flipV="1">
            <a:off x="2193925" y="1163638"/>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09" name="Right Arrow 108"/>
          <p:cNvSpPr/>
          <p:nvPr/>
        </p:nvSpPr>
        <p:spPr>
          <a:xfrm flipV="1">
            <a:off x="2163763" y="2546350"/>
            <a:ext cx="592137"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0" name="Right Arrow 109"/>
          <p:cNvSpPr/>
          <p:nvPr/>
        </p:nvSpPr>
        <p:spPr>
          <a:xfrm flipV="1">
            <a:off x="2176463" y="3713163"/>
            <a:ext cx="592137"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3" name="Right Arrow 112"/>
          <p:cNvSpPr/>
          <p:nvPr/>
        </p:nvSpPr>
        <p:spPr>
          <a:xfrm flipV="1">
            <a:off x="2182813" y="1884363"/>
            <a:ext cx="592137"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4" name="Right Arrow 113"/>
          <p:cNvSpPr/>
          <p:nvPr/>
        </p:nvSpPr>
        <p:spPr>
          <a:xfrm flipV="1">
            <a:off x="2193925" y="4522788"/>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5" name="Right Arrow 114"/>
          <p:cNvSpPr/>
          <p:nvPr/>
        </p:nvSpPr>
        <p:spPr>
          <a:xfrm flipV="1">
            <a:off x="2216150" y="5060950"/>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116" name="Right Arrow 115"/>
          <p:cNvSpPr/>
          <p:nvPr/>
        </p:nvSpPr>
        <p:spPr>
          <a:xfrm flipV="1">
            <a:off x="2178050" y="5697538"/>
            <a:ext cx="592138" cy="152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a:endParaRPr>
          </a:p>
        </p:txBody>
      </p:sp>
      <p:sp>
        <p:nvSpPr>
          <p:cNvPr id="50304" name="Oval 1033"/>
          <p:cNvSpPr>
            <a:spLocks noChangeArrowheads="1"/>
          </p:cNvSpPr>
          <p:nvPr/>
        </p:nvSpPr>
        <p:spPr bwMode="auto">
          <a:xfrm>
            <a:off x="4724400" y="49213"/>
            <a:ext cx="2635250" cy="636587"/>
          </a:xfrm>
          <a:prstGeom prst="ellipse">
            <a:avLst/>
          </a:prstGeom>
          <a:solidFill>
            <a:srgbClr val="00B050"/>
          </a:solidFill>
          <a:ln w="57150">
            <a:solidFill>
              <a:schemeClr val="accent1"/>
            </a:solidFill>
            <a:round/>
            <a:headEnd/>
            <a:tailEnd/>
          </a:ln>
        </p:spPr>
        <p:txBody>
          <a:bodyPr wrap="none" anchor="ctr"/>
          <a:lstStyle/>
          <a:p>
            <a:pPr algn="ctr" eaLnBrk="1" hangingPunct="1"/>
            <a:r>
              <a:rPr lang="en-US" altLang="en-US" sz="2800" b="1">
                <a:solidFill>
                  <a:schemeClr val="bg1"/>
                </a:solidFill>
              </a:rPr>
              <a:t>Trò chơi</a:t>
            </a:r>
          </a:p>
        </p:txBody>
      </p:sp>
      <p:grpSp>
        <p:nvGrpSpPr>
          <p:cNvPr id="2" name="Group 9"/>
          <p:cNvGrpSpPr>
            <a:grpSpLocks/>
          </p:cNvGrpSpPr>
          <p:nvPr/>
        </p:nvGrpSpPr>
        <p:grpSpPr bwMode="auto">
          <a:xfrm>
            <a:off x="4240213" y="1020763"/>
            <a:ext cx="3889375" cy="695325"/>
            <a:chOff x="2685619" y="967736"/>
            <a:chExt cx="3889113" cy="695000"/>
          </a:xfrm>
        </p:grpSpPr>
        <p:sp>
          <p:nvSpPr>
            <p:cNvPr id="9" name="Rectangle 8"/>
            <p:cNvSpPr/>
            <p:nvPr/>
          </p:nvSpPr>
          <p:spPr>
            <a:xfrm>
              <a:off x="2685619" y="967736"/>
              <a:ext cx="673055"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19" name="Rectangle 118"/>
            <p:cNvSpPr/>
            <p:nvPr/>
          </p:nvSpPr>
          <p:spPr>
            <a:xfrm>
              <a:off x="3998393" y="967736"/>
              <a:ext cx="641307"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28" name="Rectangle 127"/>
            <p:cNvSpPr/>
            <p:nvPr/>
          </p:nvSpPr>
          <p:spPr>
            <a:xfrm>
              <a:off x="3363435" y="967736"/>
              <a:ext cx="641307"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29" name="Rectangle 128"/>
            <p:cNvSpPr/>
            <p:nvPr/>
          </p:nvSpPr>
          <p:spPr>
            <a:xfrm>
              <a:off x="4639699" y="967736"/>
              <a:ext cx="639720"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0" name="Rectangle 129"/>
            <p:cNvSpPr/>
            <p:nvPr/>
          </p:nvSpPr>
          <p:spPr>
            <a:xfrm>
              <a:off x="5279419" y="967736"/>
              <a:ext cx="639719" cy="6743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1" name="Rectangle 130"/>
            <p:cNvSpPr/>
            <p:nvPr/>
          </p:nvSpPr>
          <p:spPr>
            <a:xfrm>
              <a:off x="5935012" y="967736"/>
              <a:ext cx="639720" cy="695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3" name="Group 11"/>
          <p:cNvGrpSpPr>
            <a:grpSpLocks/>
          </p:cNvGrpSpPr>
          <p:nvPr/>
        </p:nvGrpSpPr>
        <p:grpSpPr bwMode="auto">
          <a:xfrm>
            <a:off x="2935288" y="1666875"/>
            <a:ext cx="4538662" cy="661988"/>
            <a:chOff x="1460240" y="1635000"/>
            <a:chExt cx="4483360" cy="661391"/>
          </a:xfrm>
        </p:grpSpPr>
        <p:grpSp>
          <p:nvGrpSpPr>
            <p:cNvPr id="5" name="Group 133"/>
            <p:cNvGrpSpPr>
              <a:grpSpLocks/>
            </p:cNvGrpSpPr>
            <p:nvPr/>
          </p:nvGrpSpPr>
          <p:grpSpPr bwMode="auto">
            <a:xfrm>
              <a:off x="1460240" y="1635000"/>
              <a:ext cx="3856262" cy="650288"/>
              <a:chOff x="2718954" y="992145"/>
              <a:chExt cx="3856262" cy="650288"/>
            </a:xfrm>
          </p:grpSpPr>
          <p:sp>
            <p:nvSpPr>
              <p:cNvPr id="135" name="Rectangle 134"/>
              <p:cNvSpPr/>
              <p:nvPr/>
            </p:nvSpPr>
            <p:spPr>
              <a:xfrm>
                <a:off x="2718954" y="992145"/>
                <a:ext cx="639808" cy="6502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6" name="Rectangle 135"/>
              <p:cNvSpPr/>
              <p:nvPr/>
            </p:nvSpPr>
            <p:spPr>
              <a:xfrm>
                <a:off x="3998570" y="1027039"/>
                <a:ext cx="679011"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7" name="Rectangle 136"/>
              <p:cNvSpPr/>
              <p:nvPr/>
            </p:nvSpPr>
            <p:spPr>
              <a:xfrm>
                <a:off x="3363466" y="992145"/>
                <a:ext cx="641377" cy="65028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8" name="Rectangle 137"/>
              <p:cNvSpPr/>
              <p:nvPr/>
            </p:nvSpPr>
            <p:spPr>
              <a:xfrm>
                <a:off x="4682286" y="1027039"/>
                <a:ext cx="646081"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9" name="Rectangle 138"/>
              <p:cNvSpPr/>
              <p:nvPr/>
            </p:nvSpPr>
            <p:spPr>
              <a:xfrm>
                <a:off x="5328367" y="1012764"/>
                <a:ext cx="633535"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0" name="Rectangle 139"/>
              <p:cNvSpPr/>
              <p:nvPr/>
            </p:nvSpPr>
            <p:spPr>
              <a:xfrm>
                <a:off x="5968175" y="1027039"/>
                <a:ext cx="606876" cy="61539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sp>
          <p:nvSpPr>
            <p:cNvPr id="141" name="Rectangle 140"/>
            <p:cNvSpPr/>
            <p:nvPr/>
          </p:nvSpPr>
          <p:spPr>
            <a:xfrm>
              <a:off x="5303792" y="1669894"/>
              <a:ext cx="639808" cy="62649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6" name="Group 142"/>
          <p:cNvGrpSpPr>
            <a:grpSpLocks/>
          </p:cNvGrpSpPr>
          <p:nvPr/>
        </p:nvGrpSpPr>
        <p:grpSpPr bwMode="auto">
          <a:xfrm>
            <a:off x="4214551" y="2181366"/>
            <a:ext cx="4483100" cy="669925"/>
            <a:chOff x="1460240" y="1625183"/>
            <a:chExt cx="4483360" cy="671207"/>
          </a:xfrm>
        </p:grpSpPr>
        <p:grpSp>
          <p:nvGrpSpPr>
            <p:cNvPr id="10" name="Group 143"/>
            <p:cNvGrpSpPr>
              <a:grpSpLocks/>
            </p:cNvGrpSpPr>
            <p:nvPr/>
          </p:nvGrpSpPr>
          <p:grpSpPr bwMode="auto">
            <a:xfrm>
              <a:off x="1460240" y="1625183"/>
              <a:ext cx="3856261" cy="660077"/>
              <a:chOff x="2718954" y="982328"/>
              <a:chExt cx="3856261" cy="660077"/>
            </a:xfrm>
          </p:grpSpPr>
          <p:sp>
            <p:nvSpPr>
              <p:cNvPr id="146" name="Rectangle 145"/>
              <p:cNvSpPr/>
              <p:nvPr/>
            </p:nvSpPr>
            <p:spPr>
              <a:xfrm>
                <a:off x="2718954" y="1026863"/>
                <a:ext cx="662026"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7" name="Rectangle 146"/>
              <p:cNvSpPr/>
              <p:nvPr/>
            </p:nvSpPr>
            <p:spPr>
              <a:xfrm>
                <a:off x="3998553" y="1026863"/>
                <a:ext cx="684253"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8" name="Rectangle 147"/>
              <p:cNvSpPr/>
              <p:nvPr/>
            </p:nvSpPr>
            <p:spPr>
              <a:xfrm>
                <a:off x="3363516" y="1012548"/>
                <a:ext cx="671552" cy="62985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49" name="Rectangle 148"/>
              <p:cNvSpPr/>
              <p:nvPr/>
            </p:nvSpPr>
            <p:spPr>
              <a:xfrm>
                <a:off x="4682806" y="1026863"/>
                <a:ext cx="596935"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0" name="Rectangle 149"/>
              <p:cNvSpPr/>
              <p:nvPr/>
            </p:nvSpPr>
            <p:spPr>
              <a:xfrm>
                <a:off x="5279741" y="1026863"/>
                <a:ext cx="639799" cy="61553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1" name="Rectangle 150"/>
              <p:cNvSpPr/>
              <p:nvPr/>
            </p:nvSpPr>
            <p:spPr>
              <a:xfrm>
                <a:off x="5935416" y="982328"/>
                <a:ext cx="639800" cy="66007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endParaRPr>
              </a:p>
              <a:p>
                <a:pPr algn="ctr" eaLnBrk="1" hangingPunct="1">
                  <a:defRPr/>
                </a:pPr>
                <a:endParaRPr lang="en-US" dirty="0">
                  <a:latin typeface="Times New Roman"/>
                  <a:cs typeface="Times New Roman" pitchFamily="18" charset="0"/>
                </a:endParaRPr>
              </a:p>
            </p:txBody>
          </p:sp>
        </p:grpSp>
        <p:sp>
          <p:nvSpPr>
            <p:cNvPr id="145" name="Rectangle 144"/>
            <p:cNvSpPr/>
            <p:nvPr/>
          </p:nvSpPr>
          <p:spPr>
            <a:xfrm>
              <a:off x="5303801" y="1655403"/>
              <a:ext cx="639799" cy="64098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1" name="Group 12"/>
          <p:cNvGrpSpPr>
            <a:grpSpLocks/>
          </p:cNvGrpSpPr>
          <p:nvPr/>
        </p:nvGrpSpPr>
        <p:grpSpPr bwMode="auto">
          <a:xfrm>
            <a:off x="4220439" y="2849040"/>
            <a:ext cx="5135562" cy="676275"/>
            <a:chOff x="3581400" y="160344"/>
            <a:chExt cx="5135938" cy="676820"/>
          </a:xfrm>
        </p:grpSpPr>
        <p:grpSp>
          <p:nvGrpSpPr>
            <p:cNvPr id="12" name="Group 152"/>
            <p:cNvGrpSpPr>
              <a:grpSpLocks/>
            </p:cNvGrpSpPr>
            <p:nvPr/>
          </p:nvGrpSpPr>
          <p:grpSpPr bwMode="auto">
            <a:xfrm>
              <a:off x="3581400" y="166700"/>
              <a:ext cx="3856319" cy="638025"/>
              <a:chOff x="2718954" y="1027064"/>
              <a:chExt cx="3856319" cy="638025"/>
            </a:xfrm>
          </p:grpSpPr>
          <p:sp>
            <p:nvSpPr>
              <p:cNvPr id="155" name="Rectangle 154"/>
              <p:cNvSpPr/>
              <p:nvPr/>
            </p:nvSpPr>
            <p:spPr>
              <a:xfrm>
                <a:off x="2718954" y="1038647"/>
                <a:ext cx="639809"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6" name="Rectangle 155"/>
              <p:cNvSpPr/>
              <p:nvPr/>
            </p:nvSpPr>
            <p:spPr>
              <a:xfrm>
                <a:off x="3998573" y="1050232"/>
                <a:ext cx="662035"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7" name="Rectangle 156"/>
              <p:cNvSpPr/>
              <p:nvPr/>
            </p:nvSpPr>
            <p:spPr>
              <a:xfrm>
                <a:off x="3363526" y="1035932"/>
                <a:ext cx="641397" cy="6291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8" name="Rectangle 157"/>
              <p:cNvSpPr/>
              <p:nvPr/>
            </p:nvSpPr>
            <p:spPr>
              <a:xfrm>
                <a:off x="4678534" y="1027064"/>
                <a:ext cx="612820"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9" name="Rectangle 158"/>
              <p:cNvSpPr/>
              <p:nvPr/>
            </p:nvSpPr>
            <p:spPr>
              <a:xfrm>
                <a:off x="5279778" y="1038648"/>
                <a:ext cx="639810" cy="6148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0" name="Rectangle 159"/>
              <p:cNvSpPr/>
              <p:nvPr/>
            </p:nvSpPr>
            <p:spPr>
              <a:xfrm>
                <a:off x="5935464" y="1027064"/>
                <a:ext cx="639809" cy="61485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sp>
          <p:nvSpPr>
            <p:cNvPr id="154" name="Rectangle 153"/>
            <p:cNvSpPr/>
            <p:nvPr/>
          </p:nvSpPr>
          <p:spPr>
            <a:xfrm>
              <a:off x="7417081" y="180998"/>
              <a:ext cx="677912" cy="65616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1" name="Rectangle 160"/>
            <p:cNvSpPr/>
            <p:nvPr/>
          </p:nvSpPr>
          <p:spPr>
            <a:xfrm>
              <a:off x="8077529" y="160344"/>
              <a:ext cx="639809" cy="67682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3" name="Group 14"/>
          <p:cNvGrpSpPr>
            <a:grpSpLocks/>
          </p:cNvGrpSpPr>
          <p:nvPr/>
        </p:nvGrpSpPr>
        <p:grpSpPr bwMode="auto">
          <a:xfrm>
            <a:off x="5516563" y="4208463"/>
            <a:ext cx="4500562" cy="666750"/>
            <a:chOff x="4001106" y="4247280"/>
            <a:chExt cx="4500736" cy="666238"/>
          </a:xfrm>
        </p:grpSpPr>
        <p:sp>
          <p:nvSpPr>
            <p:cNvPr id="170" name="Rectangle 169"/>
            <p:cNvSpPr/>
            <p:nvPr/>
          </p:nvSpPr>
          <p:spPr>
            <a:xfrm>
              <a:off x="4001106" y="4255211"/>
              <a:ext cx="639787" cy="65830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1" name="Rectangle 170"/>
            <p:cNvSpPr/>
            <p:nvPr/>
          </p:nvSpPr>
          <p:spPr>
            <a:xfrm>
              <a:off x="4658356" y="4259970"/>
              <a:ext cx="641375" cy="62975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2" name="Rectangle 171"/>
            <p:cNvSpPr/>
            <p:nvPr/>
          </p:nvSpPr>
          <p:spPr>
            <a:xfrm>
              <a:off x="5299731" y="4256798"/>
              <a:ext cx="639787"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3" name="Rectangle 172"/>
            <p:cNvSpPr/>
            <p:nvPr/>
          </p:nvSpPr>
          <p:spPr>
            <a:xfrm>
              <a:off x="5958569" y="4259970"/>
              <a:ext cx="639788"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4" name="Rectangle 173"/>
            <p:cNvSpPr/>
            <p:nvPr/>
          </p:nvSpPr>
          <p:spPr>
            <a:xfrm>
              <a:off x="6580893" y="4259970"/>
              <a:ext cx="641375"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5" name="Rectangle 174"/>
            <p:cNvSpPr/>
            <p:nvPr/>
          </p:nvSpPr>
          <p:spPr>
            <a:xfrm>
              <a:off x="7228618" y="4247280"/>
              <a:ext cx="639788" cy="61389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6" name="Rectangle 175"/>
            <p:cNvSpPr/>
            <p:nvPr/>
          </p:nvSpPr>
          <p:spPr>
            <a:xfrm>
              <a:off x="7862055" y="4255211"/>
              <a:ext cx="639787" cy="61389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4" name="Group 18"/>
          <p:cNvGrpSpPr>
            <a:grpSpLocks/>
          </p:cNvGrpSpPr>
          <p:nvPr/>
        </p:nvGrpSpPr>
        <p:grpSpPr bwMode="auto">
          <a:xfrm>
            <a:off x="2928938" y="5505450"/>
            <a:ext cx="3881437" cy="649288"/>
            <a:chOff x="1396610" y="5507038"/>
            <a:chExt cx="3882521" cy="650125"/>
          </a:xfrm>
        </p:grpSpPr>
        <p:sp>
          <p:nvSpPr>
            <p:cNvPr id="82" name="Rectangle 81"/>
            <p:cNvSpPr/>
            <p:nvPr/>
          </p:nvSpPr>
          <p:spPr>
            <a:xfrm>
              <a:off x="1396610" y="5507038"/>
              <a:ext cx="639941" cy="6501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3" name="Rectangle 82"/>
            <p:cNvSpPr/>
            <p:nvPr/>
          </p:nvSpPr>
          <p:spPr>
            <a:xfrm>
              <a:off x="2058782" y="5507038"/>
              <a:ext cx="641529" cy="6501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4" name="Rectangle 83"/>
            <p:cNvSpPr/>
            <p:nvPr/>
          </p:nvSpPr>
          <p:spPr>
            <a:xfrm>
              <a:off x="2709839" y="5542008"/>
              <a:ext cx="639942" cy="61515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5" name="Rectangle 84"/>
            <p:cNvSpPr/>
            <p:nvPr/>
          </p:nvSpPr>
          <p:spPr>
            <a:xfrm>
              <a:off x="3349780" y="5530882"/>
              <a:ext cx="639941" cy="6135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6" name="Rectangle 85"/>
            <p:cNvSpPr/>
            <p:nvPr/>
          </p:nvSpPr>
          <p:spPr>
            <a:xfrm>
              <a:off x="4016717" y="5530882"/>
              <a:ext cx="641529" cy="6135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sp>
          <p:nvSpPr>
            <p:cNvPr id="87" name="Rectangle 86"/>
            <p:cNvSpPr/>
            <p:nvPr/>
          </p:nvSpPr>
          <p:spPr>
            <a:xfrm>
              <a:off x="4639190" y="5527703"/>
              <a:ext cx="639941" cy="62946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n-US" dirty="0">
                <a:latin typeface="Times New Roman"/>
                <a:cs typeface="Times New Roman" pitchFamily="18" charset="0"/>
              </a:endParaRPr>
            </a:p>
          </p:txBody>
        </p:sp>
      </p:grpSp>
      <p:grpSp>
        <p:nvGrpSpPr>
          <p:cNvPr id="15" name="Group 15"/>
          <p:cNvGrpSpPr>
            <a:grpSpLocks/>
          </p:cNvGrpSpPr>
          <p:nvPr/>
        </p:nvGrpSpPr>
        <p:grpSpPr bwMode="auto">
          <a:xfrm>
            <a:off x="4229100" y="4832350"/>
            <a:ext cx="6438900" cy="698500"/>
            <a:chOff x="2709863" y="4844599"/>
            <a:chExt cx="6438250" cy="698446"/>
          </a:xfrm>
        </p:grpSpPr>
        <p:sp>
          <p:nvSpPr>
            <p:cNvPr id="181" name="Rectangle 180"/>
            <p:cNvSpPr/>
            <p:nvPr/>
          </p:nvSpPr>
          <p:spPr>
            <a:xfrm>
              <a:off x="5281353" y="4909682"/>
              <a:ext cx="639698" cy="6143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7" name="Rectangle 176"/>
            <p:cNvSpPr/>
            <p:nvPr/>
          </p:nvSpPr>
          <p:spPr>
            <a:xfrm>
              <a:off x="2709863" y="4860473"/>
              <a:ext cx="639698" cy="6825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8" name="Rectangle 177"/>
            <p:cNvSpPr/>
            <p:nvPr/>
          </p:nvSpPr>
          <p:spPr>
            <a:xfrm>
              <a:off x="3349561" y="4873172"/>
              <a:ext cx="639697" cy="6508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79" name="Rectangle 178"/>
            <p:cNvSpPr/>
            <p:nvPr/>
          </p:nvSpPr>
          <p:spPr>
            <a:xfrm>
              <a:off x="4005132" y="4871585"/>
              <a:ext cx="641285" cy="65558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0" name="Rectangle 179"/>
            <p:cNvSpPr/>
            <p:nvPr/>
          </p:nvSpPr>
          <p:spPr>
            <a:xfrm>
              <a:off x="4646417" y="4844599"/>
              <a:ext cx="639698" cy="69844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2" name="Rectangle 181"/>
            <p:cNvSpPr/>
            <p:nvPr/>
          </p:nvSpPr>
          <p:spPr>
            <a:xfrm>
              <a:off x="5281353" y="4873172"/>
              <a:ext cx="682556" cy="65399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3" name="Rectangle 182"/>
            <p:cNvSpPr/>
            <p:nvPr/>
          </p:nvSpPr>
          <p:spPr>
            <a:xfrm>
              <a:off x="5959148" y="4844599"/>
              <a:ext cx="639697" cy="66193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4" name="Rectangle 183"/>
            <p:cNvSpPr/>
            <p:nvPr/>
          </p:nvSpPr>
          <p:spPr>
            <a:xfrm>
              <a:off x="6581385" y="4860473"/>
              <a:ext cx="639697" cy="6460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5" name="Rectangle 184"/>
            <p:cNvSpPr/>
            <p:nvPr/>
          </p:nvSpPr>
          <p:spPr>
            <a:xfrm>
              <a:off x="7224257" y="4860473"/>
              <a:ext cx="639698" cy="65717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3" name="Rectangle 132"/>
            <p:cNvSpPr/>
            <p:nvPr/>
          </p:nvSpPr>
          <p:spPr>
            <a:xfrm>
              <a:off x="7865542" y="4860473"/>
              <a:ext cx="639698" cy="682572"/>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34" name="Rectangle 133"/>
            <p:cNvSpPr/>
            <p:nvPr/>
          </p:nvSpPr>
          <p:spPr>
            <a:xfrm>
              <a:off x="8508416" y="4928730"/>
              <a:ext cx="639697" cy="6143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grpSp>
        <p:nvGrpSpPr>
          <p:cNvPr id="16" name="Group 141"/>
          <p:cNvGrpSpPr>
            <a:grpSpLocks/>
          </p:cNvGrpSpPr>
          <p:nvPr/>
        </p:nvGrpSpPr>
        <p:grpSpPr bwMode="auto">
          <a:xfrm>
            <a:off x="4229100" y="3532188"/>
            <a:ext cx="3905250" cy="717550"/>
            <a:chOff x="2699617" y="3543300"/>
            <a:chExt cx="3904383" cy="717550"/>
          </a:xfrm>
        </p:grpSpPr>
        <p:sp>
          <p:nvSpPr>
            <p:cNvPr id="144" name="Rectangle 143"/>
            <p:cNvSpPr/>
            <p:nvPr/>
          </p:nvSpPr>
          <p:spPr>
            <a:xfrm>
              <a:off x="4635937" y="3557587"/>
              <a:ext cx="650731"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2" name="Rectangle 151"/>
            <p:cNvSpPr/>
            <p:nvPr/>
          </p:nvSpPr>
          <p:spPr bwMode="auto">
            <a:xfrm>
              <a:off x="2699617" y="3557587"/>
              <a:ext cx="680887"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53" name="Rectangle 152"/>
            <p:cNvSpPr/>
            <p:nvPr/>
          </p:nvSpPr>
          <p:spPr bwMode="auto">
            <a:xfrm>
              <a:off x="3412247" y="3557587"/>
              <a:ext cx="639620"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8" name="Rectangle 167"/>
            <p:cNvSpPr/>
            <p:nvPr/>
          </p:nvSpPr>
          <p:spPr bwMode="auto">
            <a:xfrm>
              <a:off x="4029647" y="3557587"/>
              <a:ext cx="665015" cy="70326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69" name="Rectangle 168"/>
            <p:cNvSpPr/>
            <p:nvPr/>
          </p:nvSpPr>
          <p:spPr bwMode="auto">
            <a:xfrm>
              <a:off x="5286668" y="3543300"/>
              <a:ext cx="677713" cy="7112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sp>
          <p:nvSpPr>
            <p:cNvPr id="188" name="Rectangle 187"/>
            <p:cNvSpPr/>
            <p:nvPr/>
          </p:nvSpPr>
          <p:spPr bwMode="auto">
            <a:xfrm>
              <a:off x="5964380" y="3557587"/>
              <a:ext cx="639620" cy="66675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a:cs typeface="Times New Roman" pitchFamily="18" charset="0"/>
              </a:endParaRPr>
            </a:p>
          </p:txBody>
        </p:sp>
      </p:grpSp>
      <p:sp>
        <p:nvSpPr>
          <p:cNvPr id="20" name="TextBox 19"/>
          <p:cNvSpPr txBox="1">
            <a:spLocks noChangeArrowheads="1"/>
          </p:cNvSpPr>
          <p:nvPr/>
        </p:nvSpPr>
        <p:spPr bwMode="auto">
          <a:xfrm>
            <a:off x="3319463" y="6324600"/>
            <a:ext cx="5740400" cy="461963"/>
          </a:xfrm>
          <a:prstGeom prst="rect">
            <a:avLst/>
          </a:prstGeom>
          <a:noFill/>
          <a:ln w="9525">
            <a:noFill/>
            <a:miter lim="800000"/>
            <a:headEnd/>
            <a:tailEnd/>
          </a:ln>
        </p:spPr>
        <p:txBody>
          <a:bodyPr>
            <a:spAutoFit/>
          </a:bodyPr>
          <a:lstStyle/>
          <a:p>
            <a:pPr eaLnBrk="1" hangingPunct="1"/>
            <a:r>
              <a:rPr lang="en-US" altLang="en-US" sz="2400"/>
              <a:t>Câu 1: Từ láy cả âm và vần ở đoạn 2?</a:t>
            </a:r>
          </a:p>
        </p:txBody>
      </p:sp>
      <p:sp>
        <p:nvSpPr>
          <p:cNvPr id="21" name="TextBox 20"/>
          <p:cNvSpPr txBox="1">
            <a:spLocks noChangeArrowheads="1"/>
          </p:cNvSpPr>
          <p:nvPr/>
        </p:nvSpPr>
        <p:spPr bwMode="auto">
          <a:xfrm>
            <a:off x="2984500" y="6324600"/>
            <a:ext cx="8639175" cy="461963"/>
          </a:xfrm>
          <a:prstGeom prst="rect">
            <a:avLst/>
          </a:prstGeom>
          <a:noFill/>
          <a:ln w="9525">
            <a:noFill/>
            <a:miter lim="800000"/>
            <a:headEnd/>
            <a:tailEnd/>
          </a:ln>
        </p:spPr>
        <p:txBody>
          <a:bodyPr>
            <a:spAutoFit/>
          </a:bodyPr>
          <a:lstStyle/>
          <a:p>
            <a:pPr eaLnBrk="1" hangingPunct="1"/>
            <a:r>
              <a:rPr lang="en-US" altLang="en-US" sz="2400"/>
              <a:t>Câu 2:  Ở đoạn 1 tác giả nói đến rừng cây dày hay cây thưa?</a:t>
            </a:r>
          </a:p>
        </p:txBody>
      </p:sp>
      <p:sp>
        <p:nvSpPr>
          <p:cNvPr id="22" name="TextBox 21"/>
          <p:cNvSpPr txBox="1">
            <a:spLocks noChangeArrowheads="1"/>
          </p:cNvSpPr>
          <p:nvPr/>
        </p:nvSpPr>
        <p:spPr bwMode="auto">
          <a:xfrm>
            <a:off x="2713038" y="6138863"/>
            <a:ext cx="8180387" cy="461962"/>
          </a:xfrm>
          <a:prstGeom prst="rect">
            <a:avLst/>
          </a:prstGeom>
          <a:noFill/>
          <a:ln w="9525">
            <a:noFill/>
            <a:miter lim="800000"/>
            <a:headEnd/>
            <a:tailEnd/>
          </a:ln>
        </p:spPr>
        <p:txBody>
          <a:bodyPr>
            <a:spAutoFit/>
          </a:bodyPr>
          <a:lstStyle/>
          <a:p>
            <a:pPr eaLnBrk="1" hangingPunct="1"/>
            <a:r>
              <a:rPr lang="en-US" altLang="en-US" sz="2400"/>
              <a:t>Câu 3: Tìm  từ trái nghĩa với từ tí hon ở đoạn 1?</a:t>
            </a:r>
          </a:p>
        </p:txBody>
      </p:sp>
      <p:sp>
        <p:nvSpPr>
          <p:cNvPr id="23" name="TextBox 22"/>
          <p:cNvSpPr txBox="1">
            <a:spLocks noChangeArrowheads="1"/>
          </p:cNvSpPr>
          <p:nvPr/>
        </p:nvSpPr>
        <p:spPr bwMode="auto">
          <a:xfrm>
            <a:off x="1876425" y="6186488"/>
            <a:ext cx="8626475" cy="369887"/>
          </a:xfrm>
          <a:prstGeom prst="rect">
            <a:avLst/>
          </a:prstGeom>
          <a:noFill/>
          <a:ln w="9525">
            <a:noFill/>
            <a:miter lim="800000"/>
            <a:headEnd/>
            <a:tailEnd/>
          </a:ln>
        </p:spPr>
        <p:txBody>
          <a:bodyPr>
            <a:spAutoFit/>
          </a:bodyPr>
          <a:lstStyle/>
          <a:p>
            <a:pPr eaLnBrk="1" hangingPunct="1"/>
            <a:r>
              <a:rPr lang="en-US" altLang="en-US"/>
              <a:t>Câu 4: Những con chồn sóc với chùm ………to đẹp vút qua không kịp đưa mắt nhìn theo.</a:t>
            </a:r>
          </a:p>
        </p:txBody>
      </p:sp>
      <p:sp>
        <p:nvSpPr>
          <p:cNvPr id="24" name="TextBox 23"/>
          <p:cNvSpPr txBox="1">
            <a:spLocks noChangeArrowheads="1"/>
          </p:cNvSpPr>
          <p:nvPr/>
        </p:nvSpPr>
        <p:spPr bwMode="auto">
          <a:xfrm>
            <a:off x="3213100" y="6186488"/>
            <a:ext cx="6491288" cy="461962"/>
          </a:xfrm>
          <a:prstGeom prst="rect">
            <a:avLst/>
          </a:prstGeom>
          <a:noFill/>
          <a:ln w="9525">
            <a:noFill/>
            <a:miter lim="800000"/>
            <a:headEnd/>
            <a:tailEnd/>
          </a:ln>
        </p:spPr>
        <p:txBody>
          <a:bodyPr>
            <a:spAutoFit/>
          </a:bodyPr>
          <a:lstStyle/>
          <a:p>
            <a:pPr eaLnBrk="1" hangingPunct="1"/>
            <a:r>
              <a:rPr lang="en-US" altLang="en-US" sz="2400"/>
              <a:t>Câu 5: Đây là 1 từ láy phần vần ở đoạn 1?</a:t>
            </a:r>
          </a:p>
        </p:txBody>
      </p:sp>
      <p:sp>
        <p:nvSpPr>
          <p:cNvPr id="25" name="TextBox 24"/>
          <p:cNvSpPr txBox="1">
            <a:spLocks noChangeArrowheads="1"/>
          </p:cNvSpPr>
          <p:nvPr/>
        </p:nvSpPr>
        <p:spPr bwMode="auto">
          <a:xfrm>
            <a:off x="2768600" y="6213475"/>
            <a:ext cx="7827963" cy="461963"/>
          </a:xfrm>
          <a:prstGeom prst="rect">
            <a:avLst/>
          </a:prstGeom>
          <a:noFill/>
          <a:ln w="9525">
            <a:noFill/>
            <a:miter lim="800000"/>
            <a:headEnd/>
            <a:tailEnd/>
          </a:ln>
        </p:spPr>
        <p:txBody>
          <a:bodyPr>
            <a:spAutoFit/>
          </a:bodyPr>
          <a:lstStyle/>
          <a:p>
            <a:pPr eaLnBrk="1" hangingPunct="1"/>
            <a:r>
              <a:rPr lang="en-US" altLang="en-US" sz="2400"/>
              <a:t>Câu 6: Đây là 1 từ  láy bắt đấu bằng âm m, ở đoạn 3? </a:t>
            </a:r>
          </a:p>
        </p:txBody>
      </p:sp>
      <p:sp>
        <p:nvSpPr>
          <p:cNvPr id="26" name="TextBox 25"/>
          <p:cNvSpPr txBox="1">
            <a:spLocks noChangeArrowheads="1"/>
          </p:cNvSpPr>
          <p:nvPr/>
        </p:nvSpPr>
        <p:spPr bwMode="auto">
          <a:xfrm>
            <a:off x="2590800" y="6172200"/>
            <a:ext cx="7156450" cy="461963"/>
          </a:xfrm>
          <a:prstGeom prst="rect">
            <a:avLst/>
          </a:prstGeom>
          <a:noFill/>
          <a:ln w="9525">
            <a:noFill/>
            <a:miter lim="800000"/>
            <a:headEnd/>
            <a:tailEnd/>
          </a:ln>
        </p:spPr>
        <p:txBody>
          <a:bodyPr>
            <a:spAutoFit/>
          </a:bodyPr>
          <a:lstStyle/>
          <a:p>
            <a:pPr eaLnBrk="1" hangingPunct="1"/>
            <a:r>
              <a:rPr lang="en-US" altLang="en-US" sz="2400" dirty="0" err="1"/>
              <a:t>Câu</a:t>
            </a:r>
            <a:r>
              <a:rPr lang="en-US" altLang="en-US" sz="2400" dirty="0"/>
              <a:t> 7: </a:t>
            </a:r>
            <a:r>
              <a:rPr lang="en-US" altLang="en-US" sz="2400" dirty="0" err="1"/>
              <a:t>Đây</a:t>
            </a:r>
            <a:r>
              <a:rPr lang="en-US" altLang="en-US" sz="2400" dirty="0"/>
              <a:t> </a:t>
            </a:r>
            <a:r>
              <a:rPr lang="en-US" altLang="en-US" sz="2400" dirty="0" err="1"/>
              <a:t>là</a:t>
            </a:r>
            <a:r>
              <a:rPr lang="en-US" altLang="en-US" sz="2400" dirty="0"/>
              <a:t> 1 </a:t>
            </a:r>
            <a:r>
              <a:rPr lang="en-US" altLang="en-US" sz="2400" dirty="0" err="1"/>
              <a:t>từ</a:t>
            </a:r>
            <a:r>
              <a:rPr lang="en-US" altLang="en-US" sz="2400" dirty="0"/>
              <a:t> </a:t>
            </a:r>
            <a:r>
              <a:rPr lang="en-US" altLang="en-US" sz="2400" dirty="0" err="1"/>
              <a:t>láy</a:t>
            </a:r>
            <a:r>
              <a:rPr lang="en-US" altLang="en-US" sz="2400" dirty="0"/>
              <a:t> </a:t>
            </a:r>
            <a:r>
              <a:rPr lang="en-US" altLang="en-US" sz="2400" dirty="0" err="1"/>
              <a:t>có</a:t>
            </a:r>
            <a:r>
              <a:rPr lang="en-US" altLang="en-US" sz="2400" dirty="0"/>
              <a:t> </a:t>
            </a:r>
            <a:r>
              <a:rPr lang="en-US" altLang="en-US" sz="2400" dirty="0" err="1" smtClean="0"/>
              <a:t>phần</a:t>
            </a:r>
            <a:r>
              <a:rPr lang="en-US" altLang="en-US" sz="2400" dirty="0" smtClean="0"/>
              <a:t> </a:t>
            </a:r>
            <a:r>
              <a:rPr lang="en-US" altLang="en-US" sz="2400" dirty="0" err="1" smtClean="0"/>
              <a:t>vần</a:t>
            </a:r>
            <a:r>
              <a:rPr lang="en-US" altLang="en-US" sz="2400" dirty="0" smtClean="0"/>
              <a:t> </a:t>
            </a:r>
            <a:r>
              <a:rPr lang="en-US" altLang="en-US" sz="2400" dirty="0" err="1"/>
              <a:t>là</a:t>
            </a:r>
            <a:r>
              <a:rPr lang="en-US" altLang="en-US" sz="2400" dirty="0"/>
              <a:t> </a:t>
            </a:r>
            <a:r>
              <a:rPr lang="en-US" altLang="en-US" sz="2400" dirty="0" err="1"/>
              <a:t>anh</a:t>
            </a:r>
            <a:r>
              <a:rPr lang="en-US" altLang="en-US" sz="2400" dirty="0"/>
              <a:t> ở </a:t>
            </a:r>
            <a:r>
              <a:rPr lang="en-US" altLang="en-US" sz="2400" dirty="0" err="1"/>
              <a:t>đoạn</a:t>
            </a:r>
            <a:r>
              <a:rPr lang="en-US" altLang="en-US" sz="2400" dirty="0"/>
              <a:t> 1?</a:t>
            </a:r>
          </a:p>
        </p:txBody>
      </p:sp>
      <p:sp>
        <p:nvSpPr>
          <p:cNvPr id="27" name="TextBox 26"/>
          <p:cNvSpPr txBox="1">
            <a:spLocks noChangeArrowheads="1"/>
          </p:cNvSpPr>
          <p:nvPr/>
        </p:nvSpPr>
        <p:spPr bwMode="auto">
          <a:xfrm>
            <a:off x="2362200" y="6172200"/>
            <a:ext cx="7534275" cy="461963"/>
          </a:xfrm>
          <a:prstGeom prst="rect">
            <a:avLst/>
          </a:prstGeom>
          <a:noFill/>
          <a:ln w="9525">
            <a:noFill/>
            <a:miter lim="800000"/>
            <a:headEnd/>
            <a:tailEnd/>
          </a:ln>
        </p:spPr>
        <p:txBody>
          <a:bodyPr>
            <a:spAutoFit/>
          </a:bodyPr>
          <a:lstStyle/>
          <a:p>
            <a:pPr eaLnBrk="1" hangingPunct="1"/>
            <a:r>
              <a:rPr lang="en-US" altLang="en-US" sz="2400" dirty="0" err="1"/>
              <a:t>Câu</a:t>
            </a:r>
            <a:r>
              <a:rPr lang="en-US" altLang="en-US" sz="2400" dirty="0"/>
              <a:t> 8: Ở </a:t>
            </a:r>
            <a:r>
              <a:rPr lang="en-US" altLang="en-US" sz="2400" dirty="0" err="1"/>
              <a:t>Đoạn</a:t>
            </a:r>
            <a:r>
              <a:rPr lang="en-US" altLang="en-US" sz="2400" dirty="0"/>
              <a:t> 1tác </a:t>
            </a:r>
            <a:r>
              <a:rPr lang="en-US" altLang="en-US" sz="2400" dirty="0" err="1"/>
              <a:t>giả</a:t>
            </a:r>
            <a:r>
              <a:rPr lang="en-US" altLang="en-US" sz="2400" dirty="0"/>
              <a:t> </a:t>
            </a:r>
            <a:r>
              <a:rPr lang="en-US" altLang="en-US" sz="2400" dirty="0" err="1"/>
              <a:t>tả</a:t>
            </a:r>
            <a:r>
              <a:rPr lang="en-US" altLang="en-US" sz="2400" dirty="0"/>
              <a:t>  </a:t>
            </a:r>
            <a:r>
              <a:rPr lang="en-US" altLang="en-US" sz="2400" dirty="0" err="1"/>
              <a:t>những</a:t>
            </a:r>
            <a:r>
              <a:rPr lang="en-US" altLang="en-US" sz="2400" dirty="0"/>
              <a:t> </a:t>
            </a:r>
            <a:r>
              <a:rPr lang="en-US" altLang="en-US" sz="2400" dirty="0" err="1"/>
              <a:t>chiếc</a:t>
            </a:r>
            <a:r>
              <a:rPr lang="en-US" altLang="en-US" sz="2400" dirty="0"/>
              <a:t> </a:t>
            </a:r>
            <a:r>
              <a:rPr lang="en-US" altLang="en-US" sz="2400" dirty="0" err="1"/>
              <a:t>nấm</a:t>
            </a:r>
            <a:r>
              <a:rPr lang="en-US" altLang="en-US" sz="2400" dirty="0"/>
              <a:t> to </a:t>
            </a:r>
            <a:r>
              <a:rPr lang="en-US" altLang="en-US" sz="2400" dirty="0" err="1"/>
              <a:t>bằng</a:t>
            </a:r>
            <a:r>
              <a:rPr lang="en-US" altLang="en-US" sz="2400" dirty="0"/>
              <a:t> </a:t>
            </a:r>
            <a:r>
              <a:rPr lang="en-US" altLang="en-US" sz="2400" dirty="0" err="1"/>
              <a:t>cái</a:t>
            </a:r>
            <a:r>
              <a:rPr lang="en-US" altLang="en-US" sz="2400" dirty="0"/>
              <a:t> </a:t>
            </a:r>
            <a:r>
              <a:rPr lang="en-US" altLang="en-US" sz="2400" dirty="0" err="1"/>
              <a:t>gì</a:t>
            </a:r>
            <a:r>
              <a:rPr lang="en-US" altLang="en-US" sz="2400" dirty="0"/>
              <a:t>?</a:t>
            </a:r>
          </a:p>
        </p:txBody>
      </p:sp>
      <p:sp>
        <p:nvSpPr>
          <p:cNvPr id="50321" name="AutoShape 174"/>
          <p:cNvSpPr>
            <a:spLocks noChangeArrowheads="1"/>
          </p:cNvSpPr>
          <p:nvPr/>
        </p:nvSpPr>
        <p:spPr bwMode="auto">
          <a:xfrm>
            <a:off x="7620000" y="198438"/>
            <a:ext cx="2987675" cy="792162"/>
          </a:xfrm>
          <a:prstGeom prst="cloudCallout">
            <a:avLst>
              <a:gd name="adj1" fmla="val -32468"/>
              <a:gd name="adj2" fmla="val 70042"/>
            </a:avLst>
          </a:prstGeom>
          <a:solidFill>
            <a:schemeClr val="bg1"/>
          </a:solidFill>
          <a:ln w="9525">
            <a:solidFill>
              <a:srgbClr val="FF0000"/>
            </a:solidFill>
            <a:round/>
            <a:headEnd/>
            <a:tailEnd/>
          </a:ln>
        </p:spPr>
        <p:txBody>
          <a:bodyPr/>
          <a:lstStyle/>
          <a:p>
            <a:pPr algn="ctr" eaLnBrk="1" hangingPunct="1"/>
            <a:r>
              <a:rPr lang="en-US" altLang="en-US" sz="2800" b="1">
                <a:solidFill>
                  <a:srgbClr val="FF0000"/>
                </a:solidFill>
              </a:rPr>
              <a:t>Đoán ô chữ</a:t>
            </a:r>
          </a:p>
        </p:txBody>
      </p:sp>
      <p:sp>
        <p:nvSpPr>
          <p:cNvPr id="50322" name="Rectangle 15"/>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p>
        </p:txBody>
      </p:sp>
    </p:spTree>
    <p:extLst>
      <p:ext uri="{BB962C8B-B14F-4D97-AF65-F5344CB8AC3E}">
        <p14:creationId xmlns:p14="http://schemas.microsoft.com/office/powerpoint/2010/main" val="98914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0"/>
                                        </p:tgtEl>
                                        <p:attrNameLst>
                                          <p:attrName>ppt_x</p:attrName>
                                        </p:attrNameLst>
                                      </p:cBhvr>
                                      <p:tavLst>
                                        <p:tav tm="0">
                                          <p:val>
                                            <p:strVal val="ppt_x"/>
                                          </p:val>
                                        </p:tav>
                                        <p:tav tm="100000">
                                          <p:val>
                                            <p:strVal val="ppt_x"/>
                                          </p:val>
                                        </p:tav>
                                      </p:tavLst>
                                    </p:anim>
                                    <p:anim calcmode="lin" valueType="num">
                                      <p:cBhvr additive="base">
                                        <p:cTn id="13" dur="500"/>
                                        <p:tgtEl>
                                          <p:spTgt spid="20"/>
                                        </p:tgtEl>
                                        <p:attrNameLst>
                                          <p:attrName>ppt_y</p:attrName>
                                        </p:attrNameLst>
                                      </p:cBhvr>
                                      <p:tavLst>
                                        <p:tav tm="0">
                                          <p:val>
                                            <p:strVal val="ppt_y"/>
                                          </p:val>
                                        </p:tav>
                                        <p:tav tm="100000">
                                          <p:val>
                                            <p:strVal val="1+ppt_h/2"/>
                                          </p:val>
                                        </p:tav>
                                      </p:tavLst>
                                    </p:anim>
                                    <p:set>
                                      <p:cBhvr>
                                        <p:cTn id="14" dur="1" fill="hold">
                                          <p:stCondLst>
                                            <p:cond delay="499"/>
                                          </p:stCondLst>
                                        </p:cTn>
                                        <p:tgtEl>
                                          <p:spTgt spid="2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xit" presetSubtype="21" fill="hold" nodeType="clickEffect">
                                  <p:stCondLst>
                                    <p:cond delay="0"/>
                                  </p:stCondLst>
                                  <p:childTnLst>
                                    <p:animEffect transition="out" filter="barn(inVertic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xit" presetSubtype="0" fill="hold" grpId="1" nodeType="clickEffect">
                                  <p:stCondLst>
                                    <p:cond delay="0"/>
                                  </p:stCondLst>
                                  <p:childTnLst>
                                    <p:animEffect transition="out" filter="fade">
                                      <p:cBhvr>
                                        <p:cTn id="28" dur="1000"/>
                                        <p:tgtEl>
                                          <p:spTgt spid="21"/>
                                        </p:tgtEl>
                                      </p:cBhvr>
                                    </p:animEffect>
                                    <p:anim calcmode="lin" valueType="num">
                                      <p:cBhvr>
                                        <p:cTn id="29" dur="1000"/>
                                        <p:tgtEl>
                                          <p:spTgt spid="21"/>
                                        </p:tgtEl>
                                        <p:attrNameLst>
                                          <p:attrName>ppt_x</p:attrName>
                                        </p:attrNameLst>
                                      </p:cBhvr>
                                      <p:tavLst>
                                        <p:tav tm="0">
                                          <p:val>
                                            <p:strVal val="ppt_x"/>
                                          </p:val>
                                        </p:tav>
                                        <p:tav tm="100000">
                                          <p:val>
                                            <p:strVal val="ppt_x"/>
                                          </p:val>
                                        </p:tav>
                                      </p:tavLst>
                                    </p:anim>
                                    <p:anim calcmode="lin" valueType="num">
                                      <p:cBhvr>
                                        <p:cTn id="30" dur="1000"/>
                                        <p:tgtEl>
                                          <p:spTgt spid="21"/>
                                        </p:tgtEl>
                                        <p:attrNameLst>
                                          <p:attrName>ppt_y</p:attrName>
                                        </p:attrNameLst>
                                      </p:cBhvr>
                                      <p:tavLst>
                                        <p:tav tm="0">
                                          <p:val>
                                            <p:strVal val="ppt_y"/>
                                          </p:val>
                                        </p:tav>
                                        <p:tav tm="100000">
                                          <p:val>
                                            <p:strVal val="ppt_y+.1"/>
                                          </p:val>
                                        </p:tav>
                                      </p:tavLst>
                                    </p:anim>
                                    <p:set>
                                      <p:cBhvr>
                                        <p:cTn id="31" dur="1" fill="hold">
                                          <p:stCondLst>
                                            <p:cond delay="999"/>
                                          </p:stCondLst>
                                        </p:cTn>
                                        <p:tgtEl>
                                          <p:spTgt spid="2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xit" presetSubtype="21" fill="hold" nodeType="clickEffect">
                                  <p:stCondLst>
                                    <p:cond delay="0"/>
                                  </p:stCondLst>
                                  <p:childTnLst>
                                    <p:animEffect transition="out" filter="barn(inVertical)">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xit" presetSubtype="21" fill="hold" grpId="1" nodeType="clickEffect">
                                  <p:stCondLst>
                                    <p:cond delay="0"/>
                                  </p:stCondLst>
                                  <p:childTnLst>
                                    <p:animEffect transition="out" filter="barn(inVertic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xit" presetSubtype="21" fill="hold" nodeType="clickEffect">
                                  <p:stCondLst>
                                    <p:cond delay="0"/>
                                  </p:stCondLst>
                                  <p:childTnLst>
                                    <p:animEffect transition="out" filter="barn(inVertical)">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xit" presetSubtype="21" fill="hold" grpId="1" nodeType="clickEffect">
                                  <p:stCondLst>
                                    <p:cond delay="0"/>
                                  </p:stCondLst>
                                  <p:childTnLst>
                                    <p:animEffect transition="out" filter="barn(inVertical)">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xit" presetSubtype="21" fill="hold" nodeType="clickEffect">
                                  <p:stCondLst>
                                    <p:cond delay="0"/>
                                  </p:stCondLst>
                                  <p:childTnLst>
                                    <p:animEffect transition="out" filter="barn(inVertical)">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inVertical)">
                                      <p:cBhvr>
                                        <p:cTn id="71" dur="500"/>
                                        <p:tgtEl>
                                          <p:spTgt spid="2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xit" presetSubtype="21" fill="hold" grpId="1" nodeType="clickEffect">
                                  <p:stCondLst>
                                    <p:cond delay="0"/>
                                  </p:stCondLst>
                                  <p:childTnLst>
                                    <p:animEffect transition="out" filter="barn(inVertical)">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6" presetClass="exit" presetSubtype="21" fill="hold" nodeType="clickEffect">
                                  <p:stCondLst>
                                    <p:cond delay="0"/>
                                  </p:stCondLst>
                                  <p:childTnLst>
                                    <p:animEffect transition="out" filter="barn(inVertical)">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Vertical)">
                                      <p:cBhvr>
                                        <p:cTn id="86" dur="500"/>
                                        <p:tgtEl>
                                          <p:spTgt spid="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xit" presetSubtype="21" fill="hold" grpId="1" nodeType="clickEffect">
                                  <p:stCondLst>
                                    <p:cond delay="0"/>
                                  </p:stCondLst>
                                  <p:childTnLst>
                                    <p:animEffect transition="out" filter="barn(inVertical)">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xit" presetSubtype="21" fill="hold" nodeType="clickEffect">
                                  <p:stCondLst>
                                    <p:cond delay="0"/>
                                  </p:stCondLst>
                                  <p:childTnLst>
                                    <p:animEffect transition="out" filter="barn(inVertical)">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nodeType="clickEffect">
                                  <p:stCondLst>
                                    <p:cond delay="0"/>
                                  </p:stCondLst>
                                  <p:childTnLst>
                                    <p:set>
                                      <p:cBhvr>
                                        <p:cTn id="100" dur="1" fill="hold">
                                          <p:stCondLst>
                                            <p:cond delay="0"/>
                                          </p:stCondLst>
                                        </p:cTn>
                                        <p:tgtEl>
                                          <p:spTgt spid="26">
                                            <p:txEl>
                                              <p:pRg st="0" end="0"/>
                                            </p:txEl>
                                          </p:spTgt>
                                        </p:tgtEl>
                                        <p:attrNameLst>
                                          <p:attrName>style.visibility</p:attrName>
                                        </p:attrNameLst>
                                      </p:cBhvr>
                                      <p:to>
                                        <p:strVal val="visible"/>
                                      </p:to>
                                    </p:set>
                                    <p:animEffect transition="in" filter="barn(inVertical)">
                                      <p:cBhvr>
                                        <p:cTn id="101" dur="500"/>
                                        <p:tgtEl>
                                          <p:spTgt spid="26">
                                            <p:txEl>
                                              <p:pRg st="0" end="0"/>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xit" presetSubtype="21" fill="hold" grpId="0" nodeType="clickEffect">
                                  <p:stCondLst>
                                    <p:cond delay="0"/>
                                  </p:stCondLst>
                                  <p:childTnLst>
                                    <p:animEffect transition="out" filter="barn(inVertical)">
                                      <p:cBhvr>
                                        <p:cTn id="105" dur="500"/>
                                        <p:tgtEl>
                                          <p:spTgt spid="26">
                                            <p:txEl>
                                              <p:pRg st="0" end="0"/>
                                            </p:txEl>
                                          </p:spTgt>
                                        </p:tgtEl>
                                      </p:cBhvr>
                                    </p:animEffect>
                                    <p:set>
                                      <p:cBhvr>
                                        <p:cTn id="106"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xit" presetSubtype="21" fill="hold" nodeType="clickEffect">
                                  <p:stCondLst>
                                    <p:cond delay="0"/>
                                  </p:stCondLst>
                                  <p:childTnLst>
                                    <p:animEffect transition="out" filter="barn(inVertical)">
                                      <p:cBhvr>
                                        <p:cTn id="110" dur="500"/>
                                        <p:tgtEl>
                                          <p:spTgt spid="15"/>
                                        </p:tgtEl>
                                      </p:cBhvr>
                                    </p:animEffect>
                                    <p:set>
                                      <p:cBhvr>
                                        <p:cTn id="111" dur="1" fill="hold">
                                          <p:stCondLst>
                                            <p:cond delay="499"/>
                                          </p:stCondLst>
                                        </p:cTn>
                                        <p:tgtEl>
                                          <p:spTgt spid="15"/>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6" presetClass="exit" presetSubtype="21" fill="hold" grpId="1" nodeType="clickEffect">
                                  <p:stCondLst>
                                    <p:cond delay="0"/>
                                  </p:stCondLst>
                                  <p:childTnLst>
                                    <p:animEffect transition="out" filter="barn(inVertical)">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6" presetClass="exit" presetSubtype="21" fill="hold" nodeType="clickEffect">
                                  <p:stCondLst>
                                    <p:cond delay="0"/>
                                  </p:stCondLst>
                                  <p:childTnLst>
                                    <p:animEffect transition="out" filter="barn(inVertical)">
                                      <p:cBhvr>
                                        <p:cTn id="125" dur="500"/>
                                        <p:tgtEl>
                                          <p:spTgt spid="14"/>
                                        </p:tgtEl>
                                      </p:cBhvr>
                                    </p:animEffect>
                                    <p:set>
                                      <p:cBhvr>
                                        <p:cTn id="1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build="allAtOnce"/>
      <p:bldP spid="27" grpId="0"/>
      <p:bldP spid="27" grpId="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Text Box 2"/>
          <p:cNvSpPr txBox="1">
            <a:spLocks noChangeArrowheads="1"/>
          </p:cNvSpPr>
          <p:nvPr/>
        </p:nvSpPr>
        <p:spPr bwMode="auto">
          <a:xfrm>
            <a:off x="8001000" y="40386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50000"/>
              </a:spcBef>
              <a:spcAft>
                <a:spcPct val="0"/>
              </a:spcAft>
            </a:pPr>
            <a:endParaRPr lang="vi-VN" sz="3200" b="1" smtClean="0">
              <a:solidFill>
                <a:prstClr val="black"/>
              </a:solidFill>
              <a:latin typeface="VNI-Times" pitchFamily="2" charset="0"/>
            </a:endParaRPr>
          </a:p>
        </p:txBody>
      </p:sp>
      <p:sp>
        <p:nvSpPr>
          <p:cNvPr id="105" name="TextBox 2"/>
          <p:cNvSpPr txBox="1">
            <a:spLocks noChangeArrowheads="1"/>
          </p:cNvSpPr>
          <p:nvPr/>
        </p:nvSpPr>
        <p:spPr bwMode="auto">
          <a:xfrm>
            <a:off x="521682" y="1229496"/>
            <a:ext cx="1141976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marL="571500" indent="-571500" algn="just" eaLnBrk="1" fontAlgn="base" hangingPunct="1">
              <a:spcBef>
                <a:spcPct val="0"/>
              </a:spcBef>
              <a:spcAft>
                <a:spcPct val="0"/>
              </a:spcAft>
              <a:buFontTx/>
              <a:buChar char="-"/>
            </a:pPr>
            <a:r>
              <a:rPr lang="en-US" sz="4000" b="1" dirty="0" err="1" smtClean="0">
                <a:solidFill>
                  <a:srgbClr val="0033CC"/>
                </a:solidFill>
                <a:latin typeface="Sitka Heading" pitchFamily="2" charset="0"/>
              </a:rPr>
              <a:t>Đọc</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lại</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bài</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nhiều</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lần</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để</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cảm</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nhận</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được</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vẻ</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đẹp</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của</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bức</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tranh</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thiên</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nhiên</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được</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miêu</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tả</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trong</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bài</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văn</a:t>
            </a:r>
            <a:r>
              <a:rPr lang="en-US" sz="4000" b="1" dirty="0" smtClean="0">
                <a:solidFill>
                  <a:srgbClr val="0033CC"/>
                </a:solidFill>
                <a:latin typeface="Sitka Heading" pitchFamily="2" charset="0"/>
              </a:rPr>
              <a:t>.</a:t>
            </a:r>
          </a:p>
          <a:p>
            <a:pPr marL="571500" indent="-571500" algn="just" eaLnBrk="1" fontAlgn="base" hangingPunct="1">
              <a:spcBef>
                <a:spcPct val="0"/>
              </a:spcBef>
              <a:spcAft>
                <a:spcPct val="0"/>
              </a:spcAft>
              <a:buFontTx/>
              <a:buChar char="-"/>
            </a:pPr>
            <a:r>
              <a:rPr lang="en-US" sz="4000" b="1" dirty="0" err="1">
                <a:solidFill>
                  <a:srgbClr val="0033CC"/>
                </a:solidFill>
                <a:latin typeface="Sitka Heading" pitchFamily="2" charset="0"/>
              </a:rPr>
              <a:t>T</a:t>
            </a:r>
            <a:r>
              <a:rPr lang="en-US" sz="4000" b="1" dirty="0" err="1" smtClean="0">
                <a:solidFill>
                  <a:srgbClr val="0033CC"/>
                </a:solidFill>
                <a:latin typeface="Sitka Heading" pitchFamily="2" charset="0"/>
              </a:rPr>
              <a:t>rả</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lời</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các</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câu</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hỏi</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trong</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sách</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giáo</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khoa</a:t>
            </a:r>
            <a:r>
              <a:rPr lang="en-US" sz="4000" b="1" dirty="0" smtClean="0">
                <a:solidFill>
                  <a:srgbClr val="0033CC"/>
                </a:solidFill>
                <a:latin typeface="Sitka Heading" pitchFamily="2" charset="0"/>
              </a:rPr>
              <a:t>. </a:t>
            </a:r>
          </a:p>
          <a:p>
            <a:pPr marL="571500" indent="-571500" algn="just" eaLnBrk="1" fontAlgn="base" hangingPunct="1">
              <a:spcBef>
                <a:spcPct val="0"/>
              </a:spcBef>
              <a:spcAft>
                <a:spcPct val="0"/>
              </a:spcAft>
              <a:buFontTx/>
              <a:buChar char="-"/>
            </a:pPr>
            <a:r>
              <a:rPr lang="en-US" sz="4000" b="1" dirty="0" err="1" smtClean="0">
                <a:solidFill>
                  <a:srgbClr val="0033CC"/>
                </a:solidFill>
                <a:latin typeface="Sitka Heading" pitchFamily="2" charset="0"/>
              </a:rPr>
              <a:t>Chuẩn</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bị</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bài</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Trước</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cổng</a:t>
            </a:r>
            <a:r>
              <a:rPr lang="en-US" sz="4000" b="1" dirty="0" smtClean="0">
                <a:solidFill>
                  <a:srgbClr val="0033CC"/>
                </a:solidFill>
                <a:latin typeface="Sitka Heading" pitchFamily="2" charset="0"/>
              </a:rPr>
              <a:t> </a:t>
            </a:r>
            <a:r>
              <a:rPr lang="en-US" sz="4000" b="1" dirty="0" err="1" smtClean="0">
                <a:solidFill>
                  <a:srgbClr val="0033CC"/>
                </a:solidFill>
                <a:latin typeface="Sitka Heading" pitchFamily="2" charset="0"/>
              </a:rPr>
              <a:t>trời</a:t>
            </a:r>
            <a:r>
              <a:rPr lang="en-US" sz="4000" b="1" dirty="0" smtClean="0">
                <a:solidFill>
                  <a:srgbClr val="0033CC"/>
                </a:solidFill>
                <a:latin typeface="Sitka Heading" pitchFamily="2" charset="0"/>
              </a:rPr>
              <a:t>”.</a:t>
            </a:r>
          </a:p>
        </p:txBody>
      </p:sp>
      <p:sp>
        <p:nvSpPr>
          <p:cNvPr id="106" name="Horizontal Scroll 105"/>
          <p:cNvSpPr/>
          <p:nvPr/>
        </p:nvSpPr>
        <p:spPr>
          <a:xfrm>
            <a:off x="3828976" y="138896"/>
            <a:ext cx="3600450" cy="1081087"/>
          </a:xfrm>
          <a:prstGeom prst="horizontalScroll">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4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Dặn</a:t>
            </a:r>
            <a:r>
              <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dò</a:t>
            </a:r>
            <a:endParaRPr lang="vi-VN"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Flowchart: Punched Tape 2"/>
          <p:cNvSpPr/>
          <p:nvPr/>
        </p:nvSpPr>
        <p:spPr>
          <a:xfrm>
            <a:off x="2554251" y="4802877"/>
            <a:ext cx="6956385" cy="160888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03270" y="5145652"/>
            <a:ext cx="5107330" cy="923330"/>
          </a:xfrm>
          <a:prstGeom prst="rect">
            <a:avLst/>
          </a:prstGeom>
          <a:noFill/>
        </p:spPr>
        <p:txBody>
          <a:bodyPr wrap="square" rtlCol="0">
            <a:spAutoFit/>
          </a:bodyPr>
          <a:lstStyle/>
          <a:p>
            <a:r>
              <a:rPr lang="en-US" sz="5400" dirty="0" err="1" smtClean="0">
                <a:solidFill>
                  <a:srgbClr val="FF0000"/>
                </a:solidFill>
              </a:rPr>
              <a:t>Tạm</a:t>
            </a:r>
            <a:r>
              <a:rPr lang="en-US" sz="5400" dirty="0" smtClean="0">
                <a:solidFill>
                  <a:srgbClr val="FF0000"/>
                </a:solidFill>
              </a:rPr>
              <a:t> </a:t>
            </a:r>
            <a:r>
              <a:rPr lang="en-US" sz="5400" dirty="0" err="1" smtClean="0">
                <a:solidFill>
                  <a:srgbClr val="FF0000"/>
                </a:solidFill>
              </a:rPr>
              <a:t>biệt</a:t>
            </a:r>
            <a:r>
              <a:rPr lang="en-US" sz="5400" dirty="0" smtClean="0">
                <a:solidFill>
                  <a:srgbClr val="FF0000"/>
                </a:solidFill>
              </a:rPr>
              <a:t> </a:t>
            </a:r>
            <a:r>
              <a:rPr lang="en-US" sz="5400" dirty="0" err="1" smtClean="0">
                <a:solidFill>
                  <a:srgbClr val="FF0000"/>
                </a:solidFill>
              </a:rPr>
              <a:t>các</a:t>
            </a:r>
            <a:r>
              <a:rPr lang="en-US" sz="5400" dirty="0" smtClean="0">
                <a:solidFill>
                  <a:srgbClr val="FF0000"/>
                </a:solidFill>
              </a:rPr>
              <a:t> </a:t>
            </a:r>
            <a:r>
              <a:rPr lang="en-US" sz="5400" dirty="0" err="1" smtClean="0">
                <a:solidFill>
                  <a:srgbClr val="FF0000"/>
                </a:solidFill>
              </a:rPr>
              <a:t>em</a:t>
            </a:r>
            <a:r>
              <a:rPr lang="en-US" sz="5400" dirty="0" smtClean="0">
                <a:solidFill>
                  <a:srgbClr val="FF0000"/>
                </a:solidFill>
              </a:rPr>
              <a:t>!</a:t>
            </a:r>
            <a:endParaRPr lang="en-US" sz="5400"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218363"/>
            <a:ext cx="11423176" cy="6455391"/>
          </a:xfrm>
        </p:spPr>
        <p:txBody>
          <a:bodyPr>
            <a:normAutofit fontScale="92500" lnSpcReduction="20000"/>
          </a:bodyPr>
          <a:lstStyle/>
          <a:p>
            <a:pPr marL="0" indent="0" algn="ctr">
              <a:buNone/>
            </a:pPr>
            <a:r>
              <a:rPr lang="vi-VN" b="1" dirty="0"/>
              <a:t>Kì diệu rừng xanh</a:t>
            </a:r>
            <a:endParaRPr lang="vi-VN" dirty="0"/>
          </a:p>
          <a:p>
            <a:pPr marL="0" indent="0">
              <a:buNone/>
            </a:pPr>
            <a:r>
              <a:rPr lang="vi-VN" dirty="0"/>
              <a:t>Loanh quanh trong rừng, chúng tôi đi vào một lối đầy nấm dại, một thành phố lúp 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marL="0" indent="0">
              <a:buNone/>
            </a:pPr>
            <a:r>
              <a:rPr lang="vi-VN" dirty="0"/>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a:t>
            </a:r>
            <a:r>
              <a:rPr lang="vi-VN" dirty="0" smtClean="0"/>
              <a:t>theo.</a:t>
            </a:r>
          </a:p>
          <a:p>
            <a:pPr marL="0" indent="0">
              <a:buNone/>
            </a:pPr>
            <a:r>
              <a:rPr lang="vi-VN" dirty="0" smtClean="0"/>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đang giẫm trên thảm lá vàng và sắc nắng cũng rực vàng trên lưng nó. Chỉ có mấy vạt cỏ xanh biếc là rực lên giữa cái giang sơn vàng rợi.</a:t>
            </a:r>
          </a:p>
          <a:p>
            <a:pPr marL="0" indent="0">
              <a:buNone/>
            </a:pPr>
            <a:r>
              <a:rPr lang="vi-VN" dirty="0" smtClean="0"/>
              <a:t>Tôi </a:t>
            </a:r>
            <a:r>
              <a:rPr lang="vi-VN" dirty="0"/>
              <a:t>có cảm giác mình lạc vào một thế giới thần bí.</a:t>
            </a:r>
          </a:p>
          <a:p>
            <a:pPr marL="0" indent="0" algn="r">
              <a:buNone/>
            </a:pPr>
            <a:r>
              <a:rPr lang="vi-VN" i="1" dirty="0"/>
              <a:t>Theo </a:t>
            </a:r>
            <a:r>
              <a:rPr lang="vi-VN" b="1" dirty="0"/>
              <a:t>Nguyễn Phan </a:t>
            </a:r>
            <a:r>
              <a:rPr lang="vi-VN" b="1" dirty="0" smtClean="0"/>
              <a:t>Hách</a:t>
            </a:r>
            <a:endParaRPr lang="vi-VN" dirty="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9" y="-42712"/>
            <a:ext cx="12192000" cy="6858000"/>
          </a:xfrm>
          <a:prstGeom prst="rect">
            <a:avLst/>
          </a:prstGeom>
        </p:spPr>
      </p:pic>
      <p:sp>
        <p:nvSpPr>
          <p:cNvPr id="5" name="Rectangle 4"/>
          <p:cNvSpPr/>
          <p:nvPr/>
        </p:nvSpPr>
        <p:spPr>
          <a:xfrm>
            <a:off x="122532" y="-42712"/>
            <a:ext cx="12024273" cy="7340471"/>
          </a:xfrm>
          <a:prstGeom prst="rect">
            <a:avLst/>
          </a:prstGeom>
        </p:spPr>
        <p:txBody>
          <a:bodyPr wrap="square">
            <a:spAutoFit/>
          </a:bodyPr>
          <a:lstStyle/>
          <a:p>
            <a:pPr algn="ctr"/>
            <a:r>
              <a:rPr lang="vi-VN" sz="3600" b="1" dirty="0">
                <a:solidFill>
                  <a:srgbClr val="0000FF"/>
                </a:solidFill>
                <a:latin typeface="+mj-lt"/>
              </a:rPr>
              <a:t>Kì diệu rừng </a:t>
            </a:r>
            <a:r>
              <a:rPr lang="vi-VN" sz="3600" b="1" dirty="0" smtClean="0">
                <a:solidFill>
                  <a:srgbClr val="0000FF"/>
                </a:solidFill>
                <a:latin typeface="+mj-lt"/>
              </a:rPr>
              <a:t>xanh</a:t>
            </a:r>
          </a:p>
          <a:p>
            <a:pPr algn="ctr"/>
            <a:endParaRPr lang="vi-VN" sz="900" dirty="0">
              <a:solidFill>
                <a:srgbClr val="0000FF"/>
              </a:solidFill>
              <a:latin typeface="+mj-lt"/>
            </a:endParaRPr>
          </a:p>
          <a:p>
            <a:pPr algn="just"/>
            <a:r>
              <a:rPr lang="en-US" sz="2400" dirty="0" smtClean="0">
                <a:solidFill>
                  <a:srgbClr val="0000FF"/>
                </a:solidFill>
                <a:latin typeface="+mj-lt"/>
              </a:rPr>
              <a:t>         </a:t>
            </a:r>
            <a:r>
              <a:rPr lang="vi-VN" sz="2400" dirty="0" smtClean="0">
                <a:solidFill>
                  <a:srgbClr val="0000FF"/>
                </a:solidFill>
                <a:latin typeface="+mj-lt"/>
              </a:rPr>
              <a:t>Loanh </a:t>
            </a:r>
            <a:r>
              <a:rPr lang="vi-VN" sz="2400" dirty="0">
                <a:solidFill>
                  <a:srgbClr val="0000FF"/>
                </a:solidFill>
                <a:latin typeface="+mj-lt"/>
              </a:rPr>
              <a:t>quanh trong rừng, chúng tôi đi vào một lối đầy nấm dại, một thành </a:t>
            </a:r>
            <a:r>
              <a:rPr lang="vi-VN" sz="2400" dirty="0" smtClean="0">
                <a:solidFill>
                  <a:srgbClr val="0000FF"/>
                </a:solidFill>
                <a:latin typeface="+mj-lt"/>
              </a:rPr>
              <a:t>phố nấm                   </a:t>
            </a:r>
            <a:r>
              <a:rPr lang="vi-VN" sz="2400" dirty="0">
                <a:solidFill>
                  <a:srgbClr val="0000FF"/>
                </a:solidFill>
                <a:latin typeface="+mj-lt"/>
              </a:rPr>
              <a:t>lúp xúp dưới bóng cây thưa. Những </a:t>
            </a:r>
            <a:r>
              <a:rPr lang="vi-VN" sz="2400" dirty="0" smtClean="0">
                <a:solidFill>
                  <a:srgbClr val="0000FF"/>
                </a:solidFill>
                <a:latin typeface="+mj-lt"/>
              </a:rPr>
              <a:t>chiếc</a:t>
            </a:r>
            <a:r>
              <a:rPr lang="en-US" sz="2400" dirty="0" smtClean="0">
                <a:solidFill>
                  <a:srgbClr val="0000FF"/>
                </a:solidFill>
                <a:latin typeface="+mj-lt"/>
              </a:rPr>
              <a:t> n</a:t>
            </a:r>
            <a:r>
              <a:rPr lang="vi-VN" sz="2400" dirty="0" smtClean="0">
                <a:solidFill>
                  <a:srgbClr val="0000FF"/>
                </a:solidFill>
                <a:latin typeface="+mj-lt"/>
              </a:rPr>
              <a:t>ấm </a:t>
            </a:r>
            <a:r>
              <a:rPr lang="vi-VN" sz="2400" dirty="0">
                <a:solidFill>
                  <a:srgbClr val="0000FF"/>
                </a:solidFill>
                <a:latin typeface="+mj-lt"/>
              </a:rPr>
              <a:t>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r>
              <a:rPr lang="vi-VN" sz="2400" dirty="0" smtClean="0">
                <a:solidFill>
                  <a:srgbClr val="0000FF"/>
                </a:solidFill>
                <a:latin typeface="+mj-lt"/>
              </a:rPr>
              <a:t>.</a:t>
            </a:r>
          </a:p>
          <a:p>
            <a:pPr algn="just"/>
            <a:endParaRPr lang="vi-VN" sz="800" dirty="0">
              <a:solidFill>
                <a:srgbClr val="0000FF"/>
              </a:solidFill>
              <a:latin typeface="+mj-lt"/>
            </a:endParaRPr>
          </a:p>
          <a:p>
            <a:pPr algn="just"/>
            <a:r>
              <a:rPr lang="en-US" sz="2400" dirty="0" smtClean="0">
                <a:solidFill>
                  <a:srgbClr val="0000FF"/>
                </a:solidFill>
                <a:latin typeface="+mj-lt"/>
              </a:rPr>
              <a:t>         </a:t>
            </a:r>
            <a:r>
              <a:rPr lang="vi-VN" sz="2400" dirty="0" smtClean="0">
                <a:solidFill>
                  <a:srgbClr val="0000FF"/>
                </a:solidFill>
                <a:latin typeface="+mj-lt"/>
              </a:rPr>
              <a:t>Nắng </a:t>
            </a:r>
            <a:r>
              <a:rPr lang="vi-VN" sz="2400" dirty="0">
                <a:solidFill>
                  <a:srgbClr val="0000FF"/>
                </a:solidFill>
                <a:latin typeface="+mj-lt"/>
              </a:rPr>
              <a:t>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r>
              <a:rPr lang="vi-VN" sz="2400" dirty="0" smtClean="0">
                <a:solidFill>
                  <a:srgbClr val="0000FF"/>
                </a:solidFill>
                <a:latin typeface="+mj-lt"/>
              </a:rPr>
              <a:t>.</a:t>
            </a:r>
          </a:p>
          <a:p>
            <a:pPr algn="just"/>
            <a:endParaRPr lang="vi-VN" sz="800" dirty="0">
              <a:solidFill>
                <a:srgbClr val="0000FF"/>
              </a:solidFill>
              <a:latin typeface="+mj-lt"/>
            </a:endParaRPr>
          </a:p>
          <a:p>
            <a:pPr algn="just"/>
            <a:r>
              <a:rPr lang="en-US" sz="2400" dirty="0" smtClean="0">
                <a:solidFill>
                  <a:srgbClr val="0000FF"/>
                </a:solidFill>
                <a:latin typeface="+mj-lt"/>
              </a:rPr>
              <a:t>         </a:t>
            </a:r>
            <a:r>
              <a:rPr lang="vi-VN" sz="2400" dirty="0" smtClean="0">
                <a:solidFill>
                  <a:srgbClr val="0000FF"/>
                </a:solidFill>
                <a:latin typeface="+mj-lt"/>
              </a:rPr>
              <a:t>Sau </a:t>
            </a:r>
            <a:r>
              <a:rPr lang="vi-VN" sz="2400" dirty="0">
                <a:solidFill>
                  <a:srgbClr val="0000FF"/>
                </a:solidFill>
                <a:latin typeface="+mj-lt"/>
              </a:rPr>
              <a:t>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a:t>
            </a:r>
            <a:r>
              <a:rPr lang="vi-VN" sz="2400" dirty="0" smtClean="0">
                <a:solidFill>
                  <a:srgbClr val="0000FF"/>
                </a:solidFill>
                <a:latin typeface="+mj-lt"/>
              </a:rPr>
              <a:t>giẫm </a:t>
            </a:r>
            <a:r>
              <a:rPr lang="vi-VN" sz="2400" dirty="0">
                <a:solidFill>
                  <a:srgbClr val="0000FF"/>
                </a:solidFill>
                <a:latin typeface="+mj-lt"/>
              </a:rPr>
              <a:t>trên thảm lá vàng và sắc nắng cũng rực vàng trên lưng nó. Chỉ có mấy vạt cỏ xanh biếc là rực lên giữa cái giang sơn vàng rợi</a:t>
            </a:r>
            <a:r>
              <a:rPr lang="vi-VN" sz="2400" dirty="0" smtClean="0">
                <a:solidFill>
                  <a:srgbClr val="0000FF"/>
                </a:solidFill>
                <a:latin typeface="+mj-lt"/>
              </a:rPr>
              <a:t>.</a:t>
            </a:r>
          </a:p>
          <a:p>
            <a:pPr algn="just"/>
            <a:endParaRPr lang="vi-VN" sz="800" dirty="0">
              <a:solidFill>
                <a:srgbClr val="0000FF"/>
              </a:solidFill>
              <a:latin typeface="+mj-lt"/>
            </a:endParaRPr>
          </a:p>
          <a:p>
            <a:pPr algn="just"/>
            <a:r>
              <a:rPr lang="vi-VN" sz="2400" dirty="0">
                <a:solidFill>
                  <a:srgbClr val="0000FF"/>
                </a:solidFill>
                <a:latin typeface="+mj-lt"/>
              </a:rPr>
              <a:t> </a:t>
            </a:r>
            <a:r>
              <a:rPr lang="vi-VN" sz="2400" dirty="0" smtClean="0">
                <a:solidFill>
                  <a:srgbClr val="0000FF"/>
                </a:solidFill>
                <a:latin typeface="+mj-lt"/>
              </a:rPr>
              <a:t>       Tôi </a:t>
            </a:r>
            <a:r>
              <a:rPr lang="vi-VN" sz="2400" dirty="0">
                <a:solidFill>
                  <a:srgbClr val="0000FF"/>
                </a:solidFill>
                <a:latin typeface="+mj-lt"/>
              </a:rPr>
              <a:t>có cảm giác mình lạc vào một thế giới thần bí.</a:t>
            </a:r>
          </a:p>
          <a:p>
            <a:r>
              <a:rPr lang="en-US" sz="2400" i="1" dirty="0" smtClean="0">
                <a:solidFill>
                  <a:srgbClr val="0000FF"/>
                </a:solidFill>
                <a:latin typeface="+mj-lt"/>
              </a:rPr>
              <a:t>                                                                                              </a:t>
            </a:r>
            <a:r>
              <a:rPr lang="vi-VN" sz="2400" i="1" dirty="0" smtClean="0">
                <a:solidFill>
                  <a:srgbClr val="0000FF"/>
                </a:solidFill>
                <a:latin typeface="+mj-lt"/>
              </a:rPr>
              <a:t>Theo</a:t>
            </a:r>
            <a:r>
              <a:rPr lang="vi-VN" sz="2400" i="1" dirty="0">
                <a:solidFill>
                  <a:srgbClr val="0000FF"/>
                </a:solidFill>
                <a:latin typeface="+mj-lt"/>
              </a:rPr>
              <a:t> </a:t>
            </a:r>
            <a:r>
              <a:rPr lang="vi-VN" sz="2400" b="1" dirty="0">
                <a:solidFill>
                  <a:srgbClr val="0000FF"/>
                </a:solidFill>
                <a:latin typeface="+mj-lt"/>
              </a:rPr>
              <a:t>Nguyễn Phan Hách</a:t>
            </a:r>
            <a:endParaRPr lang="vi-VN" sz="2400" dirty="0">
              <a:solidFill>
                <a:srgbClr val="0000FF"/>
              </a:solidFill>
              <a:latin typeface="+mj-lt"/>
            </a:endParaRPr>
          </a:p>
          <a:p>
            <a:endParaRPr lang="en-US" dirty="0">
              <a:solidFill>
                <a:srgbClr val="0000FF"/>
              </a:solidFill>
              <a:latin typeface="+mj-lt"/>
            </a:endParaRPr>
          </a:p>
        </p:txBody>
      </p:sp>
    </p:spTree>
    <p:extLst>
      <p:ext uri="{BB962C8B-B14F-4D97-AF65-F5344CB8AC3E}">
        <p14:creationId xmlns:p14="http://schemas.microsoft.com/office/powerpoint/2010/main" val="2168974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sz="240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 y="14070"/>
            <a:ext cx="12192000" cy="6858000"/>
          </a:xfrm>
          <a:prstGeom prst="rect">
            <a:avLst/>
          </a:prstGeom>
          <a:gradFill>
            <a:gsLst>
              <a:gs pos="0">
                <a:schemeClr val="accent6">
                  <a:lumMod val="60000"/>
                  <a:lumOff val="40000"/>
                </a:schemeClr>
              </a:gs>
              <a:gs pos="100000">
                <a:schemeClr val="bg1"/>
              </a:gs>
            </a:gsLst>
            <a:lin ang="5400000" scaled="1"/>
          </a:gradFill>
        </p:spPr>
      </p:pic>
      <p:pic>
        <p:nvPicPr>
          <p:cNvPr id="15"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pic>
        <p:nvPicPr>
          <p:cNvPr id="18"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69799" y="5106576"/>
            <a:ext cx="3539964" cy="1765494"/>
          </a:xfrm>
          <a:prstGeom prst="rect">
            <a:avLst/>
          </a:prstGeom>
        </p:spPr>
      </p:pic>
      <p:pic>
        <p:nvPicPr>
          <p:cNvPr id="20" name="10"/>
          <p:cNvPicPr>
            <a:picLocks noChangeAspect="1"/>
          </p:cNvPicPr>
          <p:nvPr/>
        </p:nvPicPr>
        <p:blipFill rotWithShape="1">
          <a:blip r:embed="rId4">
            <a:extLst>
              <a:ext uri="{28A0092B-C50C-407E-A947-70E740481C1C}">
                <a14:useLocalDpi xmlns:a14="http://schemas.microsoft.com/office/drawing/2010/main" val="0"/>
              </a:ext>
            </a:extLst>
          </a:blip>
          <a:srcRect l="63457" t="3512" r="13457" b="64444"/>
          <a:stretch/>
        </p:blipFill>
        <p:spPr>
          <a:xfrm>
            <a:off x="9458539" y="5432871"/>
            <a:ext cx="2488627" cy="1942992"/>
          </a:xfrm>
          <a:prstGeom prst="rect">
            <a:avLst/>
          </a:prstGeom>
        </p:spPr>
      </p:pic>
      <p:sp>
        <p:nvSpPr>
          <p:cNvPr id="30" name="AutoShape 2"/>
          <p:cNvSpPr>
            <a:spLocks noChangeArrowheads="1"/>
          </p:cNvSpPr>
          <p:nvPr/>
        </p:nvSpPr>
        <p:spPr bwMode="auto">
          <a:xfrm>
            <a:off x="1684718" y="1789500"/>
            <a:ext cx="4995082" cy="1064525"/>
          </a:xfrm>
          <a:prstGeom prst="wave">
            <a:avLst>
              <a:gd name="adj1" fmla="val 12413"/>
              <a:gd name="adj2" fmla="val -2765"/>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spcBef>
                <a:spcPct val="50000"/>
              </a:spcBef>
              <a:defRPr/>
            </a:pP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văn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gồm</a:t>
            </a:r>
            <a:r>
              <a:rPr lang="en-US" sz="3200" b="1" dirty="0" smtClean="0">
                <a:solidFill>
                  <a:schemeClr val="tx1"/>
                </a:solidFill>
                <a:latin typeface="Times New Roman" panose="02020603050405020304" pitchFamily="18" charset="0"/>
                <a:cs typeface="Times New Roman" panose="02020603050405020304" pitchFamily="18" charset="0"/>
              </a:rPr>
              <a:t> 3 </a:t>
            </a:r>
            <a:r>
              <a:rPr lang="en-US" sz="3200" b="1" dirty="0" err="1" smtClean="0">
                <a:solidFill>
                  <a:schemeClr val="tx1"/>
                </a:solidFill>
                <a:latin typeface="Times New Roman" panose="02020603050405020304" pitchFamily="18" charset="0"/>
                <a:cs typeface="Times New Roman" panose="02020603050405020304" pitchFamily="18" charset="0"/>
              </a:rPr>
              <a:t>đoạn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1"/>
          <p:cNvSpPr>
            <a:spLocks noChangeArrowheads="1"/>
          </p:cNvSpPr>
          <p:nvPr/>
        </p:nvSpPr>
        <p:spPr bwMode="auto">
          <a:xfrm>
            <a:off x="-18006" y="242639"/>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
        <p:nvSpPr>
          <p:cNvPr id="9" name="Text Box 30"/>
          <p:cNvSpPr txBox="1">
            <a:spLocks noChangeArrowheads="1"/>
          </p:cNvSpPr>
          <p:nvPr/>
        </p:nvSpPr>
        <p:spPr bwMode="auto">
          <a:xfrm>
            <a:off x="-1268606" y="3327055"/>
            <a:ext cx="1385344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4800" dirty="0"/>
              <a:t>                       </a:t>
            </a:r>
            <a:r>
              <a:rPr lang="en-US" sz="4800" dirty="0" err="1" smtClean="0">
                <a:solidFill>
                  <a:srgbClr val="3E35F7"/>
                </a:solidFill>
              </a:rPr>
              <a:t>Đoạn</a:t>
            </a:r>
            <a:r>
              <a:rPr lang="en-US" sz="4800" dirty="0" smtClean="0">
                <a:solidFill>
                  <a:srgbClr val="3E35F7"/>
                </a:solidFill>
              </a:rPr>
              <a:t> </a:t>
            </a:r>
            <a:r>
              <a:rPr lang="en-US" sz="4800" dirty="0">
                <a:solidFill>
                  <a:srgbClr val="3E35F7"/>
                </a:solidFill>
              </a:rPr>
              <a:t>1: “</a:t>
            </a:r>
            <a:r>
              <a:rPr lang="en-US" sz="4800" dirty="0" err="1">
                <a:solidFill>
                  <a:srgbClr val="3E35F7"/>
                </a:solidFill>
              </a:rPr>
              <a:t>Từ</a:t>
            </a:r>
            <a:r>
              <a:rPr lang="en-US" sz="4800" dirty="0">
                <a:solidFill>
                  <a:srgbClr val="3E35F7"/>
                </a:solidFill>
              </a:rPr>
              <a:t> </a:t>
            </a:r>
            <a:r>
              <a:rPr lang="en-US" sz="4800" dirty="0" err="1">
                <a:solidFill>
                  <a:srgbClr val="3E35F7"/>
                </a:solidFill>
              </a:rPr>
              <a:t>đầu</a:t>
            </a:r>
            <a:r>
              <a:rPr lang="en-US" sz="4800" dirty="0">
                <a:solidFill>
                  <a:srgbClr val="3E35F7"/>
                </a:solidFill>
              </a:rPr>
              <a:t> </a:t>
            </a:r>
            <a:r>
              <a:rPr lang="en-US" sz="4800" dirty="0" err="1">
                <a:solidFill>
                  <a:srgbClr val="3E35F7"/>
                </a:solidFill>
              </a:rPr>
              <a:t>đến</a:t>
            </a:r>
            <a:r>
              <a:rPr lang="en-US" sz="4800" dirty="0">
                <a:solidFill>
                  <a:srgbClr val="3E35F7"/>
                </a:solidFill>
              </a:rPr>
              <a:t>… </a:t>
            </a:r>
            <a:r>
              <a:rPr lang="en-US" sz="4800" dirty="0" err="1">
                <a:solidFill>
                  <a:srgbClr val="3E35F7"/>
                </a:solidFill>
              </a:rPr>
              <a:t>lúp</a:t>
            </a:r>
            <a:r>
              <a:rPr lang="en-US" sz="4800" dirty="0">
                <a:solidFill>
                  <a:srgbClr val="3E35F7"/>
                </a:solidFill>
              </a:rPr>
              <a:t> </a:t>
            </a:r>
            <a:r>
              <a:rPr lang="en-US" sz="4800" dirty="0" err="1" smtClean="0">
                <a:solidFill>
                  <a:srgbClr val="3E35F7"/>
                </a:solidFill>
              </a:rPr>
              <a:t>xúp</a:t>
            </a:r>
            <a:r>
              <a:rPr lang="en-US" sz="4800" dirty="0">
                <a:solidFill>
                  <a:srgbClr val="3E35F7"/>
                </a:solidFill>
              </a:rPr>
              <a:t> </a:t>
            </a:r>
            <a:r>
              <a:rPr lang="en-US" sz="4800" dirty="0" err="1" smtClean="0">
                <a:solidFill>
                  <a:srgbClr val="3E35F7"/>
                </a:solidFill>
              </a:rPr>
              <a:t>dưới</a:t>
            </a:r>
            <a:r>
              <a:rPr lang="en-US" sz="4800" dirty="0" smtClean="0">
                <a:solidFill>
                  <a:srgbClr val="3E35F7"/>
                </a:solidFill>
              </a:rPr>
              <a:t> </a:t>
            </a:r>
            <a:r>
              <a:rPr lang="en-US" sz="4800" dirty="0" err="1">
                <a:solidFill>
                  <a:srgbClr val="3E35F7"/>
                </a:solidFill>
              </a:rPr>
              <a:t>chân</a:t>
            </a:r>
            <a:r>
              <a:rPr lang="en-US" sz="4800" dirty="0">
                <a:solidFill>
                  <a:srgbClr val="3E35F7"/>
                </a:solidFill>
              </a:rPr>
              <a:t>.</a:t>
            </a:r>
          </a:p>
          <a:p>
            <a:pPr algn="just">
              <a:spcBef>
                <a:spcPct val="50000"/>
              </a:spcBef>
            </a:pPr>
            <a:r>
              <a:rPr lang="en-US" sz="4800" dirty="0">
                <a:solidFill>
                  <a:srgbClr val="3E35F7"/>
                </a:solidFill>
              </a:rPr>
              <a:t>           </a:t>
            </a:r>
            <a:r>
              <a:rPr lang="en-US" sz="4800" dirty="0" smtClean="0">
                <a:solidFill>
                  <a:srgbClr val="3E35F7"/>
                </a:solidFill>
              </a:rPr>
              <a:t>            </a:t>
            </a:r>
            <a:r>
              <a:rPr lang="en-US" sz="4800" dirty="0" err="1" smtClean="0">
                <a:solidFill>
                  <a:srgbClr val="3E35F7"/>
                </a:solidFill>
              </a:rPr>
              <a:t>Đoạn</a:t>
            </a:r>
            <a:r>
              <a:rPr lang="en-US" sz="4800" dirty="0" smtClean="0">
                <a:solidFill>
                  <a:srgbClr val="3E35F7"/>
                </a:solidFill>
              </a:rPr>
              <a:t> </a:t>
            </a:r>
            <a:r>
              <a:rPr lang="en-US" sz="4800" dirty="0">
                <a:solidFill>
                  <a:srgbClr val="3E35F7"/>
                </a:solidFill>
              </a:rPr>
              <a:t>2: “</a:t>
            </a:r>
            <a:r>
              <a:rPr lang="en-US" sz="4800" dirty="0" err="1">
                <a:solidFill>
                  <a:srgbClr val="3E35F7"/>
                </a:solidFill>
              </a:rPr>
              <a:t>Nắng</a:t>
            </a:r>
            <a:r>
              <a:rPr lang="en-US" sz="4800" dirty="0">
                <a:solidFill>
                  <a:srgbClr val="3E35F7"/>
                </a:solidFill>
              </a:rPr>
              <a:t> </a:t>
            </a:r>
            <a:r>
              <a:rPr lang="en-US" sz="4800" dirty="0" err="1">
                <a:solidFill>
                  <a:srgbClr val="3E35F7"/>
                </a:solidFill>
              </a:rPr>
              <a:t>trưa</a:t>
            </a:r>
            <a:r>
              <a:rPr lang="en-US" sz="4800" dirty="0">
                <a:solidFill>
                  <a:srgbClr val="3E35F7"/>
                </a:solidFill>
              </a:rPr>
              <a:t>……</a:t>
            </a:r>
            <a:r>
              <a:rPr lang="en-US" sz="4800" dirty="0" err="1">
                <a:solidFill>
                  <a:srgbClr val="3E35F7"/>
                </a:solidFill>
              </a:rPr>
              <a:t>nhìn</a:t>
            </a:r>
            <a:r>
              <a:rPr lang="en-US" sz="4800" dirty="0">
                <a:solidFill>
                  <a:srgbClr val="3E35F7"/>
                </a:solidFill>
              </a:rPr>
              <a:t> </a:t>
            </a:r>
            <a:r>
              <a:rPr lang="en-US" sz="4800" dirty="0" err="1">
                <a:solidFill>
                  <a:srgbClr val="3E35F7"/>
                </a:solidFill>
              </a:rPr>
              <a:t>theo.</a:t>
            </a:r>
            <a:endParaRPr lang="en-US" sz="4800" dirty="0">
              <a:solidFill>
                <a:srgbClr val="3E35F7"/>
              </a:solidFill>
            </a:endParaRPr>
          </a:p>
          <a:p>
            <a:pPr algn="just">
              <a:spcBef>
                <a:spcPct val="50000"/>
              </a:spcBef>
            </a:pPr>
            <a:endParaRPr lang="en-US" sz="4800" dirty="0">
              <a:solidFill>
                <a:srgbClr val="3E35F7"/>
              </a:solidFill>
            </a:endParaRPr>
          </a:p>
        </p:txBody>
      </p:sp>
      <p:sp>
        <p:nvSpPr>
          <p:cNvPr id="11" name="Rectangle 34"/>
          <p:cNvSpPr>
            <a:spLocks noChangeArrowheads="1"/>
          </p:cNvSpPr>
          <p:nvPr/>
        </p:nvSpPr>
        <p:spPr bwMode="auto">
          <a:xfrm>
            <a:off x="1928972" y="5604602"/>
            <a:ext cx="48719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dirty="0" err="1" smtClean="0">
                <a:solidFill>
                  <a:srgbClr val="3E35F7"/>
                </a:solidFill>
              </a:rPr>
              <a:t>Đoạn</a:t>
            </a:r>
            <a:r>
              <a:rPr lang="en-US" sz="4400" dirty="0">
                <a:solidFill>
                  <a:srgbClr val="3E35F7"/>
                </a:solidFill>
              </a:rPr>
              <a:t> </a:t>
            </a:r>
            <a:r>
              <a:rPr lang="en-US" sz="4400" dirty="0" smtClean="0">
                <a:solidFill>
                  <a:srgbClr val="3E35F7"/>
                </a:solidFill>
              </a:rPr>
              <a:t>3: </a:t>
            </a:r>
            <a:r>
              <a:rPr lang="en-US" sz="4400" dirty="0" err="1">
                <a:solidFill>
                  <a:srgbClr val="3E35F7"/>
                </a:solidFill>
              </a:rPr>
              <a:t>phần</a:t>
            </a:r>
            <a:r>
              <a:rPr lang="en-US" sz="4400" dirty="0">
                <a:solidFill>
                  <a:srgbClr val="3E35F7"/>
                </a:solidFill>
              </a:rPr>
              <a:t> </a:t>
            </a:r>
            <a:r>
              <a:rPr lang="en-US" sz="4400" dirty="0" err="1">
                <a:solidFill>
                  <a:srgbClr val="3E35F7"/>
                </a:solidFill>
              </a:rPr>
              <a:t>còn</a:t>
            </a:r>
            <a:r>
              <a:rPr lang="en-US" sz="4400" dirty="0">
                <a:solidFill>
                  <a:srgbClr val="3E35F7"/>
                </a:solidFill>
              </a:rPr>
              <a:t> </a:t>
            </a:r>
            <a:r>
              <a:rPr lang="en-US" sz="4400" dirty="0" err="1">
                <a:solidFill>
                  <a:srgbClr val="3E35F7"/>
                </a:solidFill>
              </a:rPr>
              <a:t>lại</a:t>
            </a:r>
            <a:endParaRPr lang="en-US" sz="4400" dirty="0">
              <a:solidFill>
                <a:srgbClr val="3E35F7"/>
              </a:solidFill>
            </a:endParaRPr>
          </a:p>
        </p:txBody>
      </p:sp>
    </p:spTree>
    <p:extLst>
      <p:ext uri="{BB962C8B-B14F-4D97-AF65-F5344CB8AC3E}">
        <p14:creationId xmlns:p14="http://schemas.microsoft.com/office/powerpoint/2010/main" val="197261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3863" y="0"/>
            <a:ext cx="12024273" cy="6971139"/>
          </a:xfrm>
          <a:prstGeom prst="rect">
            <a:avLst/>
          </a:prstGeom>
        </p:spPr>
        <p:txBody>
          <a:bodyPr wrap="square">
            <a:spAutoFit/>
          </a:bodyPr>
          <a:lstStyle/>
          <a:p>
            <a:pPr algn="ctr"/>
            <a:r>
              <a:rPr lang="vi-VN" sz="3600" b="1" dirty="0">
                <a:solidFill>
                  <a:schemeClr val="accent1">
                    <a:lumMod val="75000"/>
                  </a:schemeClr>
                </a:solidFill>
              </a:rPr>
              <a:t>Kì diệu rừng </a:t>
            </a:r>
            <a:r>
              <a:rPr lang="vi-VN" sz="3600" b="1" dirty="0" smtClean="0">
                <a:solidFill>
                  <a:schemeClr val="accent1">
                    <a:lumMod val="75000"/>
                  </a:schemeClr>
                </a:solidFill>
              </a:rPr>
              <a:t>xanh</a:t>
            </a:r>
          </a:p>
          <a:p>
            <a:pPr algn="ctr"/>
            <a:endParaRPr lang="vi-VN" sz="900" dirty="0">
              <a:solidFill>
                <a:schemeClr val="accent1">
                  <a:lumMod val="75000"/>
                </a:schemeClr>
              </a:solidFill>
            </a:endParaRPr>
          </a:p>
          <a:p>
            <a:pPr algn="just"/>
            <a:r>
              <a:rPr lang="en-US" sz="2400" dirty="0" smtClean="0">
                <a:latin typeface="+mj-lt"/>
              </a:rPr>
              <a:t>         </a:t>
            </a:r>
            <a:r>
              <a:rPr lang="vi-VN" sz="2400" dirty="0" smtClean="0">
                <a:latin typeface="+mj-lt"/>
              </a:rPr>
              <a:t>Loanh </a:t>
            </a:r>
            <a:r>
              <a:rPr lang="vi-VN" sz="2400" dirty="0">
                <a:latin typeface="+mj-lt"/>
              </a:rPr>
              <a:t>quanh trong rừng, chúng tôi đi vào một lối đầy nấm dại, một thành </a:t>
            </a:r>
            <a:r>
              <a:rPr lang="vi-VN" sz="2400" dirty="0" smtClean="0">
                <a:latin typeface="+mj-lt"/>
              </a:rPr>
              <a:t>phố nấm lúp </a:t>
            </a:r>
            <a:r>
              <a:rPr lang="vi-VN" sz="2400" dirty="0">
                <a:latin typeface="+mj-lt"/>
              </a:rPr>
              <a:t>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r>
              <a:rPr lang="vi-VN" sz="2400" dirty="0" smtClean="0">
                <a:latin typeface="+mj-lt"/>
              </a:rPr>
              <a:t>.</a:t>
            </a:r>
          </a:p>
          <a:p>
            <a:pPr algn="just"/>
            <a:endParaRPr lang="vi-VN" sz="800" dirty="0">
              <a:latin typeface="+mj-lt"/>
            </a:endParaRPr>
          </a:p>
          <a:p>
            <a:pPr algn="just"/>
            <a:r>
              <a:rPr lang="en-US" sz="2400" dirty="0" smtClean="0">
                <a:latin typeface="+mj-lt"/>
              </a:rPr>
              <a:t>         </a:t>
            </a:r>
            <a:r>
              <a:rPr lang="vi-VN" sz="2400" dirty="0" smtClean="0">
                <a:latin typeface="+mj-lt"/>
              </a:rPr>
              <a:t>Nắng </a:t>
            </a:r>
            <a:r>
              <a:rPr lang="vi-VN" sz="2400" dirty="0">
                <a:latin typeface="+mj-lt"/>
              </a:rPr>
              <a:t>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r>
              <a:rPr lang="vi-VN" sz="2400" dirty="0" smtClean="0">
                <a:latin typeface="+mj-lt"/>
              </a:rPr>
              <a:t>.</a:t>
            </a:r>
          </a:p>
          <a:p>
            <a:pPr algn="just"/>
            <a:endParaRPr lang="vi-VN" sz="800" dirty="0">
              <a:latin typeface="+mj-lt"/>
            </a:endParaRPr>
          </a:p>
          <a:p>
            <a:pPr algn="just"/>
            <a:r>
              <a:rPr lang="en-US" sz="2400" dirty="0" smtClean="0">
                <a:latin typeface="+mj-lt"/>
              </a:rPr>
              <a:t>         </a:t>
            </a:r>
            <a:r>
              <a:rPr lang="vi-VN" sz="2400" dirty="0" smtClean="0">
                <a:latin typeface="+mj-lt"/>
              </a:rPr>
              <a:t>Sau </a:t>
            </a:r>
            <a:r>
              <a:rPr lang="vi-VN" sz="2400" dirty="0">
                <a:latin typeface="+mj-lt"/>
              </a:rPr>
              <a:t>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a:t>
            </a:r>
            <a:r>
              <a:rPr lang="vi-VN" sz="2400" dirty="0" smtClean="0">
                <a:latin typeface="+mj-lt"/>
              </a:rPr>
              <a:t>giẫm </a:t>
            </a:r>
            <a:r>
              <a:rPr lang="vi-VN" sz="2400" dirty="0">
                <a:latin typeface="+mj-lt"/>
              </a:rPr>
              <a:t>trên thảm lá vàng và sắc nắng cũng rực vàng trên lưng nó. Chỉ có mấy vạt cỏ xanh biếc là rực lên giữa cái giang sơn vàng rợi</a:t>
            </a:r>
            <a:r>
              <a:rPr lang="vi-VN" sz="2400" dirty="0" smtClean="0">
                <a:latin typeface="+mj-lt"/>
              </a:rPr>
              <a:t>.</a:t>
            </a:r>
          </a:p>
          <a:p>
            <a:pPr algn="just"/>
            <a:endParaRPr lang="vi-VN" sz="800" dirty="0">
              <a:latin typeface="+mj-lt"/>
            </a:endParaRPr>
          </a:p>
          <a:p>
            <a:pPr algn="just"/>
            <a:r>
              <a:rPr lang="vi-VN" sz="2400" dirty="0">
                <a:latin typeface="+mj-lt"/>
              </a:rPr>
              <a:t> </a:t>
            </a:r>
            <a:r>
              <a:rPr lang="vi-VN" sz="2400" dirty="0" smtClean="0">
                <a:latin typeface="+mj-lt"/>
              </a:rPr>
              <a:t>       Tôi </a:t>
            </a:r>
            <a:r>
              <a:rPr lang="vi-VN" sz="2400" dirty="0">
                <a:latin typeface="+mj-lt"/>
              </a:rPr>
              <a:t>có cảm giác mình lạc vào một thế giới thần bí.</a:t>
            </a:r>
          </a:p>
          <a:p>
            <a:r>
              <a:rPr lang="en-US" sz="2400" i="1" dirty="0" smtClean="0"/>
              <a:t>                                                                                              </a:t>
            </a:r>
            <a:r>
              <a:rPr lang="vi-VN" sz="2400" i="1" dirty="0" smtClean="0">
                <a:latin typeface="+mj-lt"/>
              </a:rPr>
              <a:t>Theo</a:t>
            </a:r>
            <a:r>
              <a:rPr lang="vi-VN" sz="2400" i="1" dirty="0">
                <a:latin typeface="+mj-lt"/>
              </a:rPr>
              <a:t> </a:t>
            </a:r>
            <a:r>
              <a:rPr lang="vi-VN" sz="2400" b="1" dirty="0">
                <a:latin typeface="+mj-lt"/>
              </a:rPr>
              <a:t>Nguyễn Phan Hách</a:t>
            </a:r>
            <a:endParaRPr lang="vi-VN" sz="2400" dirty="0">
              <a:latin typeface="+mj-lt"/>
            </a:endParaRPr>
          </a:p>
          <a:p>
            <a:endParaRPr lang="en-US" dirty="0"/>
          </a:p>
        </p:txBody>
      </p:sp>
      <p:sp>
        <p:nvSpPr>
          <p:cNvPr id="7" name="Rectangle 6"/>
          <p:cNvSpPr/>
          <p:nvPr/>
        </p:nvSpPr>
        <p:spPr>
          <a:xfrm>
            <a:off x="83863" y="0"/>
            <a:ext cx="12024273" cy="6971139"/>
          </a:xfrm>
          <a:prstGeom prst="rect">
            <a:avLst/>
          </a:prstGeom>
        </p:spPr>
        <p:txBody>
          <a:bodyPr wrap="square">
            <a:spAutoFit/>
          </a:bodyPr>
          <a:lstStyle/>
          <a:p>
            <a:pPr algn="ctr"/>
            <a:r>
              <a:rPr lang="vi-VN" sz="3600" b="1" dirty="0">
                <a:solidFill>
                  <a:schemeClr val="accent1">
                    <a:lumMod val="75000"/>
                  </a:schemeClr>
                </a:solidFill>
              </a:rPr>
              <a:t>Kì diệu rừng </a:t>
            </a:r>
            <a:r>
              <a:rPr lang="vi-VN" sz="3600" b="1" dirty="0" smtClean="0">
                <a:solidFill>
                  <a:schemeClr val="accent1">
                    <a:lumMod val="75000"/>
                  </a:schemeClr>
                </a:solidFill>
              </a:rPr>
              <a:t>xanh</a:t>
            </a:r>
          </a:p>
          <a:p>
            <a:pPr algn="ctr"/>
            <a:endParaRPr lang="vi-VN" sz="900" dirty="0">
              <a:solidFill>
                <a:schemeClr val="accent1">
                  <a:lumMod val="75000"/>
                </a:schemeClr>
              </a:solidFill>
            </a:endParaRPr>
          </a:p>
          <a:p>
            <a:pPr algn="just"/>
            <a:r>
              <a:rPr lang="en-US" sz="2400" dirty="0" smtClean="0">
                <a:latin typeface="+mj-lt"/>
              </a:rPr>
              <a:t>         </a:t>
            </a:r>
            <a:r>
              <a:rPr lang="vi-VN" sz="2400" dirty="0" smtClean="0">
                <a:solidFill>
                  <a:srgbClr val="0000FF"/>
                </a:solidFill>
                <a:latin typeface="+mj-lt"/>
              </a:rPr>
              <a:t>Loanh </a:t>
            </a:r>
            <a:r>
              <a:rPr lang="vi-VN" sz="2400" dirty="0">
                <a:solidFill>
                  <a:srgbClr val="0000FF"/>
                </a:solidFill>
                <a:latin typeface="+mj-lt"/>
              </a:rPr>
              <a:t>quanh trong rừng, chúng tôi đi vào một lối đầy nấm dại, một thành </a:t>
            </a:r>
            <a:r>
              <a:rPr lang="vi-VN" sz="2400" dirty="0" smtClean="0">
                <a:solidFill>
                  <a:srgbClr val="0000FF"/>
                </a:solidFill>
                <a:latin typeface="+mj-lt"/>
              </a:rPr>
              <a:t>phố nấm lúp </a:t>
            </a:r>
            <a:r>
              <a:rPr lang="vi-VN" sz="2400" dirty="0">
                <a:solidFill>
                  <a:srgbClr val="0000FF"/>
                </a:solidFill>
                <a:latin typeface="+mj-lt"/>
              </a:rPr>
              <a:t>xúp dưới bóng cây thưa. Những chiếc </a:t>
            </a:r>
            <a:r>
              <a:rPr lang="en-US" sz="2400" dirty="0" smtClean="0">
                <a:solidFill>
                  <a:srgbClr val="0000FF"/>
                </a:solidFill>
                <a:latin typeface="+mj-lt"/>
              </a:rPr>
              <a:t>n</a:t>
            </a:r>
            <a:r>
              <a:rPr lang="vi-VN" sz="2400" dirty="0" smtClean="0">
                <a:solidFill>
                  <a:srgbClr val="0000FF"/>
                </a:solidFill>
                <a:latin typeface="+mj-lt"/>
              </a:rPr>
              <a:t>ấm </a:t>
            </a:r>
            <a:r>
              <a:rPr lang="vi-VN" sz="2400" dirty="0">
                <a:solidFill>
                  <a:srgbClr val="0000FF"/>
                </a:solidFill>
                <a:latin typeface="+mj-lt"/>
              </a:rPr>
              <a:t>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r>
              <a:rPr lang="vi-VN" sz="2400" dirty="0" smtClean="0">
                <a:solidFill>
                  <a:srgbClr val="0000FF"/>
                </a:solidFill>
                <a:latin typeface="+mj-lt"/>
              </a:rPr>
              <a:t>.</a:t>
            </a:r>
          </a:p>
          <a:p>
            <a:pPr algn="just"/>
            <a:endParaRPr lang="vi-VN" sz="800" dirty="0">
              <a:latin typeface="+mj-lt"/>
            </a:endParaRPr>
          </a:p>
          <a:p>
            <a:pPr algn="just"/>
            <a:r>
              <a:rPr lang="en-US" sz="2400" dirty="0" smtClean="0">
                <a:solidFill>
                  <a:srgbClr val="FF0066"/>
                </a:solidFill>
                <a:latin typeface="+mj-lt"/>
              </a:rPr>
              <a:t>         </a:t>
            </a:r>
            <a:r>
              <a:rPr lang="vi-VN" sz="2400" dirty="0" smtClean="0">
                <a:solidFill>
                  <a:srgbClr val="FF0066"/>
                </a:solidFill>
                <a:latin typeface="+mj-lt"/>
              </a:rPr>
              <a:t>Nắng </a:t>
            </a:r>
            <a:r>
              <a:rPr lang="vi-VN" sz="2400" dirty="0">
                <a:solidFill>
                  <a:srgbClr val="FF0066"/>
                </a:solidFill>
                <a:latin typeface="+mj-lt"/>
              </a:rPr>
              <a:t>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r>
              <a:rPr lang="vi-VN" sz="2400" dirty="0" smtClean="0">
                <a:solidFill>
                  <a:srgbClr val="FF0066"/>
                </a:solidFill>
                <a:latin typeface="+mj-lt"/>
              </a:rPr>
              <a:t>.</a:t>
            </a:r>
          </a:p>
          <a:p>
            <a:pPr algn="just"/>
            <a:endParaRPr lang="vi-VN" sz="800" dirty="0">
              <a:latin typeface="+mj-lt"/>
            </a:endParaRPr>
          </a:p>
          <a:p>
            <a:pPr algn="just"/>
            <a:r>
              <a:rPr lang="en-US" sz="2400" dirty="0" smtClean="0">
                <a:solidFill>
                  <a:srgbClr val="663300"/>
                </a:solidFill>
                <a:latin typeface="+mj-lt"/>
              </a:rPr>
              <a:t>         </a:t>
            </a:r>
            <a:r>
              <a:rPr lang="vi-VN" sz="2400" dirty="0" smtClean="0">
                <a:solidFill>
                  <a:srgbClr val="663300"/>
                </a:solidFill>
                <a:latin typeface="+mj-lt"/>
              </a:rPr>
              <a:t>Sau </a:t>
            </a:r>
            <a:r>
              <a:rPr lang="vi-VN" sz="2400" dirty="0">
                <a:solidFill>
                  <a:srgbClr val="663300"/>
                </a:solidFill>
                <a:latin typeface="+mj-lt"/>
              </a:rPr>
              <a:t>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a:t>
            </a:r>
            <a:r>
              <a:rPr lang="vi-VN" sz="2400" dirty="0" smtClean="0">
                <a:solidFill>
                  <a:srgbClr val="663300"/>
                </a:solidFill>
                <a:latin typeface="+mj-lt"/>
              </a:rPr>
              <a:t>giẫm </a:t>
            </a:r>
            <a:r>
              <a:rPr lang="vi-VN" sz="2400" dirty="0">
                <a:solidFill>
                  <a:srgbClr val="663300"/>
                </a:solidFill>
                <a:latin typeface="+mj-lt"/>
              </a:rPr>
              <a:t>trên thảm lá vàng và sắc nắng cũng rực vàng trên lưng nó. Chỉ có mấy vạt cỏ xanh biếc là rực lên giữa cái giang sơn vàng rợi</a:t>
            </a:r>
            <a:r>
              <a:rPr lang="vi-VN" sz="2400" dirty="0" smtClean="0">
                <a:solidFill>
                  <a:srgbClr val="663300"/>
                </a:solidFill>
                <a:latin typeface="+mj-lt"/>
              </a:rPr>
              <a:t>.</a:t>
            </a:r>
          </a:p>
          <a:p>
            <a:pPr algn="just"/>
            <a:endParaRPr lang="vi-VN" sz="800" dirty="0">
              <a:solidFill>
                <a:srgbClr val="663300"/>
              </a:solidFill>
              <a:latin typeface="+mj-lt"/>
            </a:endParaRPr>
          </a:p>
          <a:p>
            <a:pPr algn="just"/>
            <a:r>
              <a:rPr lang="vi-VN" sz="2400" dirty="0">
                <a:solidFill>
                  <a:srgbClr val="663300"/>
                </a:solidFill>
                <a:latin typeface="+mj-lt"/>
              </a:rPr>
              <a:t> </a:t>
            </a:r>
            <a:r>
              <a:rPr lang="vi-VN" sz="2400" dirty="0" smtClean="0">
                <a:solidFill>
                  <a:srgbClr val="663300"/>
                </a:solidFill>
                <a:latin typeface="+mj-lt"/>
              </a:rPr>
              <a:t>       Tôi </a:t>
            </a:r>
            <a:r>
              <a:rPr lang="vi-VN" sz="2400" dirty="0">
                <a:solidFill>
                  <a:srgbClr val="663300"/>
                </a:solidFill>
                <a:latin typeface="+mj-lt"/>
              </a:rPr>
              <a:t>có cảm giác mình lạc vào một thế giới thần bí.</a:t>
            </a:r>
          </a:p>
          <a:p>
            <a:r>
              <a:rPr lang="en-US" sz="2400" i="1" dirty="0" smtClean="0"/>
              <a:t>                                                                                              </a:t>
            </a:r>
            <a:r>
              <a:rPr lang="vi-VN" sz="2400" i="1" dirty="0" smtClean="0">
                <a:solidFill>
                  <a:srgbClr val="0000FF"/>
                </a:solidFill>
                <a:latin typeface="+mj-lt"/>
              </a:rPr>
              <a:t>Theo</a:t>
            </a:r>
            <a:r>
              <a:rPr lang="vi-VN" sz="2400" i="1" dirty="0">
                <a:solidFill>
                  <a:srgbClr val="0000FF"/>
                </a:solidFill>
                <a:latin typeface="+mj-lt"/>
              </a:rPr>
              <a:t> </a:t>
            </a:r>
            <a:r>
              <a:rPr lang="vi-VN" sz="2400" b="1" dirty="0">
                <a:solidFill>
                  <a:srgbClr val="0000FF"/>
                </a:solidFill>
                <a:latin typeface="+mj-lt"/>
              </a:rPr>
              <a:t>Nguyễn Phan Hách</a:t>
            </a:r>
            <a:endParaRPr lang="vi-VN" sz="2400" dirty="0">
              <a:solidFill>
                <a:srgbClr val="0000FF"/>
              </a:solidFill>
              <a:latin typeface="+mj-lt"/>
            </a:endParaRPr>
          </a:p>
          <a:p>
            <a:endParaRPr lang="en-US" dirty="0"/>
          </a:p>
        </p:txBody>
      </p:sp>
    </p:spTree>
    <p:extLst>
      <p:ext uri="{BB962C8B-B14F-4D97-AF65-F5344CB8AC3E}">
        <p14:creationId xmlns:p14="http://schemas.microsoft.com/office/powerpoint/2010/main" val="3842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par>
                                <p:cTn id="9" presetID="22" presetClass="entr" presetSubtype="4"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75" y="-280968"/>
            <a:ext cx="12192000" cy="6858000"/>
          </a:xfrm>
          <a:prstGeom prst="rect">
            <a:avLst/>
          </a:prstGeom>
          <a:gradFill>
            <a:gsLst>
              <a:gs pos="0">
                <a:schemeClr val="accent6">
                  <a:lumMod val="60000"/>
                  <a:lumOff val="40000"/>
                </a:schemeClr>
              </a:gs>
              <a:gs pos="100000">
                <a:schemeClr val="bg1"/>
              </a:gs>
            </a:gsLst>
            <a:lin ang="5400000" scaled="1"/>
          </a:gradFill>
        </p:spPr>
      </p:pic>
      <p:pic>
        <p:nvPicPr>
          <p:cNvPr id="6" name="4"/>
          <p:cNvPicPr>
            <a:picLocks noChangeAspect="1"/>
          </p:cNvPicPr>
          <p:nvPr/>
        </p:nvPicPr>
        <p:blipFill rotWithShape="1">
          <a:blip r:embed="rId3" cstate="print">
            <a:extLst>
              <a:ext uri="{28A0092B-C50C-407E-A947-70E740481C1C}">
                <a14:useLocalDpi xmlns:a14="http://schemas.microsoft.com/office/drawing/2010/main" val="0"/>
              </a:ext>
            </a:extLst>
          </a:blip>
          <a:srcRect l="34267" t="41719"/>
          <a:stretch/>
        </p:blipFill>
        <p:spPr>
          <a:xfrm>
            <a:off x="8652188" y="5049795"/>
            <a:ext cx="3539964" cy="1765494"/>
          </a:xfrm>
          <a:prstGeom prst="rect">
            <a:avLst/>
          </a:prstGeom>
        </p:spPr>
      </p:pic>
      <p:sp>
        <p:nvSpPr>
          <p:cNvPr id="8" name="Text Box 11"/>
          <p:cNvSpPr txBox="1">
            <a:spLocks noChangeArrowheads="1"/>
          </p:cNvSpPr>
          <p:nvPr/>
        </p:nvSpPr>
        <p:spPr bwMode="auto">
          <a:xfrm>
            <a:off x="365660" y="2034258"/>
            <a:ext cx="2576113"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571500" indent="-571500">
              <a:buFont typeface="Wingdings" panose="05000000000000000000" pitchFamily="2" charset="2"/>
              <a:buChar char="v"/>
              <a:tabLst>
                <a:tab pos="1139825" algn="l"/>
              </a:tabLst>
            </a:pPr>
            <a:r>
              <a:rPr lang="en-US" sz="2800" b="1" u="sng" dirty="0" err="1">
                <a:solidFill>
                  <a:srgbClr val="002060"/>
                </a:solidFill>
                <a:latin typeface="Times" panose="02020603050405020304" pitchFamily="18" charset="0"/>
                <a:cs typeface="Times" panose="02020603050405020304" pitchFamily="18" charset="0"/>
              </a:rPr>
              <a:t>Luyện</a:t>
            </a:r>
            <a:r>
              <a:rPr lang="en-US" sz="2800" b="1" u="sng" dirty="0">
                <a:solidFill>
                  <a:srgbClr val="002060"/>
                </a:solidFill>
                <a:latin typeface="Times" panose="02020603050405020304" pitchFamily="18" charset="0"/>
                <a:cs typeface="Times" panose="02020603050405020304" pitchFamily="18" charset="0"/>
              </a:rPr>
              <a:t> </a:t>
            </a:r>
            <a:r>
              <a:rPr lang="en-US" sz="2800" b="1" u="sng" dirty="0" err="1">
                <a:solidFill>
                  <a:srgbClr val="002060"/>
                </a:solidFill>
                <a:latin typeface="Times" panose="02020603050405020304" pitchFamily="18" charset="0"/>
                <a:cs typeface="Times" panose="02020603050405020304" pitchFamily="18" charset="0"/>
              </a:rPr>
              <a:t>đọc</a:t>
            </a:r>
            <a:endParaRPr lang="en-US" sz="2800" b="1" u="sng" dirty="0">
              <a:solidFill>
                <a:srgbClr val="002060"/>
              </a:solidFill>
              <a:latin typeface="Times" panose="02020603050405020304" pitchFamily="18" charset="0"/>
              <a:cs typeface="Times" panose="02020603050405020304" pitchFamily="18" charset="0"/>
            </a:endParaRPr>
          </a:p>
        </p:txBody>
      </p:sp>
      <p:sp>
        <p:nvSpPr>
          <p:cNvPr id="10" name="Text Box 13"/>
          <p:cNvSpPr txBox="1">
            <a:spLocks noChangeArrowheads="1"/>
          </p:cNvSpPr>
          <p:nvPr/>
        </p:nvSpPr>
        <p:spPr bwMode="auto">
          <a:xfrm>
            <a:off x="1577236" y="2607816"/>
            <a:ext cx="2077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dirty="0">
                <a:solidFill>
                  <a:srgbClr val="000000"/>
                </a:solidFill>
                <a:latin typeface="Times New Roman" pitchFamily="18" charset="0"/>
              </a:rPr>
              <a:t>*</a:t>
            </a:r>
            <a:r>
              <a:rPr lang="en-US" sz="2800" b="1" u="sng" dirty="0" err="1">
                <a:solidFill>
                  <a:srgbClr val="000000"/>
                </a:solidFill>
                <a:latin typeface="Times New Roman" pitchFamily="18" charset="0"/>
              </a:rPr>
              <a:t>Từ</a:t>
            </a:r>
            <a:r>
              <a:rPr lang="en-US" sz="2800" b="1" u="sng" dirty="0">
                <a:solidFill>
                  <a:srgbClr val="000000"/>
                </a:solidFill>
                <a:latin typeface="Times New Roman" pitchFamily="18" charset="0"/>
              </a:rPr>
              <a:t> </a:t>
            </a:r>
            <a:r>
              <a:rPr lang="en-US" sz="2800" b="1" u="sng" dirty="0" err="1">
                <a:solidFill>
                  <a:srgbClr val="000000"/>
                </a:solidFill>
                <a:latin typeface="Times New Roman" pitchFamily="18" charset="0"/>
              </a:rPr>
              <a:t>khó</a:t>
            </a:r>
            <a:r>
              <a:rPr lang="en-US" sz="2800" b="1" u="sng" dirty="0">
                <a:solidFill>
                  <a:srgbClr val="000000"/>
                </a:solidFill>
                <a:latin typeface="Times New Roman" pitchFamily="18" charset="0"/>
              </a:rPr>
              <a:t>:</a:t>
            </a:r>
          </a:p>
        </p:txBody>
      </p:sp>
      <p:sp>
        <p:nvSpPr>
          <p:cNvPr id="11" name="TextBox 1"/>
          <p:cNvSpPr txBox="1">
            <a:spLocks noChangeArrowheads="1"/>
          </p:cNvSpPr>
          <p:nvPr/>
        </p:nvSpPr>
        <p:spPr bwMode="auto">
          <a:xfrm>
            <a:off x="5947625" y="2688308"/>
            <a:ext cx="4503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vi-VN" sz="2800" b="1" dirty="0">
                <a:solidFill>
                  <a:srgbClr val="000000"/>
                </a:solidFill>
                <a:latin typeface="Times New Roman" pitchFamily="18" charset="0"/>
                <a:cs typeface="Times New Roman" pitchFamily="18" charset="0"/>
              </a:rPr>
              <a:t>*</a:t>
            </a:r>
            <a:r>
              <a:rPr lang="vi-VN" sz="2800" b="1" u="sng" dirty="0" smtClean="0">
                <a:solidFill>
                  <a:srgbClr val="000000"/>
                </a:solidFill>
                <a:latin typeface="Times New Roman" pitchFamily="18" charset="0"/>
                <a:cs typeface="Times New Roman" pitchFamily="18" charset="0"/>
              </a:rPr>
              <a:t>T</a:t>
            </a:r>
            <a:r>
              <a:rPr lang="en-US" sz="2800" b="1" u="sng" dirty="0" smtClean="0">
                <a:solidFill>
                  <a:srgbClr val="000000"/>
                </a:solidFill>
                <a:latin typeface="Times New Roman" pitchFamily="18" charset="0"/>
                <a:cs typeface="Times New Roman" pitchFamily="18" charset="0"/>
              </a:rPr>
              <a:t>ừ </a:t>
            </a:r>
            <a:r>
              <a:rPr lang="vi-VN" sz="2800" b="1" u="sng" dirty="0">
                <a:solidFill>
                  <a:srgbClr val="000000"/>
                </a:solidFill>
                <a:latin typeface="Times New Roman" pitchFamily="18" charset="0"/>
                <a:cs typeface="Times New Roman" pitchFamily="18" charset="0"/>
              </a:rPr>
              <a:t>ngữ:</a:t>
            </a:r>
          </a:p>
        </p:txBody>
      </p:sp>
      <p:cxnSp>
        <p:nvCxnSpPr>
          <p:cNvPr id="15" name="Straight Connector 14"/>
          <p:cNvCxnSpPr/>
          <p:nvPr/>
        </p:nvCxnSpPr>
        <p:spPr>
          <a:xfrm>
            <a:off x="5529215" y="2404785"/>
            <a:ext cx="0" cy="4414384"/>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769542" y="3148032"/>
            <a:ext cx="2866626" cy="523220"/>
          </a:xfrm>
          <a:prstGeom prst="rect">
            <a:avLst/>
          </a:prstGeom>
          <a:noFill/>
        </p:spPr>
        <p:txBody>
          <a:bodyPr wrap="square" rtlCol="0">
            <a:spAutoFit/>
          </a:bodyPr>
          <a:lstStyle/>
          <a:p>
            <a:r>
              <a:rPr lang="en-US" sz="2800" b="1" dirty="0">
                <a:solidFill>
                  <a:srgbClr val="0000CC"/>
                </a:solidFill>
                <a:latin typeface="Times New Roman" pitchFamily="18" charset="0"/>
                <a:cs typeface="Times New Roman" pitchFamily="18" charset="0"/>
              </a:rPr>
              <a:t>.</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l</a:t>
            </a:r>
            <a:r>
              <a:rPr lang="vi-VN" sz="2800" b="1" u="sng" dirty="0" smtClean="0">
                <a:solidFill>
                  <a:srgbClr val="0000CC"/>
                </a:solidFill>
                <a:latin typeface="Times New Roman" pitchFamily="18" charset="0"/>
                <a:cs typeface="Times New Roman" pitchFamily="18" charset="0"/>
              </a:rPr>
              <a:t>oanh</a:t>
            </a:r>
            <a:r>
              <a:rPr lang="vi-VN" sz="2800" b="1" dirty="0" smtClean="0">
                <a:solidFill>
                  <a:srgbClr val="0000CC"/>
                </a:solidFill>
                <a:latin typeface="Times New Roman" pitchFamily="18" charset="0"/>
                <a:cs typeface="Times New Roman" pitchFamily="18" charset="0"/>
              </a:rPr>
              <a:t> quanh</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1775928" y="3648102"/>
            <a:ext cx="1955104" cy="523220"/>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a:t>
            </a:r>
            <a:r>
              <a:rPr lang="en-US" sz="2800" b="1" dirty="0" smtClean="0">
                <a:solidFill>
                  <a:srgbClr val="0000CC"/>
                </a:solidFill>
                <a:latin typeface="Times New Roman" pitchFamily="18" charset="0"/>
                <a:cs typeface="Times New Roman" pitchFamily="18" charset="0"/>
              </a:rPr>
              <a:t> </a:t>
            </a:r>
            <a:r>
              <a:rPr lang="vi-VN" sz="2800" b="1" u="sng" dirty="0" smtClean="0">
                <a:solidFill>
                  <a:srgbClr val="0000CC"/>
                </a:solidFill>
                <a:latin typeface="Times New Roman" pitchFamily="18" charset="0"/>
                <a:cs typeface="Times New Roman" pitchFamily="18" charset="0"/>
              </a:rPr>
              <a:t>l</a:t>
            </a:r>
            <a:r>
              <a:rPr lang="vi-VN" sz="2800" b="1" dirty="0" smtClean="0">
                <a:solidFill>
                  <a:srgbClr val="0000CC"/>
                </a:solidFill>
                <a:latin typeface="Times New Roman" pitchFamily="18" charset="0"/>
                <a:cs typeface="Times New Roman" pitchFamily="18" charset="0"/>
              </a:rPr>
              <a:t>úp </a:t>
            </a:r>
            <a:r>
              <a:rPr lang="vi-VN" sz="2800" b="1" u="sng" dirty="0">
                <a:solidFill>
                  <a:srgbClr val="0000CC"/>
                </a:solidFill>
                <a:latin typeface="Times New Roman" pitchFamily="18" charset="0"/>
                <a:cs typeface="Times New Roman" pitchFamily="18" charset="0"/>
              </a:rPr>
              <a:t>x</a:t>
            </a:r>
            <a:r>
              <a:rPr lang="vi-VN" sz="2800" b="1" dirty="0">
                <a:solidFill>
                  <a:srgbClr val="0000CC"/>
                </a:solidFill>
                <a:latin typeface="Times New Roman" pitchFamily="18" charset="0"/>
                <a:cs typeface="Times New Roman" pitchFamily="18" charset="0"/>
              </a:rPr>
              <a:t>úp</a:t>
            </a:r>
          </a:p>
        </p:txBody>
      </p:sp>
      <p:sp>
        <p:nvSpPr>
          <p:cNvPr id="19" name="TextBox 18"/>
          <p:cNvSpPr txBox="1"/>
          <p:nvPr/>
        </p:nvSpPr>
        <p:spPr>
          <a:xfrm>
            <a:off x="1773878" y="4130842"/>
            <a:ext cx="1955104" cy="523220"/>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a:t>
            </a:r>
            <a:r>
              <a:rPr lang="en-US" sz="2800" b="1" dirty="0" smtClean="0">
                <a:solidFill>
                  <a:srgbClr val="0000CC"/>
                </a:solidFill>
                <a:latin typeface="Times New Roman" pitchFamily="18" charset="0"/>
                <a:cs typeface="Times New Roman" pitchFamily="18" charset="0"/>
              </a:rPr>
              <a:t> </a:t>
            </a:r>
            <a:r>
              <a:rPr lang="vi-VN" sz="2800" b="1" dirty="0" smtClean="0">
                <a:solidFill>
                  <a:srgbClr val="0000CC"/>
                </a:solidFill>
                <a:latin typeface="Times New Roman" pitchFamily="18" charset="0"/>
                <a:cs typeface="Times New Roman" pitchFamily="18" charset="0"/>
              </a:rPr>
              <a:t>v</a:t>
            </a:r>
            <a:r>
              <a:rPr lang="vi-VN" sz="2800" b="1" u="sng" dirty="0" smtClean="0">
                <a:solidFill>
                  <a:srgbClr val="0000CC"/>
                </a:solidFill>
                <a:latin typeface="Times New Roman" pitchFamily="18" charset="0"/>
                <a:cs typeface="Times New Roman" pitchFamily="18" charset="0"/>
              </a:rPr>
              <a:t>út</a:t>
            </a:r>
            <a:r>
              <a:rPr lang="vi-VN" sz="2800" b="1" dirty="0" smtClean="0">
                <a:solidFill>
                  <a:srgbClr val="0000CC"/>
                </a:solidFill>
                <a:latin typeface="Times New Roman" pitchFamily="18" charset="0"/>
                <a:cs typeface="Times New Roman" pitchFamily="18" charset="0"/>
              </a:rPr>
              <a:t> qua</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1788875" y="4595743"/>
            <a:ext cx="2714226" cy="523220"/>
          </a:xfrm>
          <a:prstGeom prst="rect">
            <a:avLst/>
          </a:prstGeom>
          <a:noFill/>
        </p:spPr>
        <p:txBody>
          <a:bodyPr wrap="square" rtlCol="0">
            <a:spAutoFit/>
          </a:bodyPr>
          <a:lstStyle/>
          <a:p>
            <a:pPr algn="just"/>
            <a:r>
              <a:rPr lang="en-US" sz="2800" b="1" dirty="0">
                <a:solidFill>
                  <a:srgbClr val="0000CC"/>
                </a:solidFill>
                <a:latin typeface="Times New Roman" pitchFamily="18" charset="0"/>
                <a:cs typeface="Times New Roman" pitchFamily="18" charset="0"/>
              </a:rPr>
              <a:t>.</a:t>
            </a:r>
            <a:r>
              <a:rPr lang="en-US" sz="2800" b="1" dirty="0" smtClean="0">
                <a:solidFill>
                  <a:srgbClr val="0000CC"/>
                </a:solidFill>
                <a:latin typeface="Times New Roman" pitchFamily="18" charset="0"/>
                <a:cs typeface="Times New Roman" pitchFamily="18" charset="0"/>
              </a:rPr>
              <a:t> </a:t>
            </a:r>
            <a:r>
              <a:rPr lang="vi-VN" sz="2800" b="1" u="sng" dirty="0" smtClean="0">
                <a:solidFill>
                  <a:srgbClr val="0000CC"/>
                </a:solidFill>
                <a:latin typeface="Times New Roman" pitchFamily="18" charset="0"/>
                <a:cs typeface="Times New Roman" pitchFamily="18" charset="0"/>
              </a:rPr>
              <a:t>r</a:t>
            </a:r>
            <a:r>
              <a:rPr lang="vi-VN" sz="2800" b="1" dirty="0" smtClean="0">
                <a:solidFill>
                  <a:srgbClr val="0000CC"/>
                </a:solidFill>
                <a:latin typeface="Times New Roman" pitchFamily="18" charset="0"/>
                <a:cs typeface="Times New Roman" pitchFamily="18" charset="0"/>
              </a:rPr>
              <a:t>ừng kh</a:t>
            </a:r>
            <a:r>
              <a:rPr lang="vi-VN" sz="2800" b="1" u="sng" dirty="0" smtClean="0">
                <a:solidFill>
                  <a:srgbClr val="0000CC"/>
                </a:solidFill>
                <a:latin typeface="Times New Roman" pitchFamily="18" charset="0"/>
                <a:cs typeface="Times New Roman" pitchFamily="18" charset="0"/>
              </a:rPr>
              <a:t>ộp</a:t>
            </a:r>
            <a:endParaRPr lang="vi-VN" sz="2800" b="1" u="sng" dirty="0">
              <a:solidFill>
                <a:srgbClr val="0000CC"/>
              </a:solidFill>
              <a:latin typeface="Times New Roman" pitchFamily="18" charset="0"/>
              <a:cs typeface="Times New Roman" pitchFamily="18" charset="0"/>
            </a:endParaRPr>
          </a:p>
        </p:txBody>
      </p:sp>
      <p:sp>
        <p:nvSpPr>
          <p:cNvPr id="17" name="Rectangle 1"/>
          <p:cNvSpPr>
            <a:spLocks noChangeArrowheads="1"/>
          </p:cNvSpPr>
          <p:nvPr/>
        </p:nvSpPr>
        <p:spPr bwMode="auto">
          <a:xfrm>
            <a:off x="0" y="219489"/>
            <a:ext cx="121916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u="sng" dirty="0" err="1" smtClean="0">
                <a:solidFill>
                  <a:schemeClr val="tx1">
                    <a:lumMod val="95000"/>
                    <a:lumOff val="5000"/>
                  </a:schemeClr>
                </a:solidFill>
                <a:latin typeface="Times New Roman" pitchFamily="18" charset="0"/>
                <a:cs typeface="Times New Roman" pitchFamily="18" charset="0"/>
              </a:rPr>
              <a:t>Tập</a:t>
            </a:r>
            <a:r>
              <a:rPr lang="en-US" sz="3200" b="1" u="sng" dirty="0" smtClean="0">
                <a:solidFill>
                  <a:schemeClr val="tx1">
                    <a:lumMod val="95000"/>
                    <a:lumOff val="5000"/>
                  </a:schemeClr>
                </a:solidFill>
                <a:latin typeface="Times New Roman" pitchFamily="18" charset="0"/>
                <a:cs typeface="Times New Roman" pitchFamily="18" charset="0"/>
              </a:rPr>
              <a:t> </a:t>
            </a:r>
            <a:r>
              <a:rPr lang="en-US" sz="3200" b="1" u="sng" dirty="0" err="1" smtClean="0">
                <a:solidFill>
                  <a:schemeClr val="tx1">
                    <a:lumMod val="95000"/>
                    <a:lumOff val="5000"/>
                  </a:schemeClr>
                </a:solidFill>
                <a:latin typeface="Times New Roman" pitchFamily="18" charset="0"/>
                <a:cs typeface="Times New Roman" pitchFamily="18" charset="0"/>
              </a:rPr>
              <a:t>đọc</a:t>
            </a:r>
            <a:endParaRPr lang="en-US" sz="3200" b="1" u="sng" dirty="0" smtClean="0">
              <a:solidFill>
                <a:schemeClr val="tx1">
                  <a:lumMod val="95000"/>
                  <a:lumOff val="5000"/>
                </a:schemeClr>
              </a:solidFill>
              <a:latin typeface="Times New Roman" pitchFamily="18" charset="0"/>
              <a:cs typeface="Times New Roman" pitchFamily="18" charset="0"/>
            </a:endParaRPr>
          </a:p>
          <a:p>
            <a:pPr algn="ctr"/>
            <a:r>
              <a:rPr lang="en-US" sz="3600" b="1" dirty="0" err="1">
                <a:solidFill>
                  <a:srgbClr val="FF3300"/>
                </a:solidFill>
                <a:latin typeface="Times New Roman" pitchFamily="18" charset="0"/>
                <a:cs typeface="Times New Roman" pitchFamily="18" charset="0"/>
              </a:rPr>
              <a:t>Kì</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diệu</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rừng</a:t>
            </a:r>
            <a:r>
              <a:rPr lang="en-US" sz="3600" b="1" dirty="0">
                <a:solidFill>
                  <a:srgbClr val="FF3300"/>
                </a:solidFill>
                <a:latin typeface="Times New Roman" pitchFamily="18" charset="0"/>
                <a:cs typeface="Times New Roman" pitchFamily="18" charset="0"/>
              </a:rPr>
              <a:t> </a:t>
            </a:r>
            <a:r>
              <a:rPr lang="en-US" sz="3600" b="1" dirty="0" err="1" smtClean="0">
                <a:solidFill>
                  <a:srgbClr val="FF3300"/>
                </a:solidFill>
                <a:latin typeface="Times New Roman" pitchFamily="18" charset="0"/>
                <a:cs typeface="Times New Roman" pitchFamily="18" charset="0"/>
              </a:rPr>
              <a:t>xanh</a:t>
            </a:r>
            <a:endParaRPr lang="en-US" sz="3600" b="1" dirty="0" smtClean="0">
              <a:solidFill>
                <a:srgbClr val="FF3300"/>
              </a:solidFill>
              <a:latin typeface="Times New Roman" pitchFamily="18" charset="0"/>
              <a:cs typeface="Times New Roman" pitchFamily="18" charset="0"/>
            </a:endParaRPr>
          </a:p>
          <a:p>
            <a:pPr algn="ctr"/>
            <a:r>
              <a:rPr lang="en-US" sz="3200" i="1"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3000" b="1" i="1" dirty="0" smtClean="0">
                <a:solidFill>
                  <a:srgbClr val="002060"/>
                </a:solidFill>
                <a:latin typeface="Times New Roman" panose="02020603050405020304" pitchFamily="18" charset="0"/>
                <a:cs typeface="Times New Roman" panose="02020603050405020304" pitchFamily="18" charset="0"/>
              </a:rPr>
              <a:t>Nguyễn </a:t>
            </a:r>
            <a:r>
              <a:rPr lang="vi-VN" sz="3000" b="1" i="1" dirty="0">
                <a:solidFill>
                  <a:srgbClr val="002060"/>
                </a:solidFill>
                <a:latin typeface="Times New Roman" panose="02020603050405020304" pitchFamily="18" charset="0"/>
                <a:cs typeface="Times New Roman" panose="02020603050405020304" pitchFamily="18" charset="0"/>
              </a:rPr>
              <a:t>Phan Hách</a:t>
            </a:r>
            <a:r>
              <a:rPr lang="en-US" sz="3000" b="1" i="1" dirty="0">
                <a:solidFill>
                  <a:srgbClr val="002060"/>
                </a:solidFill>
                <a:latin typeface="Times New Roman" panose="02020603050405020304" pitchFamily="18" charset="0"/>
                <a:cs typeface="Times New Roman" panose="02020603050405020304" pitchFamily="18" charset="0"/>
              </a:rPr>
              <a:t> </a:t>
            </a:r>
            <a:endParaRPr lang="en-US" alt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9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218363"/>
            <a:ext cx="11423176" cy="6455391"/>
          </a:xfrm>
        </p:spPr>
        <p:txBody>
          <a:bodyPr>
            <a:normAutofit fontScale="92500" lnSpcReduction="20000"/>
          </a:bodyPr>
          <a:lstStyle/>
          <a:p>
            <a:pPr marL="0" indent="0" algn="ctr">
              <a:buNone/>
            </a:pPr>
            <a:r>
              <a:rPr lang="vi-VN" b="1" dirty="0"/>
              <a:t>Kì diệu rừng xanh</a:t>
            </a:r>
            <a:endParaRPr lang="vi-VN" dirty="0"/>
          </a:p>
          <a:p>
            <a:pPr marL="0" indent="0">
              <a:buNone/>
            </a:pPr>
            <a:r>
              <a:rPr lang="vi-VN" dirty="0"/>
              <a:t>Loanh quanh trong rừng, chúng tôi đi vào một lối đầy nấm dại, một thành phố lúp xúp dưới bóng cây thưa. Những chiếc 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marL="0" indent="0">
              <a:buNone/>
            </a:pPr>
            <a:r>
              <a:rPr lang="vi-VN" dirty="0"/>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a:t>
            </a:r>
            <a:r>
              <a:rPr lang="vi-VN" dirty="0" smtClean="0"/>
              <a:t>theo.</a:t>
            </a:r>
          </a:p>
          <a:p>
            <a:pPr marL="0" indent="0">
              <a:buNone/>
            </a:pPr>
            <a:r>
              <a:rPr lang="vi-VN" dirty="0" smtClean="0"/>
              <a:t>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đang giẫm trên thảm lá vàng và sắc nắng cũng rực vàng trên lưng nó. Chỉ có mấy vạt cỏ xanh biếc là rực lên giữa cái giang sơn vàng rợi.</a:t>
            </a:r>
          </a:p>
          <a:p>
            <a:pPr marL="0" indent="0">
              <a:buNone/>
            </a:pPr>
            <a:r>
              <a:rPr lang="vi-VN" dirty="0" smtClean="0"/>
              <a:t>Tôi </a:t>
            </a:r>
            <a:r>
              <a:rPr lang="vi-VN" dirty="0"/>
              <a:t>có cảm giác mình lạc vào một thế giới thần bí.</a:t>
            </a:r>
          </a:p>
          <a:p>
            <a:pPr marL="0" indent="0" algn="r">
              <a:buNone/>
            </a:pPr>
            <a:r>
              <a:rPr lang="vi-VN" i="1" dirty="0"/>
              <a:t>Theo </a:t>
            </a:r>
            <a:r>
              <a:rPr lang="vi-VN" b="1" dirty="0"/>
              <a:t>Nguyễn Phan </a:t>
            </a:r>
            <a:r>
              <a:rPr lang="vi-VN" b="1" dirty="0" smtClean="0"/>
              <a:t>Hách</a:t>
            </a:r>
            <a:endParaRPr lang="vi-VN" dirty="0"/>
          </a:p>
        </p:txBody>
      </p:sp>
      <p:pic>
        <p:nvPicPr>
          <p:cNvPr id="4" name="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9" y="-42712"/>
            <a:ext cx="12192000" cy="6858000"/>
          </a:xfrm>
          <a:prstGeom prst="rect">
            <a:avLst/>
          </a:prstGeom>
        </p:spPr>
      </p:pic>
      <p:sp>
        <p:nvSpPr>
          <p:cNvPr id="5" name="Rectangle 4"/>
          <p:cNvSpPr/>
          <p:nvPr/>
        </p:nvSpPr>
        <p:spPr>
          <a:xfrm>
            <a:off x="122532" y="-42712"/>
            <a:ext cx="12024273" cy="7340471"/>
          </a:xfrm>
          <a:prstGeom prst="rect">
            <a:avLst/>
          </a:prstGeom>
        </p:spPr>
        <p:txBody>
          <a:bodyPr wrap="square">
            <a:spAutoFit/>
          </a:bodyPr>
          <a:lstStyle/>
          <a:p>
            <a:pPr algn="ctr"/>
            <a:r>
              <a:rPr lang="vi-VN" sz="3600" b="1" dirty="0">
                <a:solidFill>
                  <a:srgbClr val="0000FF"/>
                </a:solidFill>
                <a:latin typeface="+mj-lt"/>
              </a:rPr>
              <a:t>Kì diệu rừng </a:t>
            </a:r>
            <a:r>
              <a:rPr lang="vi-VN" sz="3600" b="1" dirty="0" smtClean="0">
                <a:solidFill>
                  <a:srgbClr val="0000FF"/>
                </a:solidFill>
                <a:latin typeface="+mj-lt"/>
              </a:rPr>
              <a:t>xanh</a:t>
            </a:r>
          </a:p>
          <a:p>
            <a:pPr algn="ctr"/>
            <a:endParaRPr lang="vi-VN" sz="900" dirty="0">
              <a:solidFill>
                <a:srgbClr val="0000FF"/>
              </a:solidFill>
              <a:latin typeface="+mj-lt"/>
            </a:endParaRPr>
          </a:p>
          <a:p>
            <a:pPr algn="just"/>
            <a:r>
              <a:rPr lang="en-US" sz="2400" dirty="0" smtClean="0">
                <a:solidFill>
                  <a:srgbClr val="002060"/>
                </a:solidFill>
                <a:latin typeface="+mj-lt"/>
              </a:rPr>
              <a:t>         </a:t>
            </a:r>
            <a:r>
              <a:rPr lang="vi-VN" sz="2400" dirty="0" smtClean="0">
                <a:solidFill>
                  <a:srgbClr val="002060"/>
                </a:solidFill>
                <a:latin typeface="+mj-lt"/>
              </a:rPr>
              <a:t>Loanh </a:t>
            </a:r>
            <a:r>
              <a:rPr lang="vi-VN" sz="2400" dirty="0">
                <a:solidFill>
                  <a:srgbClr val="002060"/>
                </a:solidFill>
                <a:latin typeface="+mj-lt"/>
              </a:rPr>
              <a:t>quanh trong rừng, chúng tôi đi vào một lối đầy nấm dại, một thành </a:t>
            </a:r>
            <a:r>
              <a:rPr lang="vi-VN" sz="2400" dirty="0" smtClean="0">
                <a:solidFill>
                  <a:srgbClr val="002060"/>
                </a:solidFill>
                <a:latin typeface="+mj-lt"/>
              </a:rPr>
              <a:t>phố nấm                   </a:t>
            </a:r>
            <a:r>
              <a:rPr lang="vi-VN" sz="2400" dirty="0">
                <a:solidFill>
                  <a:srgbClr val="002060"/>
                </a:solidFill>
                <a:latin typeface="+mj-lt"/>
              </a:rPr>
              <a:t>lúp xúp dưới bóng cây thưa. Những </a:t>
            </a:r>
            <a:r>
              <a:rPr lang="vi-VN" sz="2400" dirty="0" smtClean="0">
                <a:solidFill>
                  <a:srgbClr val="002060"/>
                </a:solidFill>
                <a:latin typeface="+mj-lt"/>
              </a:rPr>
              <a:t>chiếc</a:t>
            </a:r>
            <a:r>
              <a:rPr lang="en-US" sz="2400" dirty="0" smtClean="0">
                <a:solidFill>
                  <a:srgbClr val="002060"/>
                </a:solidFill>
                <a:latin typeface="+mj-lt"/>
              </a:rPr>
              <a:t> n</a:t>
            </a:r>
            <a:r>
              <a:rPr lang="vi-VN" sz="2400" dirty="0" smtClean="0">
                <a:solidFill>
                  <a:srgbClr val="002060"/>
                </a:solidFill>
                <a:latin typeface="+mj-lt"/>
              </a:rPr>
              <a:t>ấm </a:t>
            </a:r>
            <a:r>
              <a:rPr lang="vi-VN" sz="2400" dirty="0">
                <a:solidFill>
                  <a:srgbClr val="002060"/>
                </a:solidFill>
                <a:latin typeface="+mj-lt"/>
              </a:rPr>
              <a:t>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r>
              <a:rPr lang="vi-VN" sz="2400" dirty="0" smtClean="0">
                <a:solidFill>
                  <a:srgbClr val="002060"/>
                </a:solidFill>
                <a:latin typeface="+mj-lt"/>
              </a:rPr>
              <a:t>.</a:t>
            </a:r>
          </a:p>
          <a:p>
            <a:pPr algn="just"/>
            <a:endParaRPr lang="vi-VN" sz="800" dirty="0">
              <a:solidFill>
                <a:srgbClr val="0000FF"/>
              </a:solidFill>
              <a:latin typeface="+mj-lt"/>
            </a:endParaRPr>
          </a:p>
          <a:p>
            <a:pPr algn="just"/>
            <a:r>
              <a:rPr lang="en-US" sz="2400" dirty="0" smtClean="0">
                <a:solidFill>
                  <a:srgbClr val="0000FF"/>
                </a:solidFill>
                <a:latin typeface="+mj-lt"/>
              </a:rPr>
              <a:t>         </a:t>
            </a:r>
            <a:r>
              <a:rPr lang="vi-VN" sz="2400" dirty="0" smtClean="0">
                <a:solidFill>
                  <a:srgbClr val="FF0000"/>
                </a:solidFill>
                <a:latin typeface="+mj-lt"/>
              </a:rPr>
              <a:t>Nắng </a:t>
            </a:r>
            <a:r>
              <a:rPr lang="vi-VN" sz="2400" dirty="0">
                <a:solidFill>
                  <a:srgbClr val="FF0000"/>
                </a:solidFill>
                <a:latin typeface="+mj-lt"/>
              </a:rPr>
              <a:t>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r>
              <a:rPr lang="vi-VN" sz="2400" dirty="0" smtClean="0">
                <a:solidFill>
                  <a:srgbClr val="FF0000"/>
                </a:solidFill>
                <a:latin typeface="+mj-lt"/>
              </a:rPr>
              <a:t>.</a:t>
            </a:r>
          </a:p>
          <a:p>
            <a:pPr algn="just"/>
            <a:endParaRPr lang="vi-VN" sz="800" dirty="0">
              <a:solidFill>
                <a:srgbClr val="0000FF"/>
              </a:solidFill>
              <a:latin typeface="+mj-lt"/>
            </a:endParaRPr>
          </a:p>
          <a:p>
            <a:pPr algn="just"/>
            <a:r>
              <a:rPr lang="en-US" sz="2400" dirty="0" smtClean="0">
                <a:solidFill>
                  <a:srgbClr val="0000FF"/>
                </a:solidFill>
                <a:latin typeface="+mj-lt"/>
              </a:rPr>
              <a:t>         </a:t>
            </a:r>
            <a:r>
              <a:rPr lang="vi-VN" sz="2400" dirty="0" smtClean="0">
                <a:solidFill>
                  <a:srgbClr val="0000FF"/>
                </a:solidFill>
                <a:latin typeface="+mj-lt"/>
              </a:rPr>
              <a:t>Sau </a:t>
            </a:r>
            <a:r>
              <a:rPr lang="vi-VN" sz="2400" dirty="0">
                <a:solidFill>
                  <a:srgbClr val="0000FF"/>
                </a:solidFill>
                <a:latin typeface="+mj-lt"/>
              </a:rPr>
              <a:t>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a:t>
            </a:r>
            <a:r>
              <a:rPr lang="vi-VN" sz="2400" dirty="0" smtClean="0">
                <a:solidFill>
                  <a:srgbClr val="0000FF"/>
                </a:solidFill>
                <a:latin typeface="+mj-lt"/>
              </a:rPr>
              <a:t>giẫm </a:t>
            </a:r>
            <a:r>
              <a:rPr lang="vi-VN" sz="2400" dirty="0">
                <a:solidFill>
                  <a:srgbClr val="0000FF"/>
                </a:solidFill>
                <a:latin typeface="+mj-lt"/>
              </a:rPr>
              <a:t>trên thảm lá vàng và sắc nắng cũng rực vàng trên lưng nó. Chỉ có mấy vạt cỏ xanh biếc là rực lên giữa cái giang sơn vàng rợi</a:t>
            </a:r>
            <a:r>
              <a:rPr lang="vi-VN" sz="2400" dirty="0" smtClean="0">
                <a:solidFill>
                  <a:srgbClr val="0000FF"/>
                </a:solidFill>
                <a:latin typeface="+mj-lt"/>
              </a:rPr>
              <a:t>.</a:t>
            </a:r>
          </a:p>
          <a:p>
            <a:pPr algn="just"/>
            <a:endParaRPr lang="vi-VN" sz="800" dirty="0">
              <a:solidFill>
                <a:srgbClr val="0000FF"/>
              </a:solidFill>
              <a:latin typeface="+mj-lt"/>
            </a:endParaRPr>
          </a:p>
          <a:p>
            <a:pPr algn="just"/>
            <a:r>
              <a:rPr lang="vi-VN" sz="2400" dirty="0">
                <a:solidFill>
                  <a:srgbClr val="0000FF"/>
                </a:solidFill>
                <a:latin typeface="+mj-lt"/>
              </a:rPr>
              <a:t> </a:t>
            </a:r>
            <a:r>
              <a:rPr lang="vi-VN" sz="2400" dirty="0" smtClean="0">
                <a:solidFill>
                  <a:srgbClr val="0000FF"/>
                </a:solidFill>
                <a:latin typeface="+mj-lt"/>
              </a:rPr>
              <a:t>       Tôi </a:t>
            </a:r>
            <a:r>
              <a:rPr lang="vi-VN" sz="2400" dirty="0">
                <a:solidFill>
                  <a:srgbClr val="0000FF"/>
                </a:solidFill>
                <a:latin typeface="+mj-lt"/>
              </a:rPr>
              <a:t>có cảm giác mình lạc vào một thế giới thần bí.</a:t>
            </a:r>
          </a:p>
          <a:p>
            <a:r>
              <a:rPr lang="en-US" sz="2400" i="1" dirty="0" smtClean="0">
                <a:solidFill>
                  <a:srgbClr val="0000FF"/>
                </a:solidFill>
                <a:latin typeface="+mj-lt"/>
              </a:rPr>
              <a:t>                                                                                              </a:t>
            </a:r>
            <a:r>
              <a:rPr lang="vi-VN" sz="2400" i="1" dirty="0" smtClean="0">
                <a:solidFill>
                  <a:srgbClr val="0000FF"/>
                </a:solidFill>
                <a:latin typeface="+mj-lt"/>
              </a:rPr>
              <a:t>Theo</a:t>
            </a:r>
            <a:r>
              <a:rPr lang="vi-VN" sz="2400" i="1" dirty="0">
                <a:solidFill>
                  <a:srgbClr val="0000FF"/>
                </a:solidFill>
                <a:latin typeface="+mj-lt"/>
              </a:rPr>
              <a:t> </a:t>
            </a:r>
            <a:r>
              <a:rPr lang="vi-VN" sz="2400" b="1" dirty="0">
                <a:solidFill>
                  <a:srgbClr val="0000FF"/>
                </a:solidFill>
                <a:latin typeface="+mj-lt"/>
              </a:rPr>
              <a:t>Nguyễn Phan Hách</a:t>
            </a:r>
            <a:endParaRPr lang="vi-VN" sz="2400" dirty="0">
              <a:solidFill>
                <a:srgbClr val="0000FF"/>
              </a:solidFill>
              <a:latin typeface="+mj-lt"/>
            </a:endParaRPr>
          </a:p>
          <a:p>
            <a:endParaRPr lang="en-US" dirty="0">
              <a:solidFill>
                <a:srgbClr val="0000FF"/>
              </a:solidFill>
              <a:latin typeface="+mj-lt"/>
            </a:endParaRPr>
          </a:p>
        </p:txBody>
      </p:sp>
    </p:spTree>
    <p:extLst>
      <p:ext uri="{BB962C8B-B14F-4D97-AF65-F5344CB8AC3E}">
        <p14:creationId xmlns:p14="http://schemas.microsoft.com/office/powerpoint/2010/main" val="303795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8494</TotalTime>
  <Words>3891</Words>
  <Application>Microsoft Office PowerPoint</Application>
  <PresentationFormat>Widescreen</PresentationFormat>
  <Paragraphs>324</Paragraphs>
  <Slides>44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Sitka Heading</vt:lpstr>
      <vt:lpstr>华文琥珀</vt:lpstr>
      <vt:lpstr>Times</vt:lpstr>
      <vt:lpstr>Times New Rom</vt:lpstr>
      <vt:lpstr>Times New Roman</vt:lpstr>
      <vt:lpstr>VNI-Times</vt:lpstr>
      <vt:lpstr>Wingdings</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loccp_000</dc:creator>
  <cp:lastModifiedBy>Le Thi Dung</cp:lastModifiedBy>
  <cp:revision>283</cp:revision>
  <dcterms:created xsi:type="dcterms:W3CDTF">2018-03-18T12:57:24Z</dcterms:created>
  <dcterms:modified xsi:type="dcterms:W3CDTF">2021-10-17T04:07:01Z</dcterms:modified>
</cp:coreProperties>
</file>