
<file path=[Content_Types].xml><?xml version="1.0" encoding="utf-8"?>
<Types xmlns="http://schemas.openxmlformats.org/package/2006/content-types">
  <Default Extension="mpg" ContentType="vide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8" r:id="rId2"/>
    <p:sldId id="258" r:id="rId3"/>
    <p:sldId id="271" r:id="rId4"/>
    <p:sldId id="262" r:id="rId5"/>
    <p:sldId id="263" r:id="rId6"/>
    <p:sldId id="282" r:id="rId7"/>
    <p:sldId id="273" r:id="rId8"/>
    <p:sldId id="281" r:id="rId9"/>
    <p:sldId id="280" r:id="rId10"/>
    <p:sldId id="274" r:id="rId11"/>
    <p:sldId id="264" r:id="rId12"/>
    <p:sldId id="276" r:id="rId13"/>
    <p:sldId id="277" r:id="rId14"/>
    <p:sldId id="278" r:id="rId15"/>
    <p:sldId id="279" r:id="rId16"/>
    <p:sldId id="275" r:id="rId17"/>
    <p:sldId id="269" r:id="rId18"/>
    <p:sldId id="265" r:id="rId19"/>
    <p:sldId id="267" r:id="rId20"/>
    <p:sldId id="287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8186F-9A8D-42ED-8173-D751F8EA66FF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3596-2C2D-4145-B824-8B9B2F8C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8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8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0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6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7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D68E-58AF-4DF3-B907-1D3D68A8C79B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E9E39-BC23-4D95-A773-4C7F73970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3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BÀI GIẢNG POI\17522834_1899207530355774_285104642860576036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371600" y="762000"/>
            <a:ext cx="838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666999" y="685800"/>
            <a:ext cx="3657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cụm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từ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pic>
        <p:nvPicPr>
          <p:cNvPr id="1027" name="Picture 3" descr="G: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06493"/>
            <a:ext cx="7543800" cy="47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55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47750" y="147161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04950" y="1402557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cụm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từ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1209675" y="3499108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Y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li ?</a:t>
            </a:r>
            <a:endParaRPr lang="en-US" sz="3200" b="1" dirty="0"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209675" y="4083884"/>
            <a:ext cx="6305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Y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4 li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724025" y="2119745"/>
            <a:ext cx="57340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Yêu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lũy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tre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làng</a:t>
            </a:r>
            <a:endParaRPr lang="en-US" sz="5400" b="1" dirty="0">
              <a:latin typeface="UNI Chu truyen thong ly 4" pitchFamily="66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45877" y="3043075"/>
            <a:ext cx="690565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47750" y="147161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04950" y="1402557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cụm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từ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1209675" y="3499108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l, y , g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li ?</a:t>
            </a:r>
            <a:endParaRPr lang="en-US" sz="3200" b="1" dirty="0"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209675" y="4083884"/>
            <a:ext cx="6305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ác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l, y, g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2,5 li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724025" y="2119745"/>
            <a:ext cx="57340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Yêu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lũy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tre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làng</a:t>
            </a:r>
            <a:endParaRPr lang="en-US" sz="5400" b="1" dirty="0">
              <a:latin typeface="UNI Chu truyen thong ly 4" pitchFamily="66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945602" y="2819400"/>
            <a:ext cx="426248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07827" y="3093568"/>
            <a:ext cx="426248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14059" y="3089564"/>
            <a:ext cx="426248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4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47750" y="147161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04950" y="1402557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cụm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từ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1209675" y="3499108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UNI Chu viet tay" pitchFamily="66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hữ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t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li ?</a:t>
            </a:r>
            <a:endParaRPr lang="en-US" sz="3200" b="1" dirty="0"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209675" y="4083884"/>
            <a:ext cx="6305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t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1,5 li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724025" y="2119745"/>
            <a:ext cx="57340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Yêu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lũy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tre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làng</a:t>
            </a:r>
            <a:endParaRPr lang="en-US" sz="5400" b="1" dirty="0">
              <a:latin typeface="UNI Chu truyen thong ly 4" pitchFamily="66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36199" y="2819400"/>
            <a:ext cx="331001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11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47750" y="147161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04950" y="1402557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cụm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từ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1209675" y="3499108"/>
            <a:ext cx="472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UNI Chu viet tay" pitchFamily="66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hữ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>
                <a:latin typeface="UNI Chu viet tay" pitchFamily="66" charset="0"/>
                <a:cs typeface="Times New Roman" pitchFamily="18" charset="0"/>
              </a:rPr>
              <a:t>r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li ?</a:t>
            </a:r>
            <a:endParaRPr lang="en-US" sz="3200" b="1" dirty="0"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209675" y="4083884"/>
            <a:ext cx="6305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1,25 li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724025" y="2119745"/>
            <a:ext cx="57340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Yêu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lũy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tre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làng</a:t>
            </a:r>
            <a:endParaRPr lang="en-US" sz="5400" b="1" dirty="0">
              <a:latin typeface="UNI Chu truyen thong ly 4" pitchFamily="66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182338" y="2819400"/>
            <a:ext cx="31790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47750" y="147161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04950" y="1402557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cụm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từ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1209675" y="3499108"/>
            <a:ext cx="624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ê, u, e, a, n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li ?</a:t>
            </a:r>
            <a:endParaRPr lang="en-US" sz="3200" b="1" dirty="0"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209675" y="4083884"/>
            <a:ext cx="6305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ê, u, e, a, n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1 li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724025" y="2119745"/>
            <a:ext cx="57340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Yêu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lũy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tre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làng</a:t>
            </a:r>
            <a:endParaRPr lang="en-US" sz="5400" b="1" dirty="0">
              <a:latin typeface="UNI Chu truyen thong ly 4" pitchFamily="66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62200" y="2798618"/>
            <a:ext cx="22860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15045" y="2798617"/>
            <a:ext cx="22860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05605" y="2798618"/>
            <a:ext cx="22860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76750" y="2798617"/>
            <a:ext cx="22860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79028" y="2798618"/>
            <a:ext cx="22860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99048" y="2798618"/>
            <a:ext cx="22860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3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47750" y="147161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04950" y="1402557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cụm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từ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838200" y="3429000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Ở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thì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?</a:t>
            </a:r>
            <a:endParaRPr lang="en-US" sz="3200" b="1" dirty="0"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838200" y="4267200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Ở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lũy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ngã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u.</a:t>
            </a:r>
            <a:endParaRPr lang="en-US" sz="3200" b="1" dirty="0">
              <a:solidFill>
                <a:srgbClr val="FF0000"/>
              </a:solidFill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724025" y="2119745"/>
            <a:ext cx="573405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Yêu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lũy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tre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làng</a:t>
            </a:r>
            <a:endParaRPr lang="en-US" sz="5400" b="1" dirty="0">
              <a:latin typeface="UNI Chu truyen thong ly 4" pitchFamily="66" charset="0"/>
              <a:cs typeface="Times New Roman" pitchFamily="18" charset="0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813953" y="5105400"/>
            <a:ext cx="75438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Ở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làng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huyền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a</a:t>
            </a:r>
            <a:endParaRPr lang="en-US" sz="3200" b="1" dirty="0">
              <a:solidFill>
                <a:srgbClr val="FF0000"/>
              </a:solidFill>
              <a:latin typeface="UNI Chu viet tay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6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59923" y="1250517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cụm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từ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066800" y="1273175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2</a:t>
            </a: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914400" y="3875782"/>
            <a:ext cx="739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nhau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khoảng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chừng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UNI Chu viet tay" pitchFamily="66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UNI Chu viet tay" pitchFamily="66" charset="0"/>
                <a:cs typeface="Times New Roman" pitchFamily="18" charset="0"/>
              </a:rPr>
              <a:t>?</a:t>
            </a:r>
            <a:endParaRPr lang="en-US" sz="3200" b="1" dirty="0"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857250" y="4953000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o.</a:t>
            </a:r>
            <a:endParaRPr lang="en-US" sz="3200" b="1" dirty="0">
              <a:solidFill>
                <a:srgbClr val="FF0000"/>
              </a:solidFill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143000" y="2119745"/>
            <a:ext cx="7315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Yêu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lũy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tre</a:t>
            </a:r>
            <a:r>
              <a:rPr lang="en-US" sz="54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UNI Chu truyen thong ly 4" pitchFamily="66" charset="0"/>
                <a:cs typeface="Times New Roman" pitchFamily="18" charset="0"/>
              </a:rPr>
              <a:t>làng</a:t>
            </a:r>
            <a:endParaRPr lang="en-US" sz="5400" b="1" dirty="0">
              <a:latin typeface="UNI Chu truyen thong ly 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92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oa chu0004"/>
          <p:cNvPicPr>
            <a:picLocks noChangeAspect="1" noChangeArrowheads="1"/>
          </p:cNvPicPr>
          <p:nvPr/>
        </p:nvPicPr>
        <p:blipFill>
          <a:blip r:embed="rId3" cstate="print">
            <a:lum bright="-42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t="21147" r="13040" b="19069"/>
          <a:stretch>
            <a:fillRect/>
          </a:stretch>
        </p:blipFill>
        <p:spPr bwMode="auto">
          <a:xfrm>
            <a:off x="1375713" y="2227551"/>
            <a:ext cx="4262437" cy="42656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5858741" y="2227551"/>
            <a:ext cx="24384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chu hoa0005"/>
          <p:cNvPicPr>
            <a:picLocks noChangeAspect="1" noChangeArrowheads="1"/>
          </p:cNvPicPr>
          <p:nvPr/>
        </p:nvPicPr>
        <p:blipFill>
          <a:blip r:embed="rId5" cstate="print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0" t="68240" r="20592" b="22394"/>
          <a:stretch>
            <a:fillRect/>
          </a:stretch>
        </p:blipFill>
        <p:spPr bwMode="auto">
          <a:xfrm>
            <a:off x="716973" y="2213696"/>
            <a:ext cx="533400" cy="48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246909" y="1471033"/>
            <a:ext cx="457200" cy="42602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3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129107" y="68695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UNI Chu viet tay" pitchFamily="66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704109" y="1424489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vở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</a:p>
        </p:txBody>
      </p:sp>
      <p:sp>
        <p:nvSpPr>
          <p:cNvPr id="20496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3782" y="6668653"/>
            <a:ext cx="381000" cy="3048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NI Chu viet ta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381000"/>
            <a:ext cx="8610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smtClean="0">
                <a:solidFill>
                  <a:schemeClr val="accent2"/>
                </a:solidFill>
                <a:latin typeface="UNI Chu viet tay" pitchFamily="66" charset="0"/>
              </a:rPr>
              <a:t>      </a:t>
            </a:r>
            <a:r>
              <a:rPr lang="en-US" sz="8000" b="1" dirty="0" err="1" smtClean="0">
                <a:solidFill>
                  <a:schemeClr val="accent2"/>
                </a:solidFill>
                <a:latin typeface="UNI Chu viet tay" pitchFamily="66" charset="0"/>
              </a:rPr>
              <a:t>Củng</a:t>
            </a:r>
            <a:r>
              <a:rPr lang="en-US" sz="80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8000" b="1" dirty="0" err="1" smtClean="0">
                <a:solidFill>
                  <a:schemeClr val="accent2"/>
                </a:solidFill>
                <a:latin typeface="UNI Chu viet tay" pitchFamily="66" charset="0"/>
              </a:rPr>
              <a:t>cố</a:t>
            </a:r>
            <a:endParaRPr lang="en-US" sz="8000" b="1" dirty="0" smtClean="0">
              <a:solidFill>
                <a:schemeClr val="accent2"/>
              </a:solidFill>
              <a:latin typeface="UNI Chu viet tay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8000" b="1" dirty="0" err="1" smtClean="0">
                <a:solidFill>
                  <a:schemeClr val="accent2"/>
                </a:solidFill>
                <a:latin typeface="UNI Chu viet tay" pitchFamily="66" charset="0"/>
              </a:rPr>
              <a:t>Về</a:t>
            </a:r>
            <a:r>
              <a:rPr lang="en-US" sz="80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8000" b="1" dirty="0" err="1" smtClean="0">
                <a:solidFill>
                  <a:schemeClr val="accent2"/>
                </a:solidFill>
                <a:latin typeface="UNI Chu viet tay" pitchFamily="66" charset="0"/>
              </a:rPr>
              <a:t>nhà</a:t>
            </a:r>
            <a:r>
              <a:rPr lang="en-US" sz="80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8000" b="1" dirty="0" err="1" smtClean="0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80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8000" b="1" dirty="0" err="1" smtClean="0">
                <a:solidFill>
                  <a:schemeClr val="accent2"/>
                </a:solidFill>
                <a:latin typeface="UNI Chu viet tay" pitchFamily="66" charset="0"/>
              </a:rPr>
              <a:t>lại</a:t>
            </a:r>
            <a:r>
              <a:rPr lang="en-US" sz="80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8000" b="1" dirty="0" err="1" smtClean="0">
                <a:solidFill>
                  <a:schemeClr val="accent2"/>
                </a:solidFill>
                <a:latin typeface="UNI Chu viet tay" pitchFamily="66" charset="0"/>
              </a:rPr>
              <a:t>bài</a:t>
            </a:r>
            <a:r>
              <a:rPr lang="en-US" sz="8000" b="1" dirty="0" smtClean="0">
                <a:solidFill>
                  <a:schemeClr val="accent2"/>
                </a:solidFill>
                <a:latin typeface="UNI Chu viet tay" pitchFamily="66" charset="0"/>
              </a:rPr>
              <a:t>            </a:t>
            </a:r>
            <a:r>
              <a:rPr lang="en-US" sz="8000" b="1" dirty="0" err="1" smtClean="0">
                <a:solidFill>
                  <a:schemeClr val="accent2"/>
                </a:solidFill>
                <a:latin typeface="UNI Chu viet tay" pitchFamily="66" charset="0"/>
              </a:rPr>
              <a:t>nhiều</a:t>
            </a:r>
            <a:r>
              <a:rPr lang="en-US" sz="80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8000" b="1" dirty="0" err="1" smtClean="0">
                <a:solidFill>
                  <a:schemeClr val="accent2"/>
                </a:solidFill>
                <a:latin typeface="UNI Chu viet tay" pitchFamily="66" charset="0"/>
              </a:rPr>
              <a:t>lần</a:t>
            </a:r>
            <a:r>
              <a:rPr lang="en-US" sz="80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8000" b="1" dirty="0" err="1" smtClean="0">
                <a:solidFill>
                  <a:schemeClr val="accent2"/>
                </a:solidFill>
                <a:latin typeface="UNI Chu viet tay" pitchFamily="66" charset="0"/>
              </a:rPr>
              <a:t>cho</a:t>
            </a:r>
            <a:r>
              <a:rPr lang="en-US" sz="80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8000" b="1" dirty="0" err="1" smtClean="0">
                <a:solidFill>
                  <a:schemeClr val="accent2"/>
                </a:solidFill>
                <a:latin typeface="UNI Chu viet tay" pitchFamily="66" charset="0"/>
              </a:rPr>
              <a:t>đẹp</a:t>
            </a:r>
            <a:r>
              <a:rPr lang="en-US" sz="80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endParaRPr lang="en-US" sz="80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50673" y="685800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UNI Chu viet tay" pitchFamily="66" charset="0"/>
              </a:rPr>
              <a:t>Tập</a:t>
            </a:r>
            <a:r>
              <a:rPr lang="en-US" sz="3200" b="1" u="sng" dirty="0">
                <a:latin typeface="UNI Chu viet tay" pitchFamily="66" charset="0"/>
              </a:rPr>
              <a:t> </a:t>
            </a:r>
            <a:r>
              <a:rPr lang="en-US" sz="3200" b="1" u="sng" dirty="0" err="1" smtClean="0">
                <a:latin typeface="UNI Chu viet tay" pitchFamily="66" charset="0"/>
              </a:rPr>
              <a:t>viết</a:t>
            </a:r>
            <a:endParaRPr lang="en-US" sz="3200" b="1" dirty="0">
              <a:latin typeface="UNI Chu viet tay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81299" y="1278150"/>
            <a:ext cx="281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chemeClr val="accent2"/>
                </a:solidFill>
                <a:latin typeface="UNI Chu viet tay" pitchFamily="66" charset="0"/>
              </a:rPr>
              <a:t>Chữ</a:t>
            </a:r>
            <a:r>
              <a:rPr lang="en-US" sz="4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UNI Chu viet tay" pitchFamily="66" charset="0"/>
              </a:rPr>
              <a:t>hoa</a:t>
            </a:r>
            <a:r>
              <a:rPr lang="en-US" sz="4800" b="1" dirty="0" smtClean="0">
                <a:solidFill>
                  <a:schemeClr val="accent2"/>
                </a:solidFill>
                <a:latin typeface="UNI Chu viet tay" pitchFamily="66" charset="0"/>
              </a:rPr>
              <a:t> Y</a:t>
            </a:r>
            <a:endParaRPr lang="en-US" sz="4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pic>
        <p:nvPicPr>
          <p:cNvPr id="7" name="Picture 67" descr="chu y0004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2102063"/>
            <a:ext cx="3124201" cy="4518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429983" y="2352022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UNI Chu viet tay" pitchFamily="66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UNI Chu viet tay" pitchFamily="66" charset="0"/>
              </a:rPr>
              <a:t>hữ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UNI Chu viet tay" pitchFamily="66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Y </a:t>
            </a:r>
            <a:r>
              <a:rPr lang="en-US" sz="2800" b="1" dirty="0" err="1" smtClean="0">
                <a:solidFill>
                  <a:srgbClr val="FF0000"/>
                </a:solidFill>
                <a:latin typeface="UNI Chu viet tay" pitchFamily="66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NI Chu viet tay" pitchFamily="66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UNI Chu viet tay" pitchFamily="66" charset="0"/>
              </a:rPr>
              <a:t> ô li 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429983" y="2922438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UNI Chu viet tay" pitchFamily="66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UNI Chu viet tay" pitchFamily="66" charset="0"/>
              </a:rPr>
              <a:t>hữ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UNI Chu viet tay" pitchFamily="66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  Y </a:t>
            </a:r>
            <a:r>
              <a:rPr lang="en-US" b="1" dirty="0" smtClean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NI Chu viet tay" pitchFamily="66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 8 ô li.</a:t>
            </a:r>
            <a:endParaRPr lang="en-US" sz="2800" b="1" dirty="0">
              <a:solidFill>
                <a:srgbClr val="FF0000"/>
              </a:solidFill>
              <a:latin typeface="UNI Chu viet tay" pitchFamily="66" charset="0"/>
            </a:endParaRPr>
          </a:p>
        </p:txBody>
      </p:sp>
      <p:sp>
        <p:nvSpPr>
          <p:cNvPr id="4" name="Left Brace 3"/>
          <p:cNvSpPr/>
          <p:nvPr/>
        </p:nvSpPr>
        <p:spPr>
          <a:xfrm rot="10800000">
            <a:off x="3706088" y="2611579"/>
            <a:ext cx="325581" cy="4009174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896587" y="4356609"/>
            <a:ext cx="121227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 8 ô li.</a:t>
            </a:r>
            <a:endParaRPr lang="en-US" sz="2800" b="1" dirty="0">
              <a:solidFill>
                <a:srgbClr val="FF0000"/>
              </a:solidFill>
              <a:latin typeface="UNI Chu viet ta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8" grpId="0"/>
      <p:bldP spid="11" grpId="0"/>
      <p:bldP spid="4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imagesCA3MYO6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372475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b="1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50673" y="685800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UNI Chu viet tay" pitchFamily="66" charset="0"/>
              </a:rPr>
              <a:t>Tập</a:t>
            </a:r>
            <a:r>
              <a:rPr lang="en-US" sz="3200" b="1" u="sng" dirty="0">
                <a:latin typeface="UNI Chu viet tay" pitchFamily="66" charset="0"/>
              </a:rPr>
              <a:t> </a:t>
            </a:r>
            <a:r>
              <a:rPr lang="en-US" sz="3200" b="1" u="sng" dirty="0" err="1" smtClean="0">
                <a:latin typeface="UNI Chu viet tay" pitchFamily="66" charset="0"/>
              </a:rPr>
              <a:t>viết</a:t>
            </a:r>
            <a:endParaRPr lang="en-US" sz="3200" b="1" dirty="0">
              <a:latin typeface="UNI Chu viet tay" pitchFamily="66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81299" y="1278150"/>
            <a:ext cx="281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chemeClr val="accent2"/>
                </a:solidFill>
                <a:latin typeface="UNI Chu viet tay" pitchFamily="66" charset="0"/>
              </a:rPr>
              <a:t>Chữ</a:t>
            </a:r>
            <a:r>
              <a:rPr lang="en-US" sz="4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UNI Chu viet tay" pitchFamily="66" charset="0"/>
              </a:rPr>
              <a:t>hoa</a:t>
            </a:r>
            <a:r>
              <a:rPr lang="en-US" sz="4800" b="1" dirty="0" smtClean="0">
                <a:solidFill>
                  <a:schemeClr val="accent2"/>
                </a:solidFill>
                <a:latin typeface="UNI Chu viet tay" pitchFamily="66" charset="0"/>
              </a:rPr>
              <a:t> Y</a:t>
            </a:r>
            <a:endParaRPr lang="en-US" sz="4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pic>
        <p:nvPicPr>
          <p:cNvPr id="7" name="Picture 67" descr="chu y0004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2102063"/>
            <a:ext cx="3124201" cy="4518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734208" y="2482850"/>
            <a:ext cx="541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UNI Chu viet tay" pitchFamily="66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UNI Chu viet tay" pitchFamily="66" charset="0"/>
              </a:rPr>
              <a:t>Y </a:t>
            </a:r>
            <a:r>
              <a:rPr lang="en-US" sz="2800" b="1" dirty="0" err="1" smtClean="0">
                <a:solidFill>
                  <a:srgbClr val="0000FF"/>
                </a:solidFill>
                <a:latin typeface="UNI Chu viet tay" pitchFamily="66" charset="0"/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bởi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?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3650673" y="3580535"/>
            <a:ext cx="549332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UNI Chu viet tay" pitchFamily="66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UNI Chu viet tay" pitchFamily="66" charset="0"/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UNI Chu viet tay" pitchFamily="66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UNI Chu viet tay" pitchFamily="66" charset="0"/>
              </a:rPr>
              <a:t>nét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NI Chu viet tay" pitchFamily="66" charset="0"/>
              </a:rPr>
              <a:t>móc</a:t>
            </a:r>
            <a:r>
              <a:rPr lang="en-US" sz="2800" b="1" dirty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NI Chu viet tay" pitchFamily="66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NI Chu viet tay" pitchFamily="66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NI Chu viet tay" pitchFamily="66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NI Chu viet tay" pitchFamily="66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NI Chu viet tay" pitchFamily="66" charset="0"/>
              </a:rPr>
              <a:t>khuyết</a:t>
            </a:r>
            <a:r>
              <a:rPr lang="en-US" sz="2800" b="1" dirty="0">
                <a:solidFill>
                  <a:srgbClr val="FF0000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UNI Chu viet tay" pitchFamily="66" charset="0"/>
              </a:rPr>
              <a:t>ngược</a:t>
            </a:r>
            <a:r>
              <a:rPr lang="en-US" sz="2800" b="1" dirty="0" smtClean="0">
                <a:solidFill>
                  <a:srgbClr val="FF0000"/>
                </a:solidFill>
                <a:latin typeface="UNI Chu viet tay" pitchFamily="66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UNI Chu viet ta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408795" y="665746"/>
            <a:ext cx="1981200" cy="1031876"/>
            <a:chOff x="1748" y="118"/>
            <a:chExt cx="1248" cy="650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856" y="118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u="sng" dirty="0" err="1">
                  <a:latin typeface="UNI Chu viet tay" pitchFamily="66" charset="0"/>
                </a:rPr>
                <a:t>Tập</a:t>
              </a:r>
              <a:r>
                <a:rPr lang="en-US" sz="2800" b="1" u="sng" dirty="0">
                  <a:latin typeface="UNI Chu viet tay" pitchFamily="66" charset="0"/>
                </a:rPr>
                <a:t> </a:t>
              </a:r>
              <a:r>
                <a:rPr lang="en-US" sz="2800" b="1" u="sng" dirty="0" err="1" smtClean="0">
                  <a:latin typeface="UNI Chu viet tay" pitchFamily="66" charset="0"/>
                </a:rPr>
                <a:t>viết</a:t>
              </a:r>
              <a:endParaRPr lang="en-US" sz="2800" b="1" dirty="0">
                <a:latin typeface="UNI Chu viet tay" pitchFamily="66" charset="0"/>
              </a:endParaRPr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1748" y="403"/>
              <a:ext cx="12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accent2"/>
                  </a:solidFill>
                  <a:latin typeface="UNI Chu viet tay" pitchFamily="66" charset="0"/>
                </a:rPr>
                <a:t>Chữ</a:t>
              </a:r>
              <a:r>
                <a:rPr lang="en-US" sz="3200" b="1" dirty="0">
                  <a:solidFill>
                    <a:schemeClr val="accent2"/>
                  </a:solidFill>
                  <a:latin typeface="UNI Chu viet tay" pitchFamily="66" charset="0"/>
                </a:rPr>
                <a:t> </a:t>
              </a:r>
              <a:r>
                <a:rPr lang="en-US" sz="3200" b="1" dirty="0" err="1" smtClean="0">
                  <a:solidFill>
                    <a:schemeClr val="accent2"/>
                  </a:solidFill>
                  <a:latin typeface="UNI Chu viet tay" pitchFamily="66" charset="0"/>
                </a:rPr>
                <a:t>hoa</a:t>
              </a:r>
              <a:r>
                <a:rPr lang="en-US" sz="3200" b="1" dirty="0" smtClean="0">
                  <a:solidFill>
                    <a:schemeClr val="accent2"/>
                  </a:solidFill>
                  <a:latin typeface="UNI Chu viet tay" pitchFamily="66" charset="0"/>
                </a:rPr>
                <a:t> Y</a:t>
              </a:r>
              <a:endParaRPr lang="en-US" sz="3200" b="1" dirty="0">
                <a:solidFill>
                  <a:schemeClr val="accent2"/>
                </a:solidFill>
                <a:latin typeface="UNI Chu viet tay" pitchFamily="66" charset="0"/>
              </a:endParaRPr>
            </a:p>
          </p:txBody>
        </p:sp>
      </p:grp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1004455" y="171472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1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62100" y="1625602"/>
            <a:ext cx="2476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hoa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Y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447905" y="2485519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UNI Chu viet tay" pitchFamily="66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1 con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  <a:latin typeface="UNI Chu viet tay" pitchFamily="66" charset="0"/>
              </a:rPr>
              <a:t>Y  </a:t>
            </a:r>
            <a:r>
              <a:rPr lang="en-US" sz="2800" b="1" dirty="0" err="1" smtClean="0">
                <a:solidFill>
                  <a:srgbClr val="0000FF"/>
                </a:solidFill>
                <a:latin typeface="UNI Chu viet tay" pitchFamily="66" charset="0"/>
              </a:rPr>
              <a:t>giống</a:t>
            </a:r>
            <a:r>
              <a:rPr lang="en-US" sz="2800" b="1" dirty="0" smtClean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1 con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?  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13716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UNI Chu viet tay" pitchFamily="66" charset="0"/>
            </a:endParaRP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3607954" y="2309740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UNI Chu viet tay" pitchFamily="66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2 con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UNI Chu viet tay" pitchFamily="66" charset="0"/>
              </a:rPr>
              <a:t>Y </a:t>
            </a:r>
            <a:r>
              <a:rPr lang="en-US" sz="2800" b="1" dirty="0" err="1" smtClean="0">
                <a:solidFill>
                  <a:srgbClr val="0000FF"/>
                </a:solidFill>
                <a:latin typeface="UNI Chu viet tay" pitchFamily="66" charset="0"/>
              </a:rPr>
              <a:t>giống</a:t>
            </a:r>
            <a:r>
              <a:rPr lang="en-US" sz="2800" b="1" dirty="0" smtClean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NI Chu viet tay" pitchFamily="66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UNI Chu viet tay" pitchFamily="66" charset="0"/>
              </a:rPr>
              <a:t> 2 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NI Chu viet tay" pitchFamily="66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UNI Chu viet tay" pitchFamily="66" charset="0"/>
              </a:rPr>
              <a:t>?</a:t>
            </a:r>
          </a:p>
        </p:txBody>
      </p:sp>
      <p:pic>
        <p:nvPicPr>
          <p:cNvPr id="15431" name="Picture 71" descr="Chu cai0003"/>
          <p:cNvPicPr>
            <a:picLocks noChangeAspect="1" noChangeArrowheads="1"/>
          </p:cNvPicPr>
          <p:nvPr/>
        </p:nvPicPr>
        <p:blipFill>
          <a:blip r:embed="rId2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3" t="57248" r="11278" b="35413"/>
          <a:stretch>
            <a:fillRect/>
          </a:stretch>
        </p:blipFill>
        <p:spPr bwMode="auto">
          <a:xfrm>
            <a:off x="5817466" y="3505200"/>
            <a:ext cx="1567636" cy="2133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44" name="Group 84"/>
          <p:cNvGrpSpPr>
            <a:grpSpLocks/>
          </p:cNvGrpSpPr>
          <p:nvPr/>
        </p:nvGrpSpPr>
        <p:grpSpPr bwMode="auto">
          <a:xfrm>
            <a:off x="3674453" y="3581400"/>
            <a:ext cx="4134583" cy="1676400"/>
            <a:chOff x="2364" y="2016"/>
            <a:chExt cx="2052" cy="1056"/>
          </a:xfrm>
        </p:grpSpPr>
        <p:sp>
          <p:nvSpPr>
            <p:cNvPr id="15436" name="Oval 76"/>
            <p:cNvSpPr>
              <a:spLocks noChangeArrowheads="1"/>
            </p:cNvSpPr>
            <p:nvPr/>
          </p:nvSpPr>
          <p:spPr bwMode="auto">
            <a:xfrm>
              <a:off x="4368" y="2784"/>
              <a:ext cx="48" cy="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UNI Chu viet tay" pitchFamily="66" charset="0"/>
              </a:endParaRPr>
            </a:p>
          </p:txBody>
        </p:sp>
        <p:pic>
          <p:nvPicPr>
            <p:cNvPr id="15442" name="Picture 82" descr="Chu cai0003"/>
            <p:cNvPicPr>
              <a:picLocks noChangeAspect="1" noChangeArrowheads="1"/>
            </p:cNvPicPr>
            <p:nvPr/>
          </p:nvPicPr>
          <p:blipFill>
            <a:blip r:embed="rId2">
              <a:lum bright="-42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9" t="75301" r="43147" b="20224"/>
            <a:stretch>
              <a:fillRect/>
            </a:stretch>
          </p:blipFill>
          <p:spPr bwMode="auto">
            <a:xfrm>
              <a:off x="2364" y="2016"/>
              <a:ext cx="933" cy="105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445" name="Picture 85" descr="chu y0004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9740"/>
            <a:ext cx="2490932" cy="4014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8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  <p:bldP spid="15383" grpId="1"/>
      <p:bldP spid="154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54"/>
            <a:ext cx="9144000" cy="6781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066800" y="990600"/>
            <a:ext cx="457200" cy="495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1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600200" y="990600"/>
            <a:ext cx="4372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Hướng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dẫn</a:t>
            </a:r>
            <a:r>
              <a:rPr lang="en-US" dirty="0"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hoa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Y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514600" y="1981200"/>
            <a:ext cx="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UNI Chu viet tay" pitchFamily="66" charset="0"/>
            </a:endParaRPr>
          </a:p>
        </p:txBody>
      </p:sp>
      <p:pic>
        <p:nvPicPr>
          <p:cNvPr id="17473" name="Picture 65" descr="chu y0004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9" y="2184543"/>
            <a:ext cx="2682875" cy="410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74" name="Line 66"/>
          <p:cNvSpPr>
            <a:spLocks noChangeShapeType="1"/>
          </p:cNvSpPr>
          <p:nvPr/>
        </p:nvSpPr>
        <p:spPr bwMode="auto">
          <a:xfrm>
            <a:off x="1058349" y="4946073"/>
            <a:ext cx="269225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UNI Chu viet tay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86200" y="2038016"/>
            <a:ext cx="4495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Quy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trình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Nét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1: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như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nét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thứ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nhât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của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chữ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U.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Nét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2 :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Lia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but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lên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dòng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kẻ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thứ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2,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rẻ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bút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xuống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đường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kẻ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6,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đổi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chiều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bút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nét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khuyết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ngược,kéo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dài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xuống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đường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kẻ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4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dưới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đường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kẻ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1,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dừng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bút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ở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đường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kẻ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2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phía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trên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.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" y="67829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340678" y="511673"/>
            <a:ext cx="2033588" cy="933451"/>
            <a:chOff x="1357" y="432"/>
            <a:chExt cx="1281" cy="588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492" y="432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800" b="1" u="sng" dirty="0" err="1">
                  <a:latin typeface="UNI Chu viet tay" pitchFamily="66" charset="0"/>
                </a:rPr>
                <a:t>Tập</a:t>
              </a:r>
              <a:r>
                <a:rPr lang="en-US" sz="2800" b="1" u="sng" dirty="0">
                  <a:latin typeface="UNI Chu viet tay" pitchFamily="66" charset="0"/>
                </a:rPr>
                <a:t> </a:t>
              </a:r>
              <a:r>
                <a:rPr lang="en-US" sz="2800" b="1" u="sng" dirty="0" err="1" smtClean="0">
                  <a:latin typeface="UNI Chu viet tay" pitchFamily="66" charset="0"/>
                </a:rPr>
                <a:t>viết</a:t>
              </a:r>
              <a:endParaRPr lang="en-US" sz="2800" b="1" dirty="0">
                <a:latin typeface="UNI Chu viet tay" pitchFamily="66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357" y="655"/>
              <a:ext cx="12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accent2"/>
                  </a:solidFill>
                  <a:latin typeface="UNI Chu viet tay" pitchFamily="66" charset="0"/>
                </a:rPr>
                <a:t>Chữ</a:t>
              </a:r>
              <a:r>
                <a:rPr lang="en-US" sz="3200" b="1" dirty="0">
                  <a:solidFill>
                    <a:schemeClr val="accent2"/>
                  </a:solidFill>
                  <a:latin typeface="UNI Chu viet tay" pitchFamily="66" charset="0"/>
                </a:rPr>
                <a:t> </a:t>
              </a:r>
              <a:r>
                <a:rPr lang="en-US" sz="3200" b="1" dirty="0" err="1">
                  <a:solidFill>
                    <a:schemeClr val="accent2"/>
                  </a:solidFill>
                  <a:latin typeface="UNI Chu viet tay" pitchFamily="66" charset="0"/>
                </a:rPr>
                <a:t>hoa</a:t>
              </a:r>
              <a:endParaRPr lang="en-US" sz="3200" b="1" dirty="0">
                <a:solidFill>
                  <a:schemeClr val="accent2"/>
                </a:solidFill>
                <a:latin typeface="UNI Chu viet tay" pitchFamily="66" charset="0"/>
              </a:endParaRPr>
            </a:p>
          </p:txBody>
        </p:sp>
        <p:pic>
          <p:nvPicPr>
            <p:cNvPr id="6" name="Picture 6" descr="hoa chu0004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4" t="23381" r="67020" b="64204"/>
            <a:stretch>
              <a:fillRect/>
            </a:stretch>
          </p:blipFill>
          <p:spPr bwMode="auto">
            <a:xfrm>
              <a:off x="2362" y="623"/>
              <a:ext cx="2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66849" y="1321627"/>
            <a:ext cx="70744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Hướng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dẫn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cụm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từ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066800" y="1392737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2</a:t>
            </a:r>
          </a:p>
        </p:txBody>
      </p:sp>
      <p:pic>
        <p:nvPicPr>
          <p:cNvPr id="9" name="Picture 30" descr="hoa chu0004"/>
          <p:cNvPicPr>
            <a:picLocks noChangeAspect="1" noChangeArrowheads="1"/>
          </p:cNvPicPr>
          <p:nvPr/>
        </p:nvPicPr>
        <p:blipFill>
          <a:blip r:embed="rId4">
            <a:lum bright="-28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t="70868" r="50847" b="24890"/>
          <a:stretch>
            <a:fillRect/>
          </a:stretch>
        </p:blipFill>
        <p:spPr bwMode="auto">
          <a:xfrm>
            <a:off x="1309256" y="2057400"/>
            <a:ext cx="6781800" cy="1676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829540" y="4232564"/>
            <a:ext cx="77810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ý: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cuối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Y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êu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 flipH="1">
            <a:off x="1330036" y="0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17 </a:t>
            </a:r>
            <a:r>
              <a:rPr lang="en-US" sz="3200" b="1" dirty="0" err="1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   3   </a:t>
            </a:r>
            <a:r>
              <a:rPr lang="en-US" sz="3200" b="1" dirty="0" err="1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2015</a:t>
            </a:r>
            <a:endParaRPr lang="en-US" sz="3200" b="1" dirty="0">
              <a:solidFill>
                <a:srgbClr val="000000"/>
              </a:solidFill>
              <a:latin typeface="UNI Chu viet tay" pitchFamily="66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Flowchart: Punched Tape 14"/>
          <p:cNvSpPr/>
          <p:nvPr/>
        </p:nvSpPr>
        <p:spPr>
          <a:xfrm>
            <a:off x="1606260" y="2656992"/>
            <a:ext cx="6795656" cy="272206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Viết</a:t>
            </a:r>
            <a:r>
              <a:rPr lang="en-US" sz="4800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nhanh</a:t>
            </a:r>
            <a:r>
              <a:rPr lang="en-US" sz="4800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viết</a:t>
            </a:r>
            <a:r>
              <a:rPr lang="en-US" sz="4800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đẹp</a:t>
            </a:r>
            <a:r>
              <a:rPr lang="en-US" sz="4800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2414156" y="429373"/>
            <a:ext cx="4572000" cy="1926727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chơi</a:t>
            </a:r>
            <a:endParaRPr lang="en-US" sz="4800" dirty="0">
              <a:solidFill>
                <a:srgbClr val="FF0000"/>
              </a:solidFill>
              <a:latin typeface="UNI Chu viet tay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uong di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54"/>
            <a:ext cx="9144000" cy="6781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1524000" y="533400"/>
            <a:ext cx="583496" cy="49839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1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09800" y="533400"/>
            <a:ext cx="37561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Hướng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dẫn</a:t>
            </a:r>
            <a:r>
              <a:rPr lang="en-US" dirty="0"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hoa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Y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514600" y="1981200"/>
            <a:ext cx="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UNI Chu viet tay" pitchFamily="66" charset="0"/>
            </a:endParaRPr>
          </a:p>
        </p:txBody>
      </p:sp>
      <p:pic>
        <p:nvPicPr>
          <p:cNvPr id="18" name="Chu Y hoa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1869172"/>
            <a:ext cx="8077200" cy="440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" y="67829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340678" y="511673"/>
            <a:ext cx="2033588" cy="933451"/>
            <a:chOff x="1357" y="432"/>
            <a:chExt cx="1281" cy="588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492" y="432"/>
              <a:ext cx="10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2800" b="1" u="sng" dirty="0" err="1">
                  <a:latin typeface="UNI Chu viet tay" pitchFamily="66" charset="0"/>
                </a:rPr>
                <a:t>Tập</a:t>
              </a:r>
              <a:r>
                <a:rPr lang="en-US" sz="2800" b="1" u="sng" dirty="0">
                  <a:latin typeface="UNI Chu viet tay" pitchFamily="66" charset="0"/>
                </a:rPr>
                <a:t> </a:t>
              </a:r>
              <a:r>
                <a:rPr lang="en-US" sz="2800" b="1" u="sng" dirty="0" err="1" smtClean="0">
                  <a:latin typeface="UNI Chu viet tay" pitchFamily="66" charset="0"/>
                </a:rPr>
                <a:t>viết</a:t>
              </a:r>
              <a:endParaRPr lang="en-US" sz="2800" b="1" dirty="0">
                <a:latin typeface="UNI Chu viet tay" pitchFamily="66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357" y="655"/>
              <a:ext cx="12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sz="3200" b="1" dirty="0" err="1">
                  <a:solidFill>
                    <a:schemeClr val="accent2"/>
                  </a:solidFill>
                  <a:latin typeface="UNI Chu viet tay" pitchFamily="66" charset="0"/>
                </a:rPr>
                <a:t>Chữ</a:t>
              </a:r>
              <a:r>
                <a:rPr lang="en-US" sz="3200" b="1" dirty="0">
                  <a:solidFill>
                    <a:schemeClr val="accent2"/>
                  </a:solidFill>
                  <a:latin typeface="UNI Chu viet tay" pitchFamily="66" charset="0"/>
                </a:rPr>
                <a:t> </a:t>
              </a:r>
              <a:r>
                <a:rPr lang="en-US" sz="3200" b="1" dirty="0" err="1">
                  <a:solidFill>
                    <a:schemeClr val="accent2"/>
                  </a:solidFill>
                  <a:latin typeface="UNI Chu viet tay" pitchFamily="66" charset="0"/>
                </a:rPr>
                <a:t>hoa</a:t>
              </a:r>
              <a:endParaRPr lang="en-US" sz="3200" b="1" dirty="0">
                <a:solidFill>
                  <a:schemeClr val="accent2"/>
                </a:solidFill>
                <a:latin typeface="UNI Chu viet tay" pitchFamily="66" charset="0"/>
              </a:endParaRPr>
            </a:p>
          </p:txBody>
        </p:sp>
        <p:pic>
          <p:nvPicPr>
            <p:cNvPr id="6" name="Picture 6" descr="hoa chu0004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4" t="23381" r="67020" b="64204"/>
            <a:stretch>
              <a:fillRect/>
            </a:stretch>
          </p:blipFill>
          <p:spPr bwMode="auto">
            <a:xfrm>
              <a:off x="2362" y="623"/>
              <a:ext cx="2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66849" y="1321627"/>
            <a:ext cx="70744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Hướng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dẫn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cụm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từ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r>
              <a:rPr lang="en-US" sz="2800" b="1" dirty="0" smtClean="0">
                <a:solidFill>
                  <a:schemeClr val="accent2"/>
                </a:solidFill>
                <a:latin typeface="UNI Chu viet tay" pitchFamily="66" charset="0"/>
              </a:rPr>
              <a:t> 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066800" y="1392737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2</a:t>
            </a:r>
          </a:p>
        </p:txBody>
      </p:sp>
      <p:pic>
        <p:nvPicPr>
          <p:cNvPr id="9" name="Picture 30" descr="hoa chu0004"/>
          <p:cNvPicPr>
            <a:picLocks noChangeAspect="1" noChangeArrowheads="1"/>
          </p:cNvPicPr>
          <p:nvPr/>
        </p:nvPicPr>
        <p:blipFill>
          <a:blip r:embed="rId4">
            <a:lum bright="-28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t="70868" r="50847" b="24890"/>
          <a:stretch>
            <a:fillRect/>
          </a:stretch>
        </p:blipFill>
        <p:spPr bwMode="auto">
          <a:xfrm>
            <a:off x="1309256" y="2057400"/>
            <a:ext cx="6781800" cy="1676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829540" y="4232564"/>
            <a:ext cx="77810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Lưu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ý: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cuối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Y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nét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êu</a:t>
            </a:r>
            <a:r>
              <a:rPr lang="en-US" sz="3200" b="1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 flipH="1">
            <a:off x="1330036" y="0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17 </a:t>
            </a:r>
            <a:r>
              <a:rPr lang="en-US" sz="3200" b="1" dirty="0" err="1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   3   </a:t>
            </a:r>
            <a:r>
              <a:rPr lang="en-US" sz="3200" b="1" dirty="0" err="1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00"/>
                </a:solidFill>
                <a:latin typeface="UNI Chu viet tay" pitchFamily="66" charset="0"/>
                <a:cs typeface="Times New Roman" pitchFamily="18" charset="0"/>
              </a:rPr>
              <a:t>2015</a:t>
            </a:r>
            <a:endParaRPr lang="en-US" sz="3200" b="1" dirty="0">
              <a:solidFill>
                <a:srgbClr val="000000"/>
              </a:solidFill>
              <a:latin typeface="UNI Chu viet tay" pitchFamily="66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Flowchart: Punched Tape 14"/>
          <p:cNvSpPr/>
          <p:nvPr/>
        </p:nvSpPr>
        <p:spPr>
          <a:xfrm>
            <a:off x="1606260" y="2656992"/>
            <a:ext cx="6795656" cy="272206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Viết</a:t>
            </a:r>
            <a:r>
              <a:rPr lang="en-US" sz="4800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nhanh</a:t>
            </a:r>
            <a:r>
              <a:rPr lang="en-US" sz="4800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viết</a:t>
            </a:r>
            <a:r>
              <a:rPr lang="en-US" sz="4800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đẹp</a:t>
            </a:r>
            <a:r>
              <a:rPr lang="en-US" sz="4800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UNI Chu viet tay" pitchFamily="66" charset="0"/>
              <a:cs typeface="Times New Roman" pitchFamily="18" charset="0"/>
            </a:endParaRPr>
          </a:p>
        </p:txBody>
      </p:sp>
      <p:sp>
        <p:nvSpPr>
          <p:cNvPr id="16" name="7-Point Star 15"/>
          <p:cNvSpPr/>
          <p:nvPr/>
        </p:nvSpPr>
        <p:spPr>
          <a:xfrm>
            <a:off x="2414156" y="429373"/>
            <a:ext cx="4572000" cy="1926727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UNI Chu viet tay" pitchFamily="66" charset="0"/>
                <a:cs typeface="Times New Roman" pitchFamily="18" charset="0"/>
              </a:rPr>
              <a:t>chơi</a:t>
            </a:r>
            <a:endParaRPr lang="en-US" sz="4800" dirty="0">
              <a:solidFill>
                <a:srgbClr val="FF0000"/>
              </a:solidFill>
              <a:latin typeface="UNI Chu viet tay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uong 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55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47750" y="1471613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latin typeface="UNI Chu viet tay" pitchFamily="66" charset="0"/>
              </a:rPr>
              <a:t>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504950" y="1402557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cụm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từ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ứng</a:t>
            </a:r>
            <a:r>
              <a:rPr lang="en-US" sz="2800" b="1" dirty="0">
                <a:solidFill>
                  <a:schemeClr val="accent2"/>
                </a:solidFill>
                <a:latin typeface="UNI Chu viet tay" pitchFamily="66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UNI Chu viet tay" pitchFamily="66" charset="0"/>
              </a:rPr>
              <a:t>dụng</a:t>
            </a:r>
            <a:endParaRPr lang="en-US" sz="2800" b="1" dirty="0">
              <a:solidFill>
                <a:schemeClr val="accent2"/>
              </a:solidFill>
              <a:latin typeface="UNI Chu viet tay" pitchFamily="66" charset="0"/>
            </a:endParaRP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1697400" y="2701038"/>
            <a:ext cx="5734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 smtClean="0">
                <a:latin typeface="UNI Chu truyen thong ly 4" pitchFamily="66" charset="0"/>
                <a:cs typeface="Times New Roman" pitchFamily="18" charset="0"/>
              </a:rPr>
              <a:t>Yêu</a:t>
            </a:r>
            <a:r>
              <a:rPr lang="en-US" sz="72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UNI Chu truyen thong ly 4" pitchFamily="66" charset="0"/>
                <a:cs typeface="Times New Roman" pitchFamily="18" charset="0"/>
              </a:rPr>
              <a:t>lũy</a:t>
            </a:r>
            <a:r>
              <a:rPr lang="en-US" sz="72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UNI Chu truyen thong ly 4" pitchFamily="66" charset="0"/>
                <a:cs typeface="Times New Roman" pitchFamily="18" charset="0"/>
              </a:rPr>
              <a:t>tre</a:t>
            </a:r>
            <a:r>
              <a:rPr lang="en-US" sz="7200" b="1" dirty="0" smtClean="0">
                <a:latin typeface="UNI Chu truyen thong ly 4" pitchFamily="66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UNI Chu truyen thong ly 4" pitchFamily="66" charset="0"/>
                <a:cs typeface="Times New Roman" pitchFamily="18" charset="0"/>
              </a:rPr>
              <a:t>làng</a:t>
            </a:r>
            <a:endParaRPr lang="en-US" sz="7200" b="1" dirty="0">
              <a:latin typeface="UNI Chu truyen thong ly 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995985"/>
  <p:tag name="VIOLETTITLE" val="Tuần 28. Chữ hoa: Y"/>
  <p:tag name="VIOLETLESSON" val="28"/>
  <p:tag name="VIOLETCATID" val="7840636"/>
  <p:tag name="VIOLETSUBJECT" val="Tập viết 2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7-03-25 15:58:44"/>
  <p:tag name="VIOLETHIT" val="87"/>
  <p:tag name="VIOLETLIKE" val="0"/>
  <p:tag name="ISPRING_RESOURCE_PATHS_HASH_PRESENTER" val="414172ab58094b660be363a277edeb229ede3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537</Words>
  <Application>Microsoft Office PowerPoint</Application>
  <PresentationFormat>On-screen Show (4:3)</PresentationFormat>
  <Paragraphs>86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TU-PC</cp:lastModifiedBy>
  <cp:revision>62</cp:revision>
  <dcterms:created xsi:type="dcterms:W3CDTF">2015-03-09T08:51:39Z</dcterms:created>
  <dcterms:modified xsi:type="dcterms:W3CDTF">2018-01-23T05:18:10Z</dcterms:modified>
</cp:coreProperties>
</file>