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68" r:id="rId4"/>
    <p:sldId id="257" r:id="rId5"/>
    <p:sldId id="258" r:id="rId6"/>
    <p:sldId id="269" r:id="rId7"/>
    <p:sldId id="281" r:id="rId8"/>
    <p:sldId id="259" r:id="rId9"/>
    <p:sldId id="280" r:id="rId10"/>
    <p:sldId id="260" r:id="rId11"/>
    <p:sldId id="276" r:id="rId12"/>
    <p:sldId id="289" r:id="rId13"/>
    <p:sldId id="291" r:id="rId14"/>
    <p:sldId id="277" r:id="rId15"/>
    <p:sldId id="287" r:id="rId16"/>
    <p:sldId id="282" r:id="rId17"/>
    <p:sldId id="279" r:id="rId18"/>
    <p:sldId id="262" r:id="rId19"/>
    <p:sldId id="270" r:id="rId20"/>
    <p:sldId id="271" r:id="rId21"/>
    <p:sldId id="272" r:id="rId22"/>
    <p:sldId id="273" r:id="rId23"/>
    <p:sldId id="288" r:id="rId24"/>
    <p:sldId id="278" r:id="rId25"/>
    <p:sldId id="274" r:id="rId26"/>
    <p:sldId id="286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6361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088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2217-F3A8-495A-B025-007CBC09AA8F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4A409-CEDC-4D2C-9554-3C60B3813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39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07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47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68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85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98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08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29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94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1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6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82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5CE8-2F68-47AA-9462-626D776C114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D23C7-24C4-4332-BC19-3EBBBA9DE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35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Dropbox\hình nền PP\HÌnh nền PP đẹ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0128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C« </a:t>
            </a:r>
            <a:r>
              <a:rPr lang="en-US" sz="3600" b="1" dirty="0" err="1" smtClean="0">
                <a:solidFill>
                  <a:srgbClr val="FF0000"/>
                </a:solidFill>
                <a:latin typeface=".VnArabia" pitchFamily="34" charset="0"/>
              </a:rPr>
              <a:t>Th¸i</a:t>
            </a:r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rabia" pitchFamily="34" charset="0"/>
              </a:rPr>
              <a:t>chµo</a:t>
            </a:r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rabia" pitchFamily="34" charset="0"/>
              </a:rPr>
              <a:t>tÊt</a:t>
            </a:r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 c¶ </a:t>
            </a:r>
            <a:r>
              <a:rPr lang="en-US" sz="3600" b="1" dirty="0" err="1" smtClean="0">
                <a:solidFill>
                  <a:srgbClr val="FF0000"/>
                </a:solidFill>
                <a:latin typeface=".VnArabia" pitchFamily="34" charset="0"/>
              </a:rPr>
              <a:t>c¸c</a:t>
            </a:r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 con!</a:t>
            </a:r>
            <a:endParaRPr lang="en-US"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8305800" cy="76641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FontTx/>
              <a:buChar char="-"/>
            </a:pPr>
            <a:r>
              <a:rPr lang="en-US" sz="4800" b="1" dirty="0" err="1" smtClean="0">
                <a:solidFill>
                  <a:srgbClr val="FF0000"/>
                </a:solidFill>
                <a:latin typeface=".VnAristote" pitchFamily="34" charset="0"/>
              </a:rPr>
              <a:t>S¸ch</a:t>
            </a: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ristote" pitchFamily="34" charset="0"/>
              </a:rPr>
              <a:t>TiÕng</a:t>
            </a: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ristote" pitchFamily="34" charset="0"/>
              </a:rPr>
              <a:t>ViÖt</a:t>
            </a: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 2 </a:t>
            </a:r>
            <a:r>
              <a:rPr lang="en-US" sz="4800" b="1" dirty="0" err="1" smtClean="0">
                <a:solidFill>
                  <a:srgbClr val="FF0000"/>
                </a:solidFill>
                <a:latin typeface=".VnAristote" pitchFamily="34" charset="0"/>
              </a:rPr>
              <a:t>tËp</a:t>
            </a: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 2 </a:t>
            </a:r>
            <a:r>
              <a:rPr lang="en-US" sz="4800" b="1" dirty="0" err="1" smtClean="0">
                <a:solidFill>
                  <a:srgbClr val="FF0000"/>
                </a:solidFill>
                <a:latin typeface=".VnAristote" pitchFamily="34" charset="0"/>
              </a:rPr>
              <a:t>trang</a:t>
            </a: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 31</a:t>
            </a:r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en-US" sz="4800" b="1" dirty="0" err="1" smtClean="0">
                <a:solidFill>
                  <a:srgbClr val="FF0000"/>
                </a:solidFill>
                <a:latin typeface=".VnAristote" pitchFamily="34" charset="0"/>
              </a:rPr>
              <a:t>Th­íc</a:t>
            </a: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ristote" pitchFamily="34" charset="0"/>
              </a:rPr>
              <a:t>kÎ</a:t>
            </a: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 vµ </a:t>
            </a:r>
            <a:r>
              <a:rPr lang="en-US" sz="4800" b="1" dirty="0" err="1" smtClean="0">
                <a:solidFill>
                  <a:srgbClr val="FF0000"/>
                </a:solidFill>
                <a:latin typeface=".VnAristote" pitchFamily="34" charset="0"/>
              </a:rPr>
              <a:t>bót</a:t>
            </a: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ristote" pitchFamily="34" charset="0"/>
              </a:rPr>
              <a:t>chØ</a:t>
            </a: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7526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abia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4726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.VnArabia" pitchFamily="34" charset="0"/>
              </a:rPr>
              <a:t>C¸c</a:t>
            </a:r>
            <a:r>
              <a:rPr lang="en-US" sz="3200" b="1" dirty="0" smtClean="0">
                <a:solidFill>
                  <a:srgbClr val="FF0000"/>
                </a:solidFill>
                <a:latin typeface=".VnArabia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.VnArabia" pitchFamily="34" charset="0"/>
              </a:rPr>
              <a:t>chuÈn</a:t>
            </a:r>
            <a:r>
              <a:rPr lang="en-US" sz="32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rabia" pitchFamily="34" charset="0"/>
              </a:rPr>
              <a:t>bÞ</a:t>
            </a:r>
            <a:r>
              <a:rPr lang="en-US" sz="3200" b="1" dirty="0" smtClean="0">
                <a:solidFill>
                  <a:srgbClr val="FF0000"/>
                </a:solidFill>
                <a:latin typeface=".VnArabia" pitchFamily="34" charset="0"/>
              </a:rPr>
              <a:t> ®å </a:t>
            </a:r>
            <a:r>
              <a:rPr lang="en-US" sz="3200" b="1" dirty="0" err="1" smtClean="0">
                <a:solidFill>
                  <a:srgbClr val="FF0000"/>
                </a:solidFill>
                <a:latin typeface=".VnArabia" pitchFamily="34" charset="0"/>
              </a:rPr>
              <a:t>dïng</a:t>
            </a:r>
            <a:r>
              <a:rPr lang="en-US" sz="32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rabia" pitchFamily="34" charset="0"/>
              </a:rPr>
              <a:t>häc</a:t>
            </a:r>
            <a:r>
              <a:rPr lang="en-US" sz="32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rabia" pitchFamily="34" charset="0"/>
              </a:rPr>
              <a:t>tËp</a:t>
            </a:r>
            <a:r>
              <a:rPr lang="en-US" sz="32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rabia" pitchFamily="34" charset="0"/>
              </a:rPr>
              <a:t>nhÐ</a:t>
            </a:r>
            <a:r>
              <a:rPr lang="en-US" sz="3200" b="1" dirty="0" smtClean="0">
                <a:solidFill>
                  <a:srgbClr val="FF0000"/>
                </a:solidFill>
                <a:latin typeface=".VnArabia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7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ropbox\hình nền PP\Ảnh nền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0890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1371600"/>
            <a:ext cx="8382000" cy="3407112"/>
            <a:chOff x="381000" y="1371600"/>
            <a:chExt cx="8382000" cy="3407112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381000" y="1371600"/>
              <a:ext cx="8382000" cy="335280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514" y="1454725"/>
              <a:ext cx="815340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1: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……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……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khôn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3: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Đắn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……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4: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hôm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……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khôn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15126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09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3AD9839-1809-408D-9DE5-D3BD88D7EBB3}"/>
              </a:ext>
            </a:extLst>
          </p:cNvPr>
          <p:cNvGrpSpPr/>
          <p:nvPr/>
        </p:nvGrpSpPr>
        <p:grpSpPr>
          <a:xfrm>
            <a:off x="313326" y="328536"/>
            <a:ext cx="8382000" cy="1357657"/>
            <a:chOff x="304800" y="658044"/>
            <a:chExt cx="8382000" cy="1357657"/>
          </a:xfrm>
        </p:grpSpPr>
        <p:sp>
          <p:nvSpPr>
            <p:cNvPr id="24" name="Flowchart: Alternate Process 23">
              <a:extLst>
                <a:ext uri="{FF2B5EF4-FFF2-40B4-BE49-F238E27FC236}">
                  <a16:creationId xmlns="" xmlns:a16="http://schemas.microsoft.com/office/drawing/2014/main" id="{20540249-58A2-401E-A7A2-801113467EF6}"/>
                </a:ext>
              </a:extLst>
            </p:cNvPr>
            <p:cNvSpPr/>
            <p:nvPr/>
          </p:nvSpPr>
          <p:spPr>
            <a:xfrm>
              <a:off x="304800" y="658044"/>
              <a:ext cx="8382000" cy="121920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DCF0D24-56CE-4A82-B302-0419EBEAFAD7}"/>
                </a:ext>
              </a:extLst>
            </p:cNvPr>
            <p:cNvSpPr txBox="1"/>
            <p:nvPr/>
          </p:nvSpPr>
          <p:spPr>
            <a:xfrm>
              <a:off x="723900" y="661484"/>
              <a:ext cx="780197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effectLst/>
                  <a:latin typeface="Times New Roman"/>
                  <a:ea typeface="Calibri"/>
                  <a:cs typeface="Times New Roman"/>
                </a:rPr>
                <a:t>Gà Rừng và Chồn là đôi bạn thân nhưng Chồn vẫn ngầm coi thường bạn.</a:t>
              </a:r>
              <a:endParaRPr lang="en-US" sz="3200" dirty="0"/>
            </a:p>
            <a:p>
              <a:endParaRPr lang="en-US" dirty="0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E5FB34B-CBBF-4165-8B12-FF5DCCEA26E8}"/>
              </a:ext>
            </a:extLst>
          </p:cNvPr>
          <p:cNvCxnSpPr/>
          <p:nvPr/>
        </p:nvCxnSpPr>
        <p:spPr>
          <a:xfrm flipH="1">
            <a:off x="6254260" y="440084"/>
            <a:ext cx="152400" cy="3730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E5DF850-A89A-4E61-87F1-FF12AC523C2A}"/>
              </a:ext>
            </a:extLst>
          </p:cNvPr>
          <p:cNvCxnSpPr/>
          <p:nvPr/>
        </p:nvCxnSpPr>
        <p:spPr>
          <a:xfrm flipH="1">
            <a:off x="5080195" y="899168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B6743ADA-3C5F-417A-AEA3-474FC2B70F79}"/>
              </a:ext>
            </a:extLst>
          </p:cNvPr>
          <p:cNvCxnSpPr/>
          <p:nvPr/>
        </p:nvCxnSpPr>
        <p:spPr>
          <a:xfrm flipH="1">
            <a:off x="5117709" y="899168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D29B6709-4724-45F3-9E83-9633A67EC8A6}"/>
              </a:ext>
            </a:extLst>
          </p:cNvPr>
          <p:cNvCxnSpPr>
            <a:cxnSpLocks/>
          </p:cNvCxnSpPr>
          <p:nvPr/>
        </p:nvCxnSpPr>
        <p:spPr>
          <a:xfrm>
            <a:off x="1468582" y="1272230"/>
            <a:ext cx="2819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34773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09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1918943"/>
            <a:ext cx="8437418" cy="1357657"/>
            <a:chOff x="304800" y="658044"/>
            <a:chExt cx="8382000" cy="1357657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304800" y="658044"/>
              <a:ext cx="8382000" cy="121920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199" y="661484"/>
              <a:ext cx="802414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Chợt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thấy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một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người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thợ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săn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,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chúng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cuống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quýt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nấp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vào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một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cái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hang.</a:t>
              </a:r>
              <a:endParaRPr lang="en-US" sz="3200" dirty="0"/>
            </a:p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3AD9839-1809-408D-9DE5-D3BD88D7EBB3}"/>
              </a:ext>
            </a:extLst>
          </p:cNvPr>
          <p:cNvGrpSpPr/>
          <p:nvPr/>
        </p:nvGrpSpPr>
        <p:grpSpPr>
          <a:xfrm>
            <a:off x="313326" y="328536"/>
            <a:ext cx="8382000" cy="1357657"/>
            <a:chOff x="304800" y="658044"/>
            <a:chExt cx="8382000" cy="1357657"/>
          </a:xfrm>
        </p:grpSpPr>
        <p:sp>
          <p:nvSpPr>
            <p:cNvPr id="24" name="Flowchart: Alternate Process 23">
              <a:extLst>
                <a:ext uri="{FF2B5EF4-FFF2-40B4-BE49-F238E27FC236}">
                  <a16:creationId xmlns="" xmlns:a16="http://schemas.microsoft.com/office/drawing/2014/main" id="{20540249-58A2-401E-A7A2-801113467EF6}"/>
                </a:ext>
              </a:extLst>
            </p:cNvPr>
            <p:cNvSpPr/>
            <p:nvPr/>
          </p:nvSpPr>
          <p:spPr>
            <a:xfrm>
              <a:off x="304800" y="658044"/>
              <a:ext cx="8382000" cy="121920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DCF0D24-56CE-4A82-B302-0419EBEAFAD7}"/>
                </a:ext>
              </a:extLst>
            </p:cNvPr>
            <p:cNvSpPr txBox="1"/>
            <p:nvPr/>
          </p:nvSpPr>
          <p:spPr>
            <a:xfrm>
              <a:off x="723900" y="661484"/>
              <a:ext cx="780197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effectLst/>
                  <a:latin typeface="Times New Roman"/>
                  <a:ea typeface="Calibri"/>
                  <a:cs typeface="Times New Roman"/>
                </a:rPr>
                <a:t>Gà Rừng và Chồn là đôi bạn thân nhưng Chồn vẫn ngầm coi thường bạn.</a:t>
              </a:r>
              <a:endParaRPr lang="en-US" sz="3200" dirty="0"/>
            </a:p>
            <a:p>
              <a:endParaRPr lang="en-US" dirty="0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E5FB34B-CBBF-4165-8B12-FF5DCCEA26E8}"/>
              </a:ext>
            </a:extLst>
          </p:cNvPr>
          <p:cNvCxnSpPr/>
          <p:nvPr/>
        </p:nvCxnSpPr>
        <p:spPr>
          <a:xfrm flipH="1">
            <a:off x="6254260" y="440084"/>
            <a:ext cx="152400" cy="3730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E5DF850-A89A-4E61-87F1-FF12AC523C2A}"/>
              </a:ext>
            </a:extLst>
          </p:cNvPr>
          <p:cNvCxnSpPr/>
          <p:nvPr/>
        </p:nvCxnSpPr>
        <p:spPr>
          <a:xfrm flipH="1">
            <a:off x="5080195" y="899168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585AB6D7-6177-4DA7-9382-62D47C2DB1F8}"/>
              </a:ext>
            </a:extLst>
          </p:cNvPr>
          <p:cNvCxnSpPr/>
          <p:nvPr/>
        </p:nvCxnSpPr>
        <p:spPr>
          <a:xfrm flipH="1">
            <a:off x="5307623" y="2073678"/>
            <a:ext cx="152400" cy="3730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B6743ADA-3C5F-417A-AEA3-474FC2B70F79}"/>
              </a:ext>
            </a:extLst>
          </p:cNvPr>
          <p:cNvCxnSpPr/>
          <p:nvPr/>
        </p:nvCxnSpPr>
        <p:spPr>
          <a:xfrm flipH="1">
            <a:off x="5117709" y="899168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73CDDEAA-12C7-4019-98D5-3079C514E3AE}"/>
              </a:ext>
            </a:extLst>
          </p:cNvPr>
          <p:cNvCxnSpPr/>
          <p:nvPr/>
        </p:nvCxnSpPr>
        <p:spPr>
          <a:xfrm flipH="1">
            <a:off x="4211782" y="2546718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2B805268-9443-4FD5-BBF6-53E408204CA2}"/>
              </a:ext>
            </a:extLst>
          </p:cNvPr>
          <p:cNvCxnSpPr/>
          <p:nvPr/>
        </p:nvCxnSpPr>
        <p:spPr>
          <a:xfrm flipH="1">
            <a:off x="4163718" y="2528543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D29B6709-4724-45F3-9E83-9633A67EC8A6}"/>
              </a:ext>
            </a:extLst>
          </p:cNvPr>
          <p:cNvCxnSpPr>
            <a:cxnSpLocks/>
          </p:cNvCxnSpPr>
          <p:nvPr/>
        </p:nvCxnSpPr>
        <p:spPr>
          <a:xfrm>
            <a:off x="1468582" y="1272230"/>
            <a:ext cx="2819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8DAFE941-5DB3-4F9D-928E-8524BDCE6DDD}"/>
              </a:ext>
            </a:extLst>
          </p:cNvPr>
          <p:cNvCxnSpPr>
            <a:cxnSpLocks/>
          </p:cNvCxnSpPr>
          <p:nvPr/>
        </p:nvCxnSpPr>
        <p:spPr>
          <a:xfrm>
            <a:off x="6553200" y="2446740"/>
            <a:ext cx="1769918" cy="37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22816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09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1918943"/>
            <a:ext cx="8437418" cy="1357657"/>
            <a:chOff x="304800" y="658044"/>
            <a:chExt cx="8382000" cy="1357657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304800" y="658044"/>
              <a:ext cx="8382000" cy="121920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199" y="661484"/>
              <a:ext cx="802414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Chợt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thấy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một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người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thợ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săn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,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chúng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cuống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quýt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nấp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vào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một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3200" dirty="0" err="1">
                  <a:effectLst/>
                  <a:latin typeface="Times New Roman"/>
                  <a:ea typeface="Calibri"/>
                  <a:cs typeface="Times New Roman"/>
                </a:rPr>
                <a:t>cái</a:t>
              </a:r>
              <a:r>
                <a:rPr lang="en-US" sz="3200" dirty="0">
                  <a:effectLst/>
                  <a:latin typeface="Times New Roman"/>
                  <a:ea typeface="Calibri"/>
                  <a:cs typeface="Times New Roman"/>
                </a:rPr>
                <a:t> hang.</a:t>
              </a:r>
              <a:endParaRPr lang="en-US" sz="3200" dirty="0"/>
            </a:p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0218" y="3603643"/>
            <a:ext cx="8382000" cy="2035157"/>
            <a:chOff x="360218" y="2324098"/>
            <a:chExt cx="8382000" cy="2035157"/>
          </a:xfrm>
        </p:grpSpPr>
        <p:sp>
          <p:nvSpPr>
            <p:cNvPr id="16" name="Flowchart: Alternate Process 15"/>
            <p:cNvSpPr/>
            <p:nvPr/>
          </p:nvSpPr>
          <p:spPr>
            <a:xfrm>
              <a:off x="360218" y="2324098"/>
              <a:ext cx="8382000" cy="1842656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9318" y="2512596"/>
              <a:ext cx="75438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Chồn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khôn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cậu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khôn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3AD9839-1809-408D-9DE5-D3BD88D7EBB3}"/>
              </a:ext>
            </a:extLst>
          </p:cNvPr>
          <p:cNvGrpSpPr/>
          <p:nvPr/>
        </p:nvGrpSpPr>
        <p:grpSpPr>
          <a:xfrm>
            <a:off x="313326" y="328536"/>
            <a:ext cx="8382000" cy="1357657"/>
            <a:chOff x="304800" y="658044"/>
            <a:chExt cx="8382000" cy="1357657"/>
          </a:xfrm>
        </p:grpSpPr>
        <p:sp>
          <p:nvSpPr>
            <p:cNvPr id="24" name="Flowchart: Alternate Process 23">
              <a:extLst>
                <a:ext uri="{FF2B5EF4-FFF2-40B4-BE49-F238E27FC236}">
                  <a16:creationId xmlns="" xmlns:a16="http://schemas.microsoft.com/office/drawing/2014/main" id="{20540249-58A2-401E-A7A2-801113467EF6}"/>
                </a:ext>
              </a:extLst>
            </p:cNvPr>
            <p:cNvSpPr/>
            <p:nvPr/>
          </p:nvSpPr>
          <p:spPr>
            <a:xfrm>
              <a:off x="304800" y="658044"/>
              <a:ext cx="8382000" cy="121920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DCF0D24-56CE-4A82-B302-0419EBEAFAD7}"/>
                </a:ext>
              </a:extLst>
            </p:cNvPr>
            <p:cNvSpPr txBox="1"/>
            <p:nvPr/>
          </p:nvSpPr>
          <p:spPr>
            <a:xfrm>
              <a:off x="723900" y="661484"/>
              <a:ext cx="780197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effectLst/>
                  <a:latin typeface="Times New Roman"/>
                  <a:ea typeface="Calibri"/>
                  <a:cs typeface="Times New Roman"/>
                </a:rPr>
                <a:t>Gà Rừng và Chồn là đôi bạn thân nhưng Chồn vẫn ngầm coi thường bạn.</a:t>
              </a:r>
              <a:endParaRPr lang="en-US" sz="3200" dirty="0"/>
            </a:p>
            <a:p>
              <a:endParaRPr lang="en-US" dirty="0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E5FB34B-CBBF-4165-8B12-FF5DCCEA26E8}"/>
              </a:ext>
            </a:extLst>
          </p:cNvPr>
          <p:cNvCxnSpPr/>
          <p:nvPr/>
        </p:nvCxnSpPr>
        <p:spPr>
          <a:xfrm flipH="1">
            <a:off x="6254260" y="440084"/>
            <a:ext cx="152400" cy="3730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E5DF850-A89A-4E61-87F1-FF12AC523C2A}"/>
              </a:ext>
            </a:extLst>
          </p:cNvPr>
          <p:cNvCxnSpPr/>
          <p:nvPr/>
        </p:nvCxnSpPr>
        <p:spPr>
          <a:xfrm flipH="1">
            <a:off x="5080195" y="899168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585AB6D7-6177-4DA7-9382-62D47C2DB1F8}"/>
              </a:ext>
            </a:extLst>
          </p:cNvPr>
          <p:cNvCxnSpPr/>
          <p:nvPr/>
        </p:nvCxnSpPr>
        <p:spPr>
          <a:xfrm flipH="1">
            <a:off x="5307623" y="2073678"/>
            <a:ext cx="152400" cy="3730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B6743ADA-3C5F-417A-AEA3-474FC2B70F79}"/>
              </a:ext>
            </a:extLst>
          </p:cNvPr>
          <p:cNvCxnSpPr/>
          <p:nvPr/>
        </p:nvCxnSpPr>
        <p:spPr>
          <a:xfrm flipH="1">
            <a:off x="5117709" y="899168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57A693B-FF72-437F-A0E1-CCB95D07CAC4}"/>
              </a:ext>
            </a:extLst>
          </p:cNvPr>
          <p:cNvCxnSpPr/>
          <p:nvPr/>
        </p:nvCxnSpPr>
        <p:spPr>
          <a:xfrm flipH="1">
            <a:off x="3505200" y="4838782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6415B923-41A0-4A5F-8CD3-813FCF76ADB3}"/>
              </a:ext>
            </a:extLst>
          </p:cNvPr>
          <p:cNvCxnSpPr/>
          <p:nvPr/>
        </p:nvCxnSpPr>
        <p:spPr>
          <a:xfrm flipH="1">
            <a:off x="3457136" y="4834750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665EBFF-F405-4355-B82E-F9C3FE692657}"/>
              </a:ext>
            </a:extLst>
          </p:cNvPr>
          <p:cNvCxnSpPr/>
          <p:nvPr/>
        </p:nvCxnSpPr>
        <p:spPr>
          <a:xfrm flipH="1">
            <a:off x="4211782" y="3867172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CD038758-9E97-42B5-8902-4FE530E8EED3}"/>
              </a:ext>
            </a:extLst>
          </p:cNvPr>
          <p:cNvCxnSpPr/>
          <p:nvPr/>
        </p:nvCxnSpPr>
        <p:spPr>
          <a:xfrm flipH="1">
            <a:off x="4163718" y="3867172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73CDDEAA-12C7-4019-98D5-3079C514E3AE}"/>
              </a:ext>
            </a:extLst>
          </p:cNvPr>
          <p:cNvCxnSpPr/>
          <p:nvPr/>
        </p:nvCxnSpPr>
        <p:spPr>
          <a:xfrm flipH="1">
            <a:off x="4211782" y="2546718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2B805268-9443-4FD5-BBF6-53E408204CA2}"/>
              </a:ext>
            </a:extLst>
          </p:cNvPr>
          <p:cNvCxnSpPr/>
          <p:nvPr/>
        </p:nvCxnSpPr>
        <p:spPr>
          <a:xfrm flipH="1">
            <a:off x="4163718" y="2528543"/>
            <a:ext cx="152400" cy="373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D29B6709-4724-45F3-9E83-9633A67EC8A6}"/>
              </a:ext>
            </a:extLst>
          </p:cNvPr>
          <p:cNvCxnSpPr>
            <a:cxnSpLocks/>
          </p:cNvCxnSpPr>
          <p:nvPr/>
        </p:nvCxnSpPr>
        <p:spPr>
          <a:xfrm>
            <a:off x="1468582" y="1272230"/>
            <a:ext cx="2819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8DAFE941-5DB3-4F9D-928E-8524BDCE6DDD}"/>
              </a:ext>
            </a:extLst>
          </p:cNvPr>
          <p:cNvCxnSpPr>
            <a:cxnSpLocks/>
          </p:cNvCxnSpPr>
          <p:nvPr/>
        </p:nvCxnSpPr>
        <p:spPr>
          <a:xfrm>
            <a:off x="6553200" y="2446740"/>
            <a:ext cx="1769918" cy="37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01DEC568-D51C-480E-AA8E-65D0C996579E}"/>
              </a:ext>
            </a:extLst>
          </p:cNvPr>
          <p:cNvCxnSpPr>
            <a:cxnSpLocks/>
          </p:cNvCxnSpPr>
          <p:nvPr/>
        </p:nvCxnSpPr>
        <p:spPr>
          <a:xfrm>
            <a:off x="5320837" y="4778478"/>
            <a:ext cx="18759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A6A785DD-9110-41EB-9221-BBAF0F5F6176}"/>
              </a:ext>
            </a:extLst>
          </p:cNvPr>
          <p:cNvCxnSpPr>
            <a:cxnSpLocks/>
          </p:cNvCxnSpPr>
          <p:nvPr/>
        </p:nvCxnSpPr>
        <p:spPr>
          <a:xfrm flipV="1">
            <a:off x="1066800" y="4778478"/>
            <a:ext cx="2133600" cy="37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12822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ropbox\hình nền PP\hình nền PP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2818" y="877669"/>
            <a:ext cx="4953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019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Downloads\Mot tri khon hon tram tri khon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75846"/>
            <a:ext cx="8839200" cy="647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434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09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colorful bird perched on a tree branch&#10;&#10;Description automatically generated">
            <a:extLst>
              <a:ext uri="{FF2B5EF4-FFF2-40B4-BE49-F238E27FC236}">
                <a16:creationId xmlns="" xmlns:a16="http://schemas.microsoft.com/office/drawing/2014/main" id="{FA728A8F-75CD-4256-A664-63F7A2616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2" y="457200"/>
            <a:ext cx="4217987" cy="277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chicken standing in a room&#10;&#10;Description automatically generated">
            <a:extLst>
              <a:ext uri="{FF2B5EF4-FFF2-40B4-BE49-F238E27FC236}">
                <a16:creationId xmlns="" xmlns:a16="http://schemas.microsoft.com/office/drawing/2014/main" id="{83307B42-9975-4A55-9D34-574319EC0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86" y="3581400"/>
            <a:ext cx="4164014" cy="2931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3C8DB0-FCC1-4577-8D35-918B4D94DC4D}"/>
              </a:ext>
            </a:extLst>
          </p:cNvPr>
          <p:cNvSpPr txBox="1"/>
          <p:nvPr/>
        </p:nvSpPr>
        <p:spPr>
          <a:xfrm>
            <a:off x="5334000" y="1371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Gà rừng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2CA502-B894-4CD8-B0D6-F585A069B2F6}"/>
              </a:ext>
            </a:extLst>
          </p:cNvPr>
          <p:cNvSpPr txBox="1"/>
          <p:nvPr/>
        </p:nvSpPr>
        <p:spPr>
          <a:xfrm>
            <a:off x="2743200" y="5410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Gà nhà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914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09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4" name="Picture 4" descr="C:\Users\Khacha-2016\Desktop\Con chồn 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04" y="3581400"/>
            <a:ext cx="5519795" cy="297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olorful bird perched on a tree branch&#10;&#10;Description automatically generated">
            <a:extLst>
              <a:ext uri="{FF2B5EF4-FFF2-40B4-BE49-F238E27FC236}">
                <a16:creationId xmlns="" xmlns:a16="http://schemas.microsoft.com/office/drawing/2014/main" id="{5BF8D5AA-434B-4E6D-B6E5-62AF53784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2" y="228600"/>
            <a:ext cx="4526798" cy="297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7570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ropbox\hình nền PP\Ảnh nền 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17" r="23333" b="19605"/>
          <a:stretch/>
        </p:blipFill>
        <p:spPr bwMode="auto">
          <a:xfrm>
            <a:off x="0" y="-43357"/>
            <a:ext cx="9144000" cy="6901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09255" y="914400"/>
            <a:ext cx="4953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780" y="2583937"/>
            <a:ext cx="304802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Chồn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vẫn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ngầm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coi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1853" y="3819569"/>
            <a:ext cx="30549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Ít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?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4925" y="4627418"/>
            <a:ext cx="3061875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Mình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hàng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trăm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FFFF99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36964" y="2675996"/>
            <a:ext cx="3515593" cy="1656620"/>
            <a:chOff x="1946561" y="2701701"/>
            <a:chExt cx="3515593" cy="1656620"/>
          </a:xfrm>
        </p:grpSpPr>
        <p:sp>
          <p:nvSpPr>
            <p:cNvPr id="6" name="Cloud Callout 5"/>
            <p:cNvSpPr/>
            <p:nvPr/>
          </p:nvSpPr>
          <p:spPr>
            <a:xfrm>
              <a:off x="1946561" y="2701701"/>
              <a:ext cx="3515593" cy="1656620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99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4938" y="3150407"/>
              <a:ext cx="31588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>
                  <a:latin typeface="Times New Roman" pitchFamily="18" charset="0"/>
                </a:rPr>
                <a:t>Những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câu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nói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lên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thái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độ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của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Chồn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coi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thường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Gà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Rừng</a:t>
              </a:r>
              <a:r>
                <a:rPr lang="en-US" b="1" dirty="0">
                  <a:latin typeface="Times New Roman" pitchFamily="18" charset="0"/>
                </a:rPr>
                <a:t>: 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91226" y="3060990"/>
            <a:ext cx="1233699" cy="2043482"/>
            <a:chOff x="4708814" y="2531519"/>
            <a:chExt cx="1233699" cy="2043482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708814" y="2531519"/>
              <a:ext cx="1233699" cy="7471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708814" y="3278704"/>
              <a:ext cx="1233699" cy="1296297"/>
              <a:chOff x="4708814" y="3278704"/>
              <a:chExt cx="1233699" cy="1296297"/>
            </a:xfrm>
          </p:grpSpPr>
          <p:cxnSp>
            <p:nvCxnSpPr>
              <p:cNvPr id="15" name="Straight Arrow Connector 14"/>
              <p:cNvCxnSpPr>
                <a:endCxn id="11" idx="1"/>
              </p:cNvCxnSpPr>
              <p:nvPr/>
            </p:nvCxnSpPr>
            <p:spPr>
              <a:xfrm>
                <a:off x="4708814" y="3290455"/>
                <a:ext cx="1233699" cy="12845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4739986" y="3278704"/>
                <a:ext cx="1202527" cy="273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8192" name="TextBox 8191"/>
          <p:cNvSpPr txBox="1"/>
          <p:nvPr/>
        </p:nvSpPr>
        <p:spPr>
          <a:xfrm>
            <a:off x="1828800" y="1465385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259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81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Dropbox\hình nền PP\Ảnh nền 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17" r="23333" b="19605"/>
          <a:stretch/>
        </p:blipFill>
        <p:spPr bwMode="auto">
          <a:xfrm>
            <a:off x="0" y="-43357"/>
            <a:ext cx="9144000" cy="6901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2615"/>
            <a:ext cx="7048500" cy="838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gặp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nạn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Chồn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1066800"/>
            <a:ext cx="4953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46561" y="2514601"/>
            <a:ext cx="6968839" cy="2223815"/>
            <a:chOff x="1946561" y="2701701"/>
            <a:chExt cx="3515593" cy="1656620"/>
          </a:xfrm>
        </p:grpSpPr>
        <p:sp>
          <p:nvSpPr>
            <p:cNvPr id="7" name="Cloud Callout 6"/>
            <p:cNvSpPr/>
            <p:nvPr/>
          </p:nvSpPr>
          <p:spPr>
            <a:xfrm>
              <a:off x="1946561" y="2701701"/>
              <a:ext cx="3515593" cy="1656620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99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4681" y="3212692"/>
              <a:ext cx="3158837" cy="89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latin typeface="Times New Roman" pitchFamily="18" charset="0"/>
                </a:rPr>
                <a:t>Khi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gặp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nạn</a:t>
              </a:r>
              <a:r>
                <a:rPr lang="en-US" sz="2400" b="1" dirty="0">
                  <a:latin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</a:rPr>
                <a:t>Chồn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rất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sợ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hãi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chẳng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nghĩ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ra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được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điều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gì</a:t>
              </a:r>
              <a:r>
                <a:rPr lang="en-US" sz="2400" b="1" dirty="0">
                  <a:latin typeface="Times New Roman" pitchFamily="18" charset="0"/>
                </a:rPr>
                <a:t>.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16458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Dropbox\hình nền PP\HÌnh nền PP đẹ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rabiaH" pitchFamily="34" charset="0"/>
              </a:rPr>
              <a:t>TËP §</a:t>
            </a:r>
            <a:r>
              <a:rPr lang="en-US" sz="3600" b="1" dirty="0" err="1">
                <a:solidFill>
                  <a:srgbClr val="FF0000"/>
                </a:solidFill>
                <a:latin typeface=".VnArabiaH" pitchFamily="34" charset="0"/>
              </a:rPr>
              <a:t>äc</a:t>
            </a:r>
            <a:r>
              <a:rPr lang="en-US" sz="3600" b="1" dirty="0">
                <a:solidFill>
                  <a:srgbClr val="FF0000"/>
                </a:solidFill>
                <a:latin typeface=".VnArabiaH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.VnArabiaH" pitchFamily="34" charset="0"/>
              </a:rPr>
              <a:t>LíP</a:t>
            </a:r>
            <a:r>
              <a:rPr lang="en-US" sz="3600" b="1" dirty="0">
                <a:solidFill>
                  <a:srgbClr val="FF0000"/>
                </a:solidFill>
                <a:latin typeface=".VnArabiaH" pitchFamily="34" charset="0"/>
              </a:rPr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50847"/>
            <a:ext cx="7924800" cy="766413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.VnAristote" pitchFamily="34" charset="0"/>
              </a:rPr>
              <a:t>Mét</a:t>
            </a:r>
            <a:r>
              <a:rPr lang="en-US" sz="4800" b="1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ristote" pitchFamily="34" charset="0"/>
              </a:rPr>
              <a:t>trÝ</a:t>
            </a:r>
            <a:r>
              <a:rPr lang="en-US" sz="4800" b="1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ristote" pitchFamily="34" charset="0"/>
              </a:rPr>
              <a:t>kh«n</a:t>
            </a:r>
            <a:r>
              <a:rPr lang="en-US" sz="4800" b="1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ristote" pitchFamily="34" charset="0"/>
              </a:rPr>
              <a:t>h¬n</a:t>
            </a:r>
            <a:r>
              <a:rPr lang="en-US" sz="4800" b="1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ristote" pitchFamily="34" charset="0"/>
              </a:rPr>
              <a:t>tr¨m</a:t>
            </a:r>
            <a:r>
              <a:rPr lang="en-US" sz="4800" b="1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ristote" pitchFamily="34" charset="0"/>
              </a:rPr>
              <a:t>trÝ</a:t>
            </a:r>
            <a:r>
              <a:rPr lang="en-US" sz="4800" b="1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ristote" pitchFamily="34" charset="0"/>
              </a:rPr>
              <a:t>kh«n</a:t>
            </a:r>
            <a:endParaRPr lang="en-US" sz="48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282" y="171828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.VnTime" pitchFamily="34" charset="0"/>
                <a:cs typeface="Times New Roman" pitchFamily="18" charset="0"/>
              </a:rPr>
              <a:t>TuÇn</a:t>
            </a:r>
            <a:r>
              <a:rPr lang="en-US" sz="3200" b="1" dirty="0">
                <a:solidFill>
                  <a:srgbClr val="002060"/>
                </a:solidFill>
                <a:latin typeface=".VnTime" pitchFamily="34" charset="0"/>
                <a:cs typeface="Times New Roman" pitchFamily="18" charset="0"/>
              </a:rPr>
              <a:t> 2</a:t>
            </a:r>
            <a:r>
              <a:rPr lang="vi-VN" sz="3200" b="1" dirty="0">
                <a:solidFill>
                  <a:srgbClr val="002060"/>
                </a:solidFill>
                <a:latin typeface=".VnTime" pitchFamily="34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7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Dropbox\hình nền PP\Ảnh nền 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17" r="23333" b="19605"/>
          <a:stretch/>
        </p:blipFill>
        <p:spPr bwMode="auto">
          <a:xfrm>
            <a:off x="0" y="-43357"/>
            <a:ext cx="9144000" cy="6901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032" y="1539726"/>
            <a:ext cx="7772400" cy="71696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7857" y="1008185"/>
            <a:ext cx="4953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20071" y="2559624"/>
            <a:ext cx="3515593" cy="1656620"/>
            <a:chOff x="1946561" y="2701701"/>
            <a:chExt cx="3515593" cy="1656620"/>
          </a:xfrm>
        </p:grpSpPr>
        <p:sp>
          <p:nvSpPr>
            <p:cNvPr id="31" name="Cloud Callout 30"/>
            <p:cNvSpPr/>
            <p:nvPr/>
          </p:nvSpPr>
          <p:spPr>
            <a:xfrm>
              <a:off x="1946561" y="2701701"/>
              <a:ext cx="3515593" cy="1656620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99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95945" y="2927501"/>
              <a:ext cx="31588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>
                  <a:latin typeface="Times New Roman" pitchFamily="18" charset="0"/>
                </a:rPr>
                <a:t>Gà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Rừng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đã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nghĩ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ra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mẹo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để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cả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hai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thoát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nạn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là</a:t>
              </a:r>
              <a:r>
                <a:rPr lang="en-US" b="1" dirty="0">
                  <a:latin typeface="Times New Roman" pitchFamily="18" charset="0"/>
                </a:rPr>
                <a:t>: 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65009" y="2785424"/>
            <a:ext cx="1159916" cy="2242907"/>
            <a:chOff x="5311887" y="2419211"/>
            <a:chExt cx="1159916" cy="2242907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5323610" y="3311301"/>
              <a:ext cx="1134337" cy="135081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5311887" y="2419211"/>
              <a:ext cx="1159916" cy="968476"/>
              <a:chOff x="5311887" y="2419211"/>
              <a:chExt cx="1159916" cy="968476"/>
            </a:xfrm>
          </p:grpSpPr>
          <p:cxnSp>
            <p:nvCxnSpPr>
              <p:cNvPr id="36" name="Straight Arrow Connector 35"/>
              <p:cNvCxnSpPr>
                <a:endCxn id="38" idx="1"/>
              </p:cNvCxnSpPr>
              <p:nvPr/>
            </p:nvCxnSpPr>
            <p:spPr>
              <a:xfrm flipV="1">
                <a:off x="5311887" y="2419211"/>
                <a:ext cx="1146060" cy="8791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cxnSpLocks/>
                <a:endCxn id="39" idx="1"/>
              </p:cNvCxnSpPr>
              <p:nvPr/>
            </p:nvCxnSpPr>
            <p:spPr>
              <a:xfrm>
                <a:off x="5311887" y="3311301"/>
                <a:ext cx="1159916" cy="763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>
            <a:off x="5611069" y="2523814"/>
            <a:ext cx="351907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Gà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Rừng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giả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vờ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chết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24925" y="3276846"/>
            <a:ext cx="350522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FF99"/>
                </a:solidFill>
                <a:latin typeface="Times New Roman" pitchFamily="18" charset="0"/>
              </a:rPr>
              <a:t>Gà Rừng v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ùng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chạy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endParaRPr lang="vi-VN" sz="2800" b="1" dirty="0">
              <a:solidFill>
                <a:srgbClr val="FFFF99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đánh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lạc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1070" y="4352922"/>
            <a:ext cx="350522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Chồn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chạy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vọt</a:t>
            </a:r>
            <a:endParaRPr lang="vi-VN" sz="2800" b="1" dirty="0">
              <a:solidFill>
                <a:srgbClr val="FFFF99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FFFF99"/>
                </a:solidFill>
                <a:latin typeface="Times New Roman" pitchFamily="18" charset="0"/>
              </a:rPr>
              <a:t>khỏi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</a:rPr>
              <a:t> hang. </a:t>
            </a:r>
            <a:endParaRPr lang="en-US" sz="2800" dirty="0">
              <a:solidFill>
                <a:srgbClr val="FFFF99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D138F62-F3C5-4CB3-A44B-B1B562E3D9E4}"/>
              </a:ext>
            </a:extLst>
          </p:cNvPr>
          <p:cNvGrpSpPr/>
          <p:nvPr/>
        </p:nvGrpSpPr>
        <p:grpSpPr>
          <a:xfrm>
            <a:off x="2286000" y="5341720"/>
            <a:ext cx="5565037" cy="685800"/>
            <a:chOff x="3867150" y="1457224"/>
            <a:chExt cx="5377978" cy="68580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6AADA84-023A-4491-852B-58051289D420}"/>
                </a:ext>
              </a:extLst>
            </p:cNvPr>
            <p:cNvGrpSpPr/>
            <p:nvPr/>
          </p:nvGrpSpPr>
          <p:grpSpPr>
            <a:xfrm>
              <a:off x="3867150" y="1457224"/>
              <a:ext cx="5377978" cy="685800"/>
              <a:chOff x="3810000" y="2362200"/>
              <a:chExt cx="5377978" cy="685800"/>
            </a:xfrm>
          </p:grpSpPr>
          <p:sp>
            <p:nvSpPr>
              <p:cNvPr id="20" name="Flowchart: Alternate Process 19">
                <a:extLst>
                  <a:ext uri="{FF2B5EF4-FFF2-40B4-BE49-F238E27FC236}">
                    <a16:creationId xmlns="" xmlns:a16="http://schemas.microsoft.com/office/drawing/2014/main" id="{5A454363-C9B4-4CB9-8111-35BF391F8195}"/>
                  </a:ext>
                </a:extLst>
              </p:cNvPr>
              <p:cNvSpPr/>
              <p:nvPr/>
            </p:nvSpPr>
            <p:spPr>
              <a:xfrm>
                <a:off x="3810000" y="2362200"/>
                <a:ext cx="5377978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D977D54-AC78-4E45-9C6A-0EB54594C023}"/>
                  </a:ext>
                </a:extLst>
              </p:cNvPr>
              <p:cNvSpPr txBox="1"/>
              <p:nvPr/>
            </p:nvSpPr>
            <p:spPr>
              <a:xfrm>
                <a:off x="3924300" y="2434066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E3E6A5E-0687-4A1B-AA46-CDE89CA84A41}"/>
                </a:ext>
              </a:extLst>
            </p:cNvPr>
            <p:cNvSpPr/>
            <p:nvPr/>
          </p:nvSpPr>
          <p:spPr>
            <a:xfrm>
              <a:off x="4722128" y="1547351"/>
              <a:ext cx="45206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cách giải quyết khôn ngoan.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42D2D00-45CD-4DCC-9156-C5DF87BA9633}"/>
              </a:ext>
            </a:extLst>
          </p:cNvPr>
          <p:cNvSpPr/>
          <p:nvPr/>
        </p:nvSpPr>
        <p:spPr>
          <a:xfrm>
            <a:off x="2491667" y="5420380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Mẹo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458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38" grpId="0" animBg="1"/>
      <p:bldP spid="39" grpId="0" animBg="1"/>
      <p:bldP spid="40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1219200"/>
            <a:ext cx="4953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2971800"/>
            <a:ext cx="7696200" cy="2209801"/>
            <a:chOff x="1946561" y="2902503"/>
            <a:chExt cx="3522583" cy="1455818"/>
          </a:xfrm>
        </p:grpSpPr>
        <p:sp>
          <p:nvSpPr>
            <p:cNvPr id="7" name="Cloud Callout 6"/>
            <p:cNvSpPr/>
            <p:nvPr/>
          </p:nvSpPr>
          <p:spPr>
            <a:xfrm>
              <a:off x="1946561" y="2902503"/>
              <a:ext cx="3515593" cy="1455818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99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1929" y="3265470"/>
              <a:ext cx="3337215" cy="79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latin typeface="Times New Roman" pitchFamily="18" charset="0"/>
                </a:rPr>
                <a:t>Chồn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thay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đổi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hẳn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thái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độ</a:t>
              </a:r>
              <a:r>
                <a:rPr lang="en-US" sz="2400" b="1" dirty="0">
                  <a:latin typeface="Times New Roman" pitchFamily="18" charset="0"/>
                </a:rPr>
                <a:t>: </a:t>
              </a:r>
              <a:r>
                <a:rPr lang="en-US" sz="2400" b="1" dirty="0" err="1">
                  <a:latin typeface="Times New Roman" pitchFamily="18" charset="0"/>
                </a:rPr>
                <a:t>nó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tự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thấy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một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trí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khôn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bạn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còn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cả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trăm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trí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khôn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mình</a:t>
              </a:r>
              <a:r>
                <a:rPr lang="en-US" sz="2400" b="1" dirty="0">
                  <a:latin typeface="Times New Roman" pitchFamily="18" charset="0"/>
                </a:rPr>
                <a:t>.</a:t>
              </a:r>
              <a:endParaRPr lang="en-US" sz="2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47800" y="1835727"/>
            <a:ext cx="7452328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Chồn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Gà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Rừng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thay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đổi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458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2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7696200" cy="1371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Chọn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tên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khác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câu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chuyện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theo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gợi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ý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dưới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đây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2438400"/>
            <a:ext cx="4572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57090" y="3114324"/>
            <a:ext cx="4588115" cy="774825"/>
            <a:chOff x="2357090" y="3114324"/>
            <a:chExt cx="4588115" cy="774825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2357090" y="3261921"/>
              <a:ext cx="4588115" cy="627228"/>
            </a:xfrm>
            <a:prstGeom prst="flowChartAlternateProcess">
              <a:avLst/>
            </a:prstGeom>
            <a:solidFill>
              <a:srgbClr val="FFFFCC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9783" y="3114324"/>
              <a:ext cx="3466013" cy="693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Chồn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57090" y="4062646"/>
            <a:ext cx="4588115" cy="781752"/>
            <a:chOff x="2357090" y="4062646"/>
            <a:chExt cx="4588115" cy="781752"/>
          </a:xfrm>
        </p:grpSpPr>
        <p:sp>
          <p:nvSpPr>
            <p:cNvPr id="16" name="Flowchart: Alternate Process 15"/>
            <p:cNvSpPr/>
            <p:nvPr/>
          </p:nvSpPr>
          <p:spPr>
            <a:xfrm>
              <a:off x="2357090" y="4209183"/>
              <a:ext cx="4588115" cy="627228"/>
            </a:xfrm>
            <a:prstGeom prst="flowChartAlternateProcess">
              <a:avLst/>
            </a:prstGeom>
            <a:solidFill>
              <a:srgbClr val="FFFFCC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99783" y="4062646"/>
              <a:ext cx="3905236" cy="781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34588" y="2266248"/>
            <a:ext cx="4828212" cy="781752"/>
            <a:chOff x="2334588" y="2266248"/>
            <a:chExt cx="4828212" cy="781752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2357091" y="2362200"/>
              <a:ext cx="4805709" cy="627228"/>
            </a:xfrm>
            <a:prstGeom prst="flowChartAlternateProcess">
              <a:avLst/>
            </a:prstGeom>
            <a:solidFill>
              <a:srgbClr val="FFFFCC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34588" y="2266248"/>
              <a:ext cx="4610617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FDF5BAA-20F5-4E6D-8909-7EAE3FDFD061}"/>
              </a:ext>
            </a:extLst>
          </p:cNvPr>
          <p:cNvSpPr txBox="1"/>
          <p:nvPr/>
        </p:nvSpPr>
        <p:spPr>
          <a:xfrm>
            <a:off x="2336933" y="2266072"/>
            <a:ext cx="4610617" cy="69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B203D9A-6EEF-4BD2-A9BB-1907B32EC6D5}"/>
              </a:ext>
            </a:extLst>
          </p:cNvPr>
          <p:cNvSpPr txBox="1"/>
          <p:nvPr/>
        </p:nvSpPr>
        <p:spPr>
          <a:xfrm>
            <a:off x="2404404" y="3124200"/>
            <a:ext cx="3466013" cy="69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4016429-8AEC-4A73-8581-F43E8DBD1489}"/>
              </a:ext>
            </a:extLst>
          </p:cNvPr>
          <p:cNvSpPr txBox="1"/>
          <p:nvPr/>
        </p:nvSpPr>
        <p:spPr>
          <a:xfrm>
            <a:off x="2405296" y="4059013"/>
            <a:ext cx="3905236" cy="69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458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7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09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4" name="Picture 4" descr="C:\Users\Khacha-2016\Desktop\Con chồn 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04" y="3581400"/>
            <a:ext cx="5519795" cy="297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olorful bird perched on a tree branch&#10;&#10;Description automatically generated">
            <a:extLst>
              <a:ext uri="{FF2B5EF4-FFF2-40B4-BE49-F238E27FC236}">
                <a16:creationId xmlns="" xmlns:a16="http://schemas.microsoft.com/office/drawing/2014/main" id="{5BF8D5AA-434B-4E6D-B6E5-62AF53784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2" y="228600"/>
            <a:ext cx="4526798" cy="297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4875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ropbox\hình nền PP\Hình nền P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706582" y="533400"/>
            <a:ext cx="7751618" cy="30480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373414"/>
            <a:ext cx="7315200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8440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hình nền PP\Ảnh nền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5" y="10391"/>
            <a:ext cx="9163282" cy="6837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49370" y="1844535"/>
            <a:ext cx="8864541" cy="986213"/>
            <a:chOff x="228600" y="1422818"/>
            <a:chExt cx="8077200" cy="986213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1422818"/>
              <a:ext cx="8077200" cy="685800"/>
              <a:chOff x="3810000" y="2362200"/>
              <a:chExt cx="4343400" cy="685800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3810000" y="2362200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24300" y="2434066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58041" y="1454924"/>
              <a:ext cx="680085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thong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khoan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thai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14301" y="4007794"/>
            <a:ext cx="9062993" cy="1004628"/>
            <a:chOff x="237894" y="4043302"/>
            <a:chExt cx="8382346" cy="1004628"/>
          </a:xfrm>
        </p:grpSpPr>
        <p:grpSp>
          <p:nvGrpSpPr>
            <p:cNvPr id="14" name="Group 13"/>
            <p:cNvGrpSpPr/>
            <p:nvPr/>
          </p:nvGrpSpPr>
          <p:grpSpPr>
            <a:xfrm>
              <a:off x="237894" y="4043302"/>
              <a:ext cx="8382346" cy="704739"/>
              <a:chOff x="3783335" y="2537148"/>
              <a:chExt cx="4507488" cy="742288"/>
            </a:xfrm>
          </p:grpSpPr>
          <p:sp>
            <p:nvSpPr>
              <p:cNvPr id="15" name="Flowchart: Alternate Process 14"/>
              <p:cNvSpPr/>
              <p:nvPr/>
            </p:nvSpPr>
            <p:spPr>
              <a:xfrm>
                <a:off x="3947423" y="2593636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83335" y="2537148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12618" y="4093823"/>
              <a:ext cx="77240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khiêm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tốn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tĩnh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tin,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mật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sz="2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74182" y="152400"/>
            <a:ext cx="306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94591" y="1072875"/>
            <a:ext cx="2133600" cy="537316"/>
            <a:chOff x="381000" y="1354229"/>
            <a:chExt cx="2133600" cy="537316"/>
          </a:xfrm>
        </p:grpSpPr>
        <p:sp>
          <p:nvSpPr>
            <p:cNvPr id="26" name="Flowchart: Alternate Process 25"/>
            <p:cNvSpPr/>
            <p:nvPr/>
          </p:nvSpPr>
          <p:spPr>
            <a:xfrm>
              <a:off x="381000" y="1368325"/>
              <a:ext cx="2133600" cy="52322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131" y="1354229"/>
              <a:ext cx="1937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1020" y="2741388"/>
            <a:ext cx="8921240" cy="1121295"/>
            <a:chOff x="121020" y="2882064"/>
            <a:chExt cx="8921240" cy="1121295"/>
          </a:xfrm>
        </p:grpSpPr>
        <p:grpSp>
          <p:nvGrpSpPr>
            <p:cNvPr id="20" name="Group 19"/>
            <p:cNvGrpSpPr/>
            <p:nvPr/>
          </p:nvGrpSpPr>
          <p:grpSpPr>
            <a:xfrm>
              <a:off x="121020" y="2882064"/>
              <a:ext cx="8921240" cy="1121295"/>
              <a:chOff x="427451" y="2497270"/>
              <a:chExt cx="8120348" cy="112129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70599" y="2497270"/>
                <a:ext cx="8077200" cy="1121295"/>
                <a:chOff x="3924300" y="2384931"/>
                <a:chExt cx="4343400" cy="685800"/>
              </a:xfrm>
            </p:grpSpPr>
            <p:sp>
              <p:nvSpPr>
                <p:cNvPr id="11" name="Flowchart: Alternate Process 10"/>
                <p:cNvSpPr/>
                <p:nvPr/>
              </p:nvSpPr>
              <p:spPr>
                <a:xfrm>
                  <a:off x="3924300" y="2384931"/>
                  <a:ext cx="4343400" cy="685800"/>
                </a:xfrm>
                <a:prstGeom prst="flowChartAlternateProcess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924300" y="2434066"/>
                  <a:ext cx="411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427451" y="2561986"/>
                <a:ext cx="80351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245283" y="2967335"/>
              <a:ext cx="87034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Chồn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hợm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hĩnh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huênh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hoang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nạn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);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ỉu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xìu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buồn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nạn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);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pic>
        <p:nvPicPr>
          <p:cNvPr id="17410" name="Picture 2" descr="D:\Dropbox\hình nền PP\đọc sá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635369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2C74ECC-829A-4966-B46D-506B11E451E7}"/>
              </a:ext>
            </a:extLst>
          </p:cNvPr>
          <p:cNvGrpSpPr/>
          <p:nvPr/>
        </p:nvGrpSpPr>
        <p:grpSpPr>
          <a:xfrm>
            <a:off x="294591" y="5029200"/>
            <a:ext cx="2133600" cy="537316"/>
            <a:chOff x="381000" y="1354229"/>
            <a:chExt cx="2133600" cy="537316"/>
          </a:xfrm>
        </p:grpSpPr>
        <p:sp>
          <p:nvSpPr>
            <p:cNvPr id="36" name="Flowchart: Alternate Process 35">
              <a:extLst>
                <a:ext uri="{FF2B5EF4-FFF2-40B4-BE49-F238E27FC236}">
                  <a16:creationId xmlns="" xmlns:a16="http://schemas.microsoft.com/office/drawing/2014/main" id="{B21B48DC-473E-4AD9-97D2-9A8CE28816EF}"/>
                </a:ext>
              </a:extLst>
            </p:cNvPr>
            <p:cNvSpPr/>
            <p:nvPr/>
          </p:nvSpPr>
          <p:spPr>
            <a:xfrm>
              <a:off x="381000" y="1368325"/>
              <a:ext cx="2133600" cy="52322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6338A94-CE30-40DA-8DAA-4B5FA87B0B3D}"/>
                </a:ext>
              </a:extLst>
            </p:cNvPr>
            <p:cNvSpPr txBox="1"/>
            <p:nvPr/>
          </p:nvSpPr>
          <p:spPr>
            <a:xfrm>
              <a:off x="479131" y="1354229"/>
              <a:ext cx="1937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Nhấn giọng</a:t>
              </a:r>
              <a:endParaRPr lang="en-US" sz="28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C8F96A1-930F-4211-B33C-DA1ACC3AE579}"/>
              </a:ext>
            </a:extLst>
          </p:cNvPr>
          <p:cNvGrpSpPr/>
          <p:nvPr/>
        </p:nvGrpSpPr>
        <p:grpSpPr>
          <a:xfrm>
            <a:off x="864998" y="5626461"/>
            <a:ext cx="8431401" cy="651108"/>
            <a:chOff x="237894" y="4043302"/>
            <a:chExt cx="8892337" cy="704739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0847BF62-3B35-4DF9-B867-41743E4406B5}"/>
                </a:ext>
              </a:extLst>
            </p:cNvPr>
            <p:cNvGrpSpPr/>
            <p:nvPr/>
          </p:nvGrpSpPr>
          <p:grpSpPr>
            <a:xfrm>
              <a:off x="237894" y="4043302"/>
              <a:ext cx="8382346" cy="704739"/>
              <a:chOff x="3783335" y="2537148"/>
              <a:chExt cx="4507488" cy="742288"/>
            </a:xfrm>
          </p:grpSpPr>
          <p:sp>
            <p:nvSpPr>
              <p:cNvPr id="42" name="Flowchart: Alternate Process 41">
                <a:extLst>
                  <a:ext uri="{FF2B5EF4-FFF2-40B4-BE49-F238E27FC236}">
                    <a16:creationId xmlns="" xmlns:a16="http://schemas.microsoft.com/office/drawing/2014/main" id="{7664F9B3-E1D7-40F0-AB18-F761B70F024E}"/>
                  </a:ext>
                </a:extLst>
              </p:cNvPr>
              <p:cNvSpPr/>
              <p:nvPr/>
            </p:nvSpPr>
            <p:spPr>
              <a:xfrm>
                <a:off x="3947423" y="2593636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135A53D0-8D22-4885-BD09-8B3B9B594225}"/>
                  </a:ext>
                </a:extLst>
              </p:cNvPr>
              <p:cNvSpPr txBox="1"/>
              <p:nvPr/>
            </p:nvSpPr>
            <p:spPr>
              <a:xfrm>
                <a:off x="3783335" y="2537148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A7B46FD1-A5E1-44C8-944B-334796F84687}"/>
                </a:ext>
              </a:extLst>
            </p:cNvPr>
            <p:cNvSpPr/>
            <p:nvPr/>
          </p:nvSpPr>
          <p:spPr>
            <a:xfrm>
              <a:off x="804330" y="4093823"/>
              <a:ext cx="8325901" cy="323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coi thường, cuống quýt, hàng trăm, trí khôn...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6522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D:\Dropbox\hình nền PP\Ảnh nền 9.jpg">
            <a:extLst>
              <a:ext uri="{FF2B5EF4-FFF2-40B4-BE49-F238E27FC236}">
                <a16:creationId xmlns="" xmlns:a16="http://schemas.microsoft.com/office/drawing/2014/main" id="{EA037AC5-B338-48D1-892B-304B139F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282" cy="6837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1887419"/>
            <a:ext cx="4572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352800" y="1752600"/>
            <a:ext cx="0" cy="388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887" y="1381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1381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141663"/>
            <a:ext cx="22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2762986"/>
            <a:ext cx="22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412812"/>
            <a:ext cx="22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4034135"/>
            <a:ext cx="22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8966" y="19005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2800" y="2357735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352800" y="2762071"/>
            <a:ext cx="5552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ỉu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73313" y="3886200"/>
            <a:ext cx="5476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17" name="Horizontal Scroll 3">
            <a:extLst>
              <a:ext uri="{FF2B5EF4-FFF2-40B4-BE49-F238E27FC236}">
                <a16:creationId xmlns="" xmlns:a16="http://schemas.microsoft.com/office/drawing/2014/main" id="{57927F5F-DD81-4A38-BDF9-580F8FAE5D38}"/>
              </a:ext>
            </a:extLst>
          </p:cNvPr>
          <p:cNvSpPr/>
          <p:nvPr/>
        </p:nvSpPr>
        <p:spPr>
          <a:xfrm>
            <a:off x="0" y="5418557"/>
            <a:ext cx="9111173" cy="148039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C365FE3-0BE4-427D-8846-7AD676931901}"/>
              </a:ext>
            </a:extLst>
          </p:cNvPr>
          <p:cNvSpPr txBox="1"/>
          <p:nvPr/>
        </p:nvSpPr>
        <p:spPr>
          <a:xfrm>
            <a:off x="533400" y="5638800"/>
            <a:ext cx="8426551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26B5E84-70FC-45F9-B119-0A025A828FCC}"/>
              </a:ext>
            </a:extLst>
          </p:cNvPr>
          <p:cNvSpPr/>
          <p:nvPr/>
        </p:nvSpPr>
        <p:spPr>
          <a:xfrm>
            <a:off x="3385040" y="46482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Nhấn giọng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coi thường, cuống quýt,    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              hàng trăm, trí khôn,...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593BD415-DAD2-4668-9D94-2ED9A9F810CA}"/>
              </a:ext>
            </a:extLst>
          </p:cNvPr>
          <p:cNvSpPr txBox="1">
            <a:spLocks/>
          </p:cNvSpPr>
          <p:nvPr/>
        </p:nvSpPr>
        <p:spPr>
          <a:xfrm>
            <a:off x="457200" y="-30351"/>
            <a:ext cx="7924800" cy="76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vi-VN" sz="4800" b="1" dirty="0">
                <a:solidFill>
                  <a:srgbClr val="FF0000"/>
                </a:solidFill>
                <a:latin typeface=".VnAristote" pitchFamily="34" charset="0"/>
              </a:rPr>
              <a:t>   </a:t>
            </a:r>
            <a:r>
              <a:rPr lang="vi-VN" sz="4000" dirty="0">
                <a:solidFill>
                  <a:srgbClr val="FF0000"/>
                </a:solidFill>
                <a:latin typeface=".VnAristote" pitchFamily="34" charset="0"/>
              </a:rPr>
              <a:t>TËp ®äc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err="1">
                <a:solidFill>
                  <a:srgbClr val="FF0000"/>
                </a:solidFill>
                <a:latin typeface=".VnAristote" pitchFamily="34" charset="0"/>
              </a:rPr>
              <a:t>Mét</a:t>
            </a:r>
            <a:r>
              <a:rPr lang="en-US" sz="40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stote" pitchFamily="34" charset="0"/>
              </a:rPr>
              <a:t>trÝ</a:t>
            </a:r>
            <a:r>
              <a:rPr lang="en-US" sz="40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stote" pitchFamily="34" charset="0"/>
              </a:rPr>
              <a:t>kh«n</a:t>
            </a:r>
            <a:r>
              <a:rPr lang="en-US" sz="40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stote" pitchFamily="34" charset="0"/>
              </a:rPr>
              <a:t>h¬n</a:t>
            </a:r>
            <a:r>
              <a:rPr lang="en-US" sz="40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stote" pitchFamily="34" charset="0"/>
              </a:rPr>
              <a:t>tr¨m</a:t>
            </a:r>
            <a:r>
              <a:rPr lang="en-US" sz="40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stote" pitchFamily="34" charset="0"/>
              </a:rPr>
              <a:t>trÝ</a:t>
            </a:r>
            <a:r>
              <a:rPr lang="en-US" sz="40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stote" pitchFamily="34" charset="0"/>
              </a:rPr>
              <a:t>kh«n</a:t>
            </a:r>
            <a:endParaRPr lang="en-US" sz="4000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92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ropbox\hình nền PP\An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8164" y="-12613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38200"/>
            <a:ext cx="8915400" cy="470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thình lình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108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6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8" y="82291"/>
            <a:ext cx="9048752" cy="6775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6324600" y="145473"/>
            <a:ext cx="2653145" cy="762000"/>
            <a:chOff x="6324600" y="145473"/>
            <a:chExt cx="2653145" cy="762000"/>
          </a:xfrm>
        </p:grpSpPr>
        <p:sp>
          <p:nvSpPr>
            <p:cNvPr id="6" name="Cloud Callout 5"/>
            <p:cNvSpPr/>
            <p:nvPr/>
          </p:nvSpPr>
          <p:spPr>
            <a:xfrm>
              <a:off x="6324600" y="145473"/>
              <a:ext cx="2514600" cy="7620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04710" y="326418"/>
              <a:ext cx="2473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3181" y="5105400"/>
            <a:ext cx="1866900" cy="1447800"/>
            <a:chOff x="173181" y="5105400"/>
            <a:chExt cx="1866900" cy="1447800"/>
          </a:xfrm>
        </p:grpSpPr>
        <p:sp>
          <p:nvSpPr>
            <p:cNvPr id="8" name="7-Point Star 7"/>
            <p:cNvSpPr/>
            <p:nvPr/>
          </p:nvSpPr>
          <p:spPr>
            <a:xfrm>
              <a:off x="173181" y="5105400"/>
              <a:ext cx="1866900" cy="14478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966" y="550025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SGK </a:t>
              </a:r>
            </a:p>
            <a:p>
              <a:pPr algn="ctr"/>
              <a:r>
                <a:rPr lang="en-US" b="1" dirty="0" err="1">
                  <a:solidFill>
                    <a:srgbClr val="FF0000"/>
                  </a:solidFill>
                </a:rPr>
                <a:t>Trang</a:t>
              </a:r>
              <a:r>
                <a:rPr lang="en-US" b="1" dirty="0">
                  <a:solidFill>
                    <a:srgbClr val="FF0000"/>
                  </a:solidFill>
                </a:rPr>
                <a:t> 31-32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11519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590800" y="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khôn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khôn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81000" y="344690"/>
            <a:ext cx="8534400" cy="736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1.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Gà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Chồn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đôi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nhưng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vi-VN" sz="2000" dirty="0">
                <a:latin typeface="Times New Roman"/>
                <a:ea typeface="Calibri"/>
                <a:cs typeface="Times New Roman"/>
              </a:rPr>
              <a:t>C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hồn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vẫn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ngầm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coi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thường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hôm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Chồn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hỏi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Gà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    -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Cậu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bao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nhiêu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trí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khôn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    -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Mình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thôi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    -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Ít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sao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Mình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thì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hàng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trăm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    2.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buổi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sáng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đôi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dạo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cánh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đồng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Chợt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thấy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thợ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săn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chúng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cuống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quýt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nấp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vào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cái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hang.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Nhưng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thợ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săn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đã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thấy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dấu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chân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chúng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Ông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reo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lên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“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mà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trốn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đằng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trời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!”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Nói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rồi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ông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lấy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gậy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thọc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vào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hang. 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Gà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thấy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nguy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quá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bảo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Times New Roman"/>
              </a:rPr>
              <a:t>Chồn</a:t>
            </a:r>
            <a:r>
              <a:rPr lang="en-US" sz="2000" dirty="0">
                <a:effectLst/>
                <a:latin typeface="Times New Roman"/>
                <a:ea typeface="Calibri"/>
                <a:cs typeface="Times New Roman"/>
              </a:rPr>
              <a:t> 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lúc,Gà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vọt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Theo TRUYỆN ĐỌC 1, 1994</a:t>
            </a:r>
          </a:p>
          <a:p>
            <a:pPr algn="r">
              <a:spcAft>
                <a:spcPts val="0"/>
              </a:spcAft>
            </a:pPr>
            <a:endParaRPr lang="en-US" sz="105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~PP1723.WAV">
            <a:hlinkClick r:id="" action="ppaction://media"/>
          </p:cNvPr>
          <p:cNvPicPr>
            <a:picLocks noRot="1" noChangeAspect="1"/>
          </p:cNvPicPr>
          <p:nvPr>
            <a:wavAudioFile r:embed="rId1" name="~PP172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1774368"/>
      </p:ext>
    </p:extLst>
  </p:cSld>
  <p:clrMapOvr>
    <a:masterClrMapping/>
  </p:clrMapOvr>
  <p:transition advTm="10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ropbox\hình nền PP\hình nền PP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2818" y="877669"/>
            <a:ext cx="4953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0791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hình nền PP\Ảnh nền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2"/>
            <a:ext cx="9163282" cy="6837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139504" y="7391400"/>
            <a:ext cx="8229600" cy="942109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66841" y="152400"/>
            <a:ext cx="8229600" cy="94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9200" y="2362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nấp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9147" y="323002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45242" y="19629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gậy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9200" y="274104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lình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97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hình nền PP\Ảnh nền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63282" cy="6837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152400"/>
            <a:ext cx="9144000" cy="838200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41" y="3411682"/>
            <a:ext cx="8229600" cy="2667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8200" y="1150073"/>
            <a:ext cx="2200761" cy="685800"/>
            <a:chOff x="457199" y="1447800"/>
            <a:chExt cx="1919515" cy="685800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457199" y="1447800"/>
              <a:ext cx="1919515" cy="6858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5342" y="1538514"/>
              <a:ext cx="1901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ngầm</a:t>
              </a:r>
              <a:endParaRPr lang="en-US" sz="2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7238" y="2064473"/>
            <a:ext cx="2271484" cy="685800"/>
            <a:chOff x="457199" y="2362200"/>
            <a:chExt cx="1981200" cy="68580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457199" y="2362200"/>
              <a:ext cx="1919515" cy="6858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199" y="2415877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quýt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8200" y="2959621"/>
            <a:ext cx="2200761" cy="685800"/>
            <a:chOff x="457199" y="3257348"/>
            <a:chExt cx="1919515" cy="685800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457199" y="3257348"/>
              <a:ext cx="1919515" cy="6858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372" y="3338638"/>
              <a:ext cx="1872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đắn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56344" y="3814553"/>
            <a:ext cx="2200761" cy="685800"/>
            <a:chOff x="475343" y="4112280"/>
            <a:chExt cx="1919515" cy="685800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475343" y="4112280"/>
              <a:ext cx="1919515" cy="6858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4372" y="4193570"/>
              <a:ext cx="189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thình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lình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65851" y="1175872"/>
            <a:ext cx="4896271" cy="685800"/>
            <a:chOff x="3810000" y="4179056"/>
            <a:chExt cx="4343400" cy="685800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3810000" y="4179056"/>
              <a:ext cx="4343400" cy="685800"/>
            </a:xfrm>
            <a:prstGeom prst="flowChartAlternateProcess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65559" y="425534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ngờ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123" name="Group 5122"/>
          <p:cNvGrpSpPr/>
          <p:nvPr/>
        </p:nvGrpSpPr>
        <p:grpSpPr>
          <a:xfrm>
            <a:off x="3983170" y="1990134"/>
            <a:ext cx="4878952" cy="685800"/>
            <a:chOff x="3867150" y="1457224"/>
            <a:chExt cx="4714954" cy="685800"/>
          </a:xfrm>
        </p:grpSpPr>
        <p:grpSp>
          <p:nvGrpSpPr>
            <p:cNvPr id="34" name="Group 33"/>
            <p:cNvGrpSpPr/>
            <p:nvPr/>
          </p:nvGrpSpPr>
          <p:grpSpPr>
            <a:xfrm>
              <a:off x="3867150" y="1457224"/>
              <a:ext cx="4714954" cy="685800"/>
              <a:chOff x="3810000" y="2362200"/>
              <a:chExt cx="4714954" cy="685800"/>
            </a:xfrm>
          </p:grpSpPr>
          <p:sp>
            <p:nvSpPr>
              <p:cNvPr id="35" name="Flowchart: Alternate Process 34"/>
              <p:cNvSpPr/>
              <p:nvPr/>
            </p:nvSpPr>
            <p:spPr>
              <a:xfrm>
                <a:off x="3810000" y="2362200"/>
                <a:ext cx="4714954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24300" y="2434066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121" name="Rectangle 5120"/>
            <p:cNvSpPr/>
            <p:nvPr/>
          </p:nvSpPr>
          <p:spPr>
            <a:xfrm>
              <a:off x="4070755" y="1547351"/>
              <a:ext cx="45113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kín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đáo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lộ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65851" y="2894706"/>
            <a:ext cx="4896271" cy="685800"/>
            <a:chOff x="3810000" y="2362200"/>
            <a:chExt cx="4343400" cy="685800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3810000" y="2362200"/>
              <a:ext cx="4343400" cy="685800"/>
            </a:xfrm>
            <a:prstGeom prst="flowChartAlternateProcess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4300" y="2434066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c.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vội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mức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rối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5852" y="3830928"/>
            <a:ext cx="5101948" cy="685800"/>
            <a:chOff x="3810000" y="3250091"/>
            <a:chExt cx="4589489" cy="68580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3810000" y="3250091"/>
              <a:ext cx="4343400" cy="685800"/>
            </a:xfrm>
            <a:prstGeom prst="flowChartAlternateProcess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4300" y="3337648"/>
              <a:ext cx="4475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d.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nhắc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192772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hình nền PP\Ảnh nền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63282" cy="6837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41" y="3411682"/>
            <a:ext cx="8229600" cy="2667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11365" y="1174415"/>
            <a:ext cx="2200761" cy="685800"/>
            <a:chOff x="457199" y="1447800"/>
            <a:chExt cx="1919515" cy="685800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457199" y="1447800"/>
              <a:ext cx="1919515" cy="6858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5342" y="1538514"/>
              <a:ext cx="1901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ngầm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3440" y="2051778"/>
            <a:ext cx="2271484" cy="685800"/>
            <a:chOff x="457199" y="2362200"/>
            <a:chExt cx="1981200" cy="68580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457199" y="2362200"/>
              <a:ext cx="1919515" cy="6858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199" y="2415877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quýt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8801" y="2931985"/>
            <a:ext cx="2200761" cy="685800"/>
            <a:chOff x="457199" y="3257348"/>
            <a:chExt cx="1919515" cy="685800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457199" y="3257348"/>
              <a:ext cx="1919515" cy="6858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372" y="3338638"/>
              <a:ext cx="1872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đắn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39585" y="3829471"/>
            <a:ext cx="2200761" cy="685800"/>
            <a:chOff x="475343" y="4112280"/>
            <a:chExt cx="1919515" cy="685800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475343" y="4112280"/>
              <a:ext cx="1919515" cy="6858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4372" y="4193570"/>
              <a:ext cx="189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thình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lình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54201" y="3829471"/>
            <a:ext cx="4896271" cy="685800"/>
            <a:chOff x="3810000" y="4179056"/>
            <a:chExt cx="4343400" cy="685800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3810000" y="4179056"/>
              <a:ext cx="4343400" cy="685800"/>
            </a:xfrm>
            <a:prstGeom prst="flowChartAlternateProcess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65559" y="425534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ngờ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123" name="Group 5122"/>
          <p:cNvGrpSpPr/>
          <p:nvPr/>
        </p:nvGrpSpPr>
        <p:grpSpPr>
          <a:xfrm>
            <a:off x="3219053" y="1183839"/>
            <a:ext cx="4878952" cy="685800"/>
            <a:chOff x="3867150" y="1457224"/>
            <a:chExt cx="4714954" cy="685800"/>
          </a:xfrm>
        </p:grpSpPr>
        <p:grpSp>
          <p:nvGrpSpPr>
            <p:cNvPr id="34" name="Group 33"/>
            <p:cNvGrpSpPr/>
            <p:nvPr/>
          </p:nvGrpSpPr>
          <p:grpSpPr>
            <a:xfrm>
              <a:off x="3867150" y="1457224"/>
              <a:ext cx="4714954" cy="685800"/>
              <a:chOff x="3810000" y="2362200"/>
              <a:chExt cx="4714954" cy="685800"/>
            </a:xfrm>
          </p:grpSpPr>
          <p:sp>
            <p:nvSpPr>
              <p:cNvPr id="35" name="Flowchart: Alternate Process 34"/>
              <p:cNvSpPr/>
              <p:nvPr/>
            </p:nvSpPr>
            <p:spPr>
              <a:xfrm>
                <a:off x="3810000" y="2362200"/>
                <a:ext cx="4714954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24300" y="2434066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121" name="Rectangle 5120"/>
            <p:cNvSpPr/>
            <p:nvPr/>
          </p:nvSpPr>
          <p:spPr>
            <a:xfrm>
              <a:off x="4070755" y="1547351"/>
              <a:ext cx="45113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kín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đáo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lộ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54201" y="2055996"/>
            <a:ext cx="4896271" cy="685800"/>
            <a:chOff x="3810000" y="2362200"/>
            <a:chExt cx="4343400" cy="685800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3810000" y="2362200"/>
              <a:ext cx="4343400" cy="685800"/>
            </a:xfrm>
            <a:prstGeom prst="flowChartAlternateProcess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4300" y="2434066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vội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mức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rối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5406" y="2952817"/>
            <a:ext cx="5101948" cy="685800"/>
            <a:chOff x="3810000" y="3250091"/>
            <a:chExt cx="4589489" cy="68580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3810000" y="3250091"/>
              <a:ext cx="4343400" cy="685800"/>
            </a:xfrm>
            <a:prstGeom prst="flowChartAlternateProcess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4300" y="3337648"/>
              <a:ext cx="4475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nhắc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466841" y="152400"/>
            <a:ext cx="8229600" cy="94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97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« Th¸i chµo tÊt c¶ c¸c con!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ËP §äc – LíP 2&amp;quot;&quot;/&gt;&lt;property id=&quot;20307&quot; value=&quot;292&quot;/&gt;&lt;/object&gt;&lt;object type=&quot;3&quot; unique_id=&quot;10006&quot;&gt;&lt;property id=&quot;20148&quot; value=&quot;5&quot;/&gt;&lt;property id=&quot;20300&quot; value=&quot;Slide 3&quot;/&gt;&lt;property id=&quot;20307&quot; value=&quot;268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69&quot;/&gt;&lt;/object&gt;&lt;object type=&quot;3&quot; unique_id=&quot;10010&quot;&gt;&lt;property id=&quot;20148&quot; value=&quot;5&quot;/&gt;&lt;property id=&quot;20300&quot; value=&quot;Slide 7 - &amp;quot;Giải nghĩa từ&amp;quot;&quot;/&gt;&lt;property id=&quot;20307&quot; value=&quot;281&quot;/&gt;&lt;/object&gt;&lt;object type=&quot;3&quot; unique_id=&quot;10011&quot;&gt;&lt;property id=&quot;20148&quot; value=&quot;5&quot;/&gt;&lt;property id=&quot;20300&quot; value=&quot;Slide 8 - &amp;quot;Giải nghĩa từ&amp;quot;&quot;/&gt;&lt;property id=&quot;20307&quot; value=&quot;259&quot;/&gt;&lt;/object&gt;&lt;object type=&quot;3&quot; unique_id=&quot;10012&quot;&gt;&lt;property id=&quot;20148&quot; value=&quot;5&quot;/&gt;&lt;property id=&quot;20300&quot; value=&quot;Slide 9&quot;/&gt;&lt;property id=&quot;20307&quot; value=&quot;280&quot;/&gt;&lt;/object&gt;&lt;object type=&quot;3&quot; unique_id=&quot;10013&quot;&gt;&lt;property id=&quot;20148&quot; value=&quot;5&quot;/&gt;&lt;property id=&quot;20300&quot; value=&quot;Slide 10 - &amp;quot;Luyện đọc đoạn&amp;quot;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89&quot;/&gt;&lt;/object&gt;&lt;object type=&quot;3&quot; unique_id=&quot;10016&quot;&gt;&lt;property id=&quot;20148&quot; value=&quot;5&quot;/&gt;&lt;property id=&quot;20300&quot; value=&quot;Slide 13&quot;/&gt;&lt;property id=&quot;20307&quot; value=&quot;291&quot;/&gt;&lt;/object&gt;&lt;object type=&quot;3&quot; unique_id=&quot;10017&quot;&gt;&lt;property id=&quot;20148&quot; value=&quot;5&quot;/&gt;&lt;property id=&quot;20300&quot; value=&quot;Slide 14&quot;/&gt;&lt;property id=&quot;20307&quot; value=&quot;277&quot;/&gt;&lt;/object&gt;&lt;object type=&quot;3&quot; unique_id=&quot;10018&quot;&gt;&lt;property id=&quot;20148&quot; value=&quot;5&quot;/&gt;&lt;property id=&quot;20300&quot; value=&quot;Slide 15&quot;/&gt;&lt;property id=&quot;20307&quot; value=&quot;287&quot;/&gt;&lt;/object&gt;&lt;object type=&quot;3&quot; unique_id=&quot;10019&quot;&gt;&lt;property id=&quot;20148&quot; value=&quot;5&quot;/&gt;&lt;property id=&quot;20300&quot; value=&quot;Slide 16&quot;/&gt;&lt;property id=&quot;20307&quot; value=&quot;282&quot;/&gt;&lt;/object&gt;&lt;object type=&quot;3&quot; unique_id=&quot;10020&quot;&gt;&lt;property id=&quot;20148&quot; value=&quot;5&quot;/&gt;&lt;property id=&quot;20300&quot; value=&quot;Slide 17&quot;/&gt;&lt;property id=&quot;20307&quot; value=&quot;279&quot;/&gt;&lt;/object&gt;&lt;object type=&quot;3&quot; unique_id=&quot;10021&quot;&gt;&lt;property id=&quot;20148&quot; value=&quot;5&quot;/&gt;&lt;property id=&quot;20300&quot; value=&quot;Slide 18&quot;/&gt;&lt;property id=&quot;20307&quot; value=&quot;262&quot;/&gt;&lt;/object&gt;&lt;object type=&quot;3&quot; unique_id=&quot;10022&quot;&gt;&lt;property id=&quot;20148&quot; value=&quot;5&quot;/&gt;&lt;property id=&quot;20300&quot; value=&quot;Slide 19&quot;/&gt;&lt;property id=&quot;20307&quot; value=&quot;270&quot;/&gt;&lt;/object&gt;&lt;object type=&quot;3&quot; unique_id=&quot;10023&quot;&gt;&lt;property id=&quot;20148&quot; value=&quot;5&quot;/&gt;&lt;property id=&quot;20300&quot; value=&quot;Slide 20&quot;/&gt;&lt;property id=&quot;20307&quot; value=&quot;271&quot;/&gt;&lt;/object&gt;&lt;object type=&quot;3&quot; unique_id=&quot;10024&quot;&gt;&lt;property id=&quot;20148&quot; value=&quot;5&quot;/&gt;&lt;property id=&quot;20300&quot; value=&quot;Slide 21&quot;/&gt;&lt;property id=&quot;20307&quot; value=&quot;272&quot;/&gt;&lt;/object&gt;&lt;object type=&quot;3&quot; unique_id=&quot;10025&quot;&gt;&lt;property id=&quot;20148&quot; value=&quot;5&quot;/&gt;&lt;property id=&quot;20300&quot; value=&quot;Slide 22&quot;/&gt;&lt;property id=&quot;20307&quot; value=&quot;273&quot;/&gt;&lt;/object&gt;&lt;object type=&quot;3&quot; unique_id=&quot;10026&quot;&gt;&lt;property id=&quot;20148&quot; value=&quot;5&quot;/&gt;&lt;property id=&quot;20300&quot; value=&quot;Slide 23&quot;/&gt;&lt;property id=&quot;20307&quot; value=&quot;288&quot;/&gt;&lt;/object&gt;&lt;object type=&quot;3&quot; unique_id=&quot;10027&quot;&gt;&lt;property id=&quot;20148&quot; value=&quot;5&quot;/&gt;&lt;property id=&quot;20300&quot; value=&quot;Slide 24&quot;/&gt;&lt;property id=&quot;20307&quot; value=&quot;278&quot;/&gt;&lt;/object&gt;&lt;object type=&quot;3&quot; unique_id=&quot;10028&quot;&gt;&lt;property id=&quot;20148&quot; value=&quot;5&quot;/&gt;&lt;property id=&quot;20300&quot; value=&quot;Slide 25&quot;/&gt;&lt;property id=&quot;20307&quot; value=&quot;274&quot;/&gt;&lt;/object&gt;&lt;object type=&quot;3&quot; unique_id=&quot;10029&quot;&gt;&lt;property id=&quot;20148&quot; value=&quot;5&quot;/&gt;&lt;property id=&quot;20300&quot; value=&quot;Slide 26&quot;/&gt;&lt;property id=&quot;20307&quot; value=&quot;286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|2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2|5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3|8.4|13.6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.9|3.7|3.2|20.6|8.2|1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|1|2.4|6.8|6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4|1.7|1.9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8|0.9|1.1|9.2|0.5|1.8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1|2.1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1233</Words>
  <Application>Microsoft Office PowerPoint</Application>
  <PresentationFormat>On-screen Show (4:3)</PresentationFormat>
  <Paragraphs>130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C« Th¸i chµo tÊt c¶ c¸c con!</vt:lpstr>
      <vt:lpstr>TËP §äc – LíP 2</vt:lpstr>
      <vt:lpstr>Slide 3</vt:lpstr>
      <vt:lpstr>Slide 4</vt:lpstr>
      <vt:lpstr>Slide 5</vt:lpstr>
      <vt:lpstr>Slide 6</vt:lpstr>
      <vt:lpstr>Giải nghĩa từ</vt:lpstr>
      <vt:lpstr>Giải nghĩa từ</vt:lpstr>
      <vt:lpstr>Slide 9</vt:lpstr>
      <vt:lpstr>Luyện đọc đoạn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TËP §äc – tuÇn 21</dc:title>
  <dc:creator>Khacha-2016</dc:creator>
  <cp:lastModifiedBy>AutoBVT</cp:lastModifiedBy>
  <cp:revision>107</cp:revision>
  <dcterms:created xsi:type="dcterms:W3CDTF">2020-04-03T16:16:25Z</dcterms:created>
  <dcterms:modified xsi:type="dcterms:W3CDTF">2020-04-13T07:58:31Z</dcterms:modified>
</cp:coreProperties>
</file>