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7" r:id="rId2"/>
    <p:sldId id="286" r:id="rId3"/>
    <p:sldId id="287" r:id="rId4"/>
    <p:sldId id="288" r:id="rId5"/>
    <p:sldId id="289" r:id="rId6"/>
    <p:sldId id="267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F1205-2047-42A1-ABA6-90A759571ED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33B31-7D80-46EC-8C79-86BEBCED4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8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3B31-7D80-46EC-8C79-86BEBCED410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3B31-7D80-46EC-8C79-86BEBCED410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74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5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9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1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2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1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2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8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5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5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8C8E0-9713-4010-B029-F54A721A6375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F8E1B-28FC-4A1C-94C9-1EA1A022A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9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229"/>
            <a:ext cx="9144000" cy="6385771"/>
          </a:xfrm>
          <a:prstGeom prst="rect">
            <a:avLst/>
          </a:prstGeom>
        </p:spPr>
      </p:pic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05722" y="1882641"/>
            <a:ext cx="8892480" cy="3096344"/>
          </a:xfrm>
        </p:spPr>
        <p:txBody>
          <a:bodyPr>
            <a:normAutofit/>
          </a:bodyPr>
          <a:lstStyle/>
          <a:p>
            <a:r>
              <a:rPr lang="en-GB" sz="3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 </a:t>
            </a:r>
            <a:r>
              <a:rPr lang="en-GB" sz="3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GB" sz="37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:  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GB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:  </a:t>
            </a:r>
            <a:r>
              <a:rPr lang="en-GB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2C</a:t>
            </a:r>
            <a:endParaRPr lang="en-GB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0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/>
          <p:cNvSpPr txBox="1">
            <a:spLocks noChangeArrowheads="1"/>
          </p:cNvSpPr>
          <p:nvPr/>
        </p:nvSpPr>
        <p:spPr bwMode="auto">
          <a:xfrm>
            <a:off x="0" y="1600200"/>
            <a:ext cx="655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5260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1750"/>
            <a:ext cx="175260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AutoShape 39"/>
          <p:cNvSpPr>
            <a:spLocks noChangeArrowheads="1"/>
          </p:cNvSpPr>
          <p:nvPr/>
        </p:nvSpPr>
        <p:spPr bwMode="auto">
          <a:xfrm>
            <a:off x="1143000" y="2133600"/>
            <a:ext cx="3733800" cy="1066800"/>
          </a:xfrm>
          <a:prstGeom prst="wedgeRoundRectCallout">
            <a:avLst>
              <a:gd name="adj1" fmla="val -34111"/>
              <a:gd name="adj2" fmla="val 49352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DB1E4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2195" tIns="61098" rIns="122195" bIns="61098"/>
          <a:lstStyle/>
          <a:p>
            <a:pPr algn="ctr" defTabSz="1222375"/>
            <a:r>
              <a:rPr lang="en-US" sz="320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Bảng nhân 2</a:t>
            </a:r>
          </a:p>
        </p:txBody>
      </p:sp>
      <p:pic>
        <p:nvPicPr>
          <p:cNvPr id="3078" name="Rectangle 1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14400"/>
            <a:ext cx="618172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 Box 152"/>
          <p:cNvSpPr txBox="1">
            <a:spLocks noChangeArrowheads="1"/>
          </p:cNvSpPr>
          <p:nvPr/>
        </p:nvSpPr>
        <p:spPr bwMode="auto">
          <a:xfrm>
            <a:off x="3886200" y="381000"/>
            <a:ext cx="1484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0070C0"/>
                </a:solidFill>
                <a:latin typeface=".VnTime" pitchFamily="34" charset="0"/>
              </a:rPr>
              <a:t>To¸n</a:t>
            </a:r>
            <a:r>
              <a:rPr lang="en-US" sz="2800">
                <a:solidFill>
                  <a:srgbClr val="FF0066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9" name="AutoShape 39"/>
          <p:cNvSpPr>
            <a:spLocks noChangeArrowheads="1"/>
          </p:cNvSpPr>
          <p:nvPr/>
        </p:nvSpPr>
        <p:spPr bwMode="auto">
          <a:xfrm>
            <a:off x="1524000" y="3657600"/>
            <a:ext cx="7086600" cy="1066800"/>
          </a:xfrm>
          <a:prstGeom prst="wedgeRoundRectCallout">
            <a:avLst>
              <a:gd name="adj1" fmla="val -34111"/>
              <a:gd name="adj2" fmla="val 49352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DB1E4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2195" tIns="61098" rIns="122195" bIns="61098"/>
          <a:lstStyle/>
          <a:p>
            <a:pPr algn="ctr" defTabSz="1222375"/>
            <a:r>
              <a:rPr lang="en-US" sz="320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Nối tiếp nhau đọc bảng nhân 2</a:t>
            </a:r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 autoUpdateAnimBg="0"/>
      <p:bldP spid="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990600" y="0"/>
            <a:ext cx="7467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BTCL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1,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099" name="Text Box 52"/>
          <p:cNvSpPr txBox="1">
            <a:spLocks noChangeArrowheads="1"/>
          </p:cNvSpPr>
          <p:nvPr/>
        </p:nvSpPr>
        <p:spPr bwMode="auto">
          <a:xfrm>
            <a:off x="457200" y="1676400"/>
            <a:ext cx="358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sng">
                <a:solidFill>
                  <a:srgbClr val="0000FF"/>
                </a:solidFill>
                <a:latin typeface=".VnTime" pitchFamily="34" charset="0"/>
              </a:rPr>
              <a:t>Bµi 1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: Số:</a:t>
            </a:r>
          </a:p>
        </p:txBody>
      </p:sp>
      <p:sp>
        <p:nvSpPr>
          <p:cNvPr id="4100" name="Oval 3"/>
          <p:cNvSpPr>
            <a:spLocks noChangeArrowheads="1"/>
          </p:cNvSpPr>
          <p:nvPr/>
        </p:nvSpPr>
        <p:spPr bwMode="auto">
          <a:xfrm>
            <a:off x="609600" y="2438400"/>
            <a:ext cx="685800" cy="762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b="1" smtClean="0"/>
              <a:t>3</a:t>
            </a:r>
            <a:endParaRPr lang="en-US" sz="3200" b="1"/>
          </a:p>
        </p:txBody>
      </p:sp>
      <p:sp>
        <p:nvSpPr>
          <p:cNvPr id="4101" name="Oval 6"/>
          <p:cNvSpPr>
            <a:spLocks noChangeArrowheads="1"/>
          </p:cNvSpPr>
          <p:nvPr/>
        </p:nvSpPr>
        <p:spPr bwMode="auto">
          <a:xfrm>
            <a:off x="6629400" y="4495800"/>
            <a:ext cx="6858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smtClean="0"/>
              <a:t>3</a:t>
            </a:r>
            <a:endParaRPr lang="en-US" sz="3200"/>
          </a:p>
        </p:txBody>
      </p:sp>
      <p:sp>
        <p:nvSpPr>
          <p:cNvPr id="4102" name="Oval 7"/>
          <p:cNvSpPr>
            <a:spLocks noChangeArrowheads="1"/>
          </p:cNvSpPr>
          <p:nvPr/>
        </p:nvSpPr>
        <p:spPr bwMode="auto">
          <a:xfrm>
            <a:off x="762000" y="4419600"/>
            <a:ext cx="6096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smtClean="0"/>
              <a:t>3</a:t>
            </a:r>
            <a:endParaRPr lang="en-US" sz="3200"/>
          </a:p>
        </p:txBody>
      </p:sp>
      <p:sp>
        <p:nvSpPr>
          <p:cNvPr id="4103" name="Oval 9"/>
          <p:cNvSpPr>
            <a:spLocks noChangeArrowheads="1"/>
          </p:cNvSpPr>
          <p:nvPr/>
        </p:nvSpPr>
        <p:spPr bwMode="auto">
          <a:xfrm>
            <a:off x="3657600" y="2590800"/>
            <a:ext cx="7620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smtClean="0"/>
              <a:t>3</a:t>
            </a:r>
            <a:endParaRPr lang="en-US" sz="2800"/>
          </a:p>
        </p:txBody>
      </p:sp>
      <p:sp>
        <p:nvSpPr>
          <p:cNvPr id="4104" name="Oval 10"/>
          <p:cNvSpPr>
            <a:spLocks noChangeArrowheads="1"/>
          </p:cNvSpPr>
          <p:nvPr/>
        </p:nvSpPr>
        <p:spPr bwMode="auto">
          <a:xfrm>
            <a:off x="6477000" y="2667000"/>
            <a:ext cx="6858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3200" smtClean="0"/>
              <a:t>3</a:t>
            </a:r>
            <a:endParaRPr lang="en-US" sz="3200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2286000" y="25146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5486400" y="2667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5562600" y="44958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2438400" y="44196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Rectangle 16"/>
          <p:cNvSpPr>
            <a:spLocks noChangeArrowheads="1"/>
          </p:cNvSpPr>
          <p:nvPr/>
        </p:nvSpPr>
        <p:spPr bwMode="auto">
          <a:xfrm>
            <a:off x="8153400" y="4572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Rectangle 17"/>
          <p:cNvSpPr>
            <a:spLocks noChangeArrowheads="1"/>
          </p:cNvSpPr>
          <p:nvPr/>
        </p:nvSpPr>
        <p:spPr bwMode="auto">
          <a:xfrm>
            <a:off x="8153400" y="2667000"/>
            <a:ext cx="609600" cy="609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4112" name="Straight Arrow Connector 20"/>
          <p:cNvCxnSpPr>
            <a:cxnSpLocks noChangeShapeType="1"/>
          </p:cNvCxnSpPr>
          <p:nvPr/>
        </p:nvCxnSpPr>
        <p:spPr bwMode="auto">
          <a:xfrm>
            <a:off x="1371600" y="28194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4" name="Straight Arrow Connector 22"/>
          <p:cNvCxnSpPr>
            <a:cxnSpLocks noChangeShapeType="1"/>
          </p:cNvCxnSpPr>
          <p:nvPr/>
        </p:nvCxnSpPr>
        <p:spPr bwMode="auto">
          <a:xfrm>
            <a:off x="7315200" y="48768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5" name="Straight Arrow Connector 23"/>
          <p:cNvCxnSpPr>
            <a:cxnSpLocks noChangeShapeType="1"/>
          </p:cNvCxnSpPr>
          <p:nvPr/>
        </p:nvCxnSpPr>
        <p:spPr bwMode="auto">
          <a:xfrm>
            <a:off x="4724400" y="48006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6" name="Straight Arrow Connector 24"/>
          <p:cNvCxnSpPr>
            <a:cxnSpLocks noChangeShapeType="1"/>
          </p:cNvCxnSpPr>
          <p:nvPr/>
        </p:nvCxnSpPr>
        <p:spPr bwMode="auto">
          <a:xfrm>
            <a:off x="1524000" y="48006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7" name="Straight Arrow Connector 25"/>
          <p:cNvCxnSpPr>
            <a:cxnSpLocks noChangeShapeType="1"/>
          </p:cNvCxnSpPr>
          <p:nvPr/>
        </p:nvCxnSpPr>
        <p:spPr bwMode="auto">
          <a:xfrm>
            <a:off x="7239000" y="29718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18" name="Straight Arrow Connector 26"/>
          <p:cNvCxnSpPr>
            <a:cxnSpLocks noChangeShapeType="1"/>
          </p:cNvCxnSpPr>
          <p:nvPr/>
        </p:nvCxnSpPr>
        <p:spPr bwMode="auto">
          <a:xfrm>
            <a:off x="4572000" y="2971800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19" name="Text Box 52"/>
          <p:cNvSpPr txBox="1">
            <a:spLocks noChangeArrowheads="1"/>
          </p:cNvSpPr>
          <p:nvPr/>
        </p:nvSpPr>
        <p:spPr bwMode="auto">
          <a:xfrm>
            <a:off x="1447800" y="2286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x3</a:t>
            </a:r>
          </a:p>
        </p:txBody>
      </p:sp>
      <p:sp>
        <p:nvSpPr>
          <p:cNvPr id="4121" name="Text Box 52"/>
          <p:cNvSpPr txBox="1">
            <a:spLocks noChangeArrowheads="1"/>
          </p:cNvSpPr>
          <p:nvPr/>
        </p:nvSpPr>
        <p:spPr bwMode="auto">
          <a:xfrm>
            <a:off x="7391400" y="4343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x7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122" name="Text Box 52"/>
          <p:cNvSpPr txBox="1">
            <a:spLocks noChangeArrowheads="1"/>
          </p:cNvSpPr>
          <p:nvPr/>
        </p:nvSpPr>
        <p:spPr bwMode="auto">
          <a:xfrm>
            <a:off x="4800600" y="4267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x5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123" name="Text Box 52"/>
          <p:cNvSpPr txBox="1">
            <a:spLocks noChangeArrowheads="1"/>
          </p:cNvSpPr>
          <p:nvPr/>
        </p:nvSpPr>
        <p:spPr bwMode="auto">
          <a:xfrm>
            <a:off x="1524000" y="4191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x8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124" name="Text Box 52"/>
          <p:cNvSpPr txBox="1">
            <a:spLocks noChangeArrowheads="1"/>
          </p:cNvSpPr>
          <p:nvPr/>
        </p:nvSpPr>
        <p:spPr bwMode="auto">
          <a:xfrm>
            <a:off x="7315200" y="2438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x6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125" name="Text Box 52"/>
          <p:cNvSpPr txBox="1">
            <a:spLocks noChangeArrowheads="1"/>
          </p:cNvSpPr>
          <p:nvPr/>
        </p:nvSpPr>
        <p:spPr bwMode="auto">
          <a:xfrm>
            <a:off x="4648200" y="2438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  <a:latin typeface=".VnTime" pitchFamily="34" charset="0"/>
              </a:rPr>
              <a:t>x9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0" name="Oval 9"/>
          <p:cNvSpPr>
            <a:spLocks noChangeArrowheads="1"/>
          </p:cNvSpPr>
          <p:nvPr/>
        </p:nvSpPr>
        <p:spPr bwMode="auto">
          <a:xfrm>
            <a:off x="3886200" y="4419600"/>
            <a:ext cx="7620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smtClean="0"/>
              <a:t>3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962400" y="304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3704B8"/>
                </a:solidFill>
                <a:latin typeface="Times New Roman" pitchFamily="18" charset="0"/>
              </a:rPr>
              <a:t>Toán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6858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3704B8"/>
                </a:solidFill>
                <a:latin typeface="Times New Roman" pitchFamily="18" charset="0"/>
              </a:rPr>
              <a:t>              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Luyện tập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228600" y="1524000"/>
            <a:ext cx="4191000" cy="1200329"/>
          </a:xfrm>
          <a:prstGeom prst="rect">
            <a:avLst/>
          </a:prstGeom>
          <a:gradFill rotWithShape="1">
            <a:gsLst>
              <a:gs pos="0">
                <a:srgbClr val="FF6699"/>
              </a:gs>
              <a:gs pos="50000">
                <a:srgbClr val="99FF33"/>
              </a:gs>
              <a:gs pos="100000">
                <a:srgbClr val="FF6699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3704B8"/>
                </a:solidFill>
              </a:rPr>
              <a:t>Bài </a:t>
            </a:r>
            <a:r>
              <a:rPr lang="en-US" sz="2400" b="1" smtClean="0">
                <a:solidFill>
                  <a:srgbClr val="3704B8"/>
                </a:solidFill>
              </a:rPr>
              <a:t>3:   </a:t>
            </a: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Mỗi can đựng được 3</a:t>
            </a:r>
            <a:r>
              <a:rPr lang="en-US" sz="2400" b="1" i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 dầu. Hỏi 5 can như thế đựng được bao nhiêu lít dầu?</a:t>
            </a:r>
            <a:endParaRPr lang="en-US" sz="2400" b="1">
              <a:solidFill>
                <a:srgbClr val="3704B8"/>
              </a:solidFill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533400" y="3581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Tóm tắt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5257800" y="3581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Bài giải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0" y="41148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1 can:      3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l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 dầu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3505200" y="4114800"/>
            <a:ext cx="563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</a:rPr>
              <a:t>Năm can như thế đựng được số lít dầu là:</a:t>
            </a:r>
            <a:endParaRPr lang="en-US" sz="24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334000" y="4572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3  x  5  </a:t>
            </a:r>
            <a:r>
              <a:rPr lang="en-US" sz="2800" b="1">
                <a:solidFill>
                  <a:srgbClr val="3704B8"/>
                </a:solidFill>
                <a:latin typeface="Times New Roman" pitchFamily="18" charset="0"/>
              </a:rPr>
              <a:t>= 15 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(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l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)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5562600" y="5181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Đáp số</a:t>
            </a:r>
            <a:r>
              <a:rPr lang="en-US" sz="2800" b="1">
                <a:solidFill>
                  <a:srgbClr val="3704B8"/>
                </a:solidFill>
                <a:latin typeface="Times New Roman" pitchFamily="18" charset="0"/>
              </a:rPr>
              <a:t>: 15 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l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 dầu.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grpSp>
        <p:nvGrpSpPr>
          <p:cNvPr id="25" name="Group 53"/>
          <p:cNvGrpSpPr>
            <a:grpSpLocks/>
          </p:cNvGrpSpPr>
          <p:nvPr/>
        </p:nvGrpSpPr>
        <p:grpSpPr bwMode="auto">
          <a:xfrm>
            <a:off x="4724401" y="1600200"/>
            <a:ext cx="762000" cy="1066800"/>
            <a:chOff x="2448" y="1767"/>
            <a:chExt cx="646" cy="1017"/>
          </a:xfrm>
        </p:grpSpPr>
        <p:sp>
          <p:nvSpPr>
            <p:cNvPr id="26" name="AutoShape 54"/>
            <p:cNvSpPr>
              <a:spLocks noChangeArrowheads="1"/>
            </p:cNvSpPr>
            <p:nvPr/>
          </p:nvSpPr>
          <p:spPr bwMode="auto">
            <a:xfrm>
              <a:off x="2448" y="1968"/>
              <a:ext cx="528" cy="816"/>
            </a:xfrm>
            <a:prstGeom prst="flowChartAlternateProcess">
              <a:avLst/>
            </a:prstGeom>
            <a:solidFill>
              <a:srgbClr val="FFCCFF"/>
            </a:solidFill>
            <a:ln w="127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 b="1" i="1">
                <a:solidFill>
                  <a:srgbClr val="0000FF"/>
                </a:solidFill>
              </a:endParaRPr>
            </a:p>
          </p:txBody>
        </p:sp>
        <p:grpSp>
          <p:nvGrpSpPr>
            <p:cNvPr id="27" name="Group 55"/>
            <p:cNvGrpSpPr>
              <a:grpSpLocks/>
            </p:cNvGrpSpPr>
            <p:nvPr/>
          </p:nvGrpSpPr>
          <p:grpSpPr bwMode="auto">
            <a:xfrm>
              <a:off x="2522" y="1767"/>
              <a:ext cx="572" cy="899"/>
              <a:chOff x="2522" y="1767"/>
              <a:chExt cx="572" cy="899"/>
            </a:xfrm>
          </p:grpSpPr>
          <p:sp>
            <p:nvSpPr>
              <p:cNvPr id="28" name="AutoShape 56"/>
              <p:cNvSpPr>
                <a:spLocks noChangeArrowheads="1"/>
              </p:cNvSpPr>
              <p:nvPr/>
            </p:nvSpPr>
            <p:spPr bwMode="auto">
              <a:xfrm>
                <a:off x="2614" y="1767"/>
                <a:ext cx="288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C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AutoShape 57"/>
              <p:cNvSpPr>
                <a:spLocks noChangeArrowheads="1"/>
              </p:cNvSpPr>
              <p:nvPr/>
            </p:nvSpPr>
            <p:spPr bwMode="auto">
              <a:xfrm rot="2200256">
                <a:off x="2976" y="1824"/>
                <a:ext cx="118" cy="161"/>
              </a:xfrm>
              <a:prstGeom prst="can">
                <a:avLst>
                  <a:gd name="adj" fmla="val 34110"/>
                </a:avLst>
              </a:prstGeom>
              <a:solidFill>
                <a:srgbClr val="FFCCFF"/>
              </a:solidFill>
              <a:ln w="12700" cap="sq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0" name="Group 58"/>
              <p:cNvGrpSpPr>
                <a:grpSpLocks/>
              </p:cNvGrpSpPr>
              <p:nvPr/>
            </p:nvGrpSpPr>
            <p:grpSpPr bwMode="auto">
              <a:xfrm>
                <a:off x="2522" y="2042"/>
                <a:ext cx="384" cy="624"/>
                <a:chOff x="1392" y="1968"/>
                <a:chExt cx="384" cy="624"/>
              </a:xfrm>
            </p:grpSpPr>
            <p:sp>
              <p:nvSpPr>
                <p:cNvPr id="33" name="AutoShape 59"/>
                <p:cNvSpPr>
                  <a:spLocks noChangeArrowheads="1"/>
                </p:cNvSpPr>
                <p:nvPr/>
              </p:nvSpPr>
              <p:spPr bwMode="auto">
                <a:xfrm>
                  <a:off x="1392" y="1968"/>
                  <a:ext cx="384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12700" cap="sq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27" y="2016"/>
                  <a:ext cx="336" cy="3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 dirty="0">
                      <a:solidFill>
                        <a:srgbClr val="0000FF"/>
                      </a:solidFill>
                    </a:rPr>
                    <a:t>3</a:t>
                  </a:r>
                  <a:r>
                    <a:rPr lang="en-US" b="1" i="1" smtClean="0">
                      <a:solidFill>
                        <a:srgbClr val="0000FF"/>
                      </a:solidFill>
                    </a:rPr>
                    <a:t>l</a:t>
                  </a:r>
                  <a:endParaRPr lang="en-US" b="1" i="1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31" name="Line 61"/>
              <p:cNvSpPr>
                <a:spLocks noChangeShapeType="1"/>
              </p:cNvSpPr>
              <p:nvPr/>
            </p:nvSpPr>
            <p:spPr bwMode="auto">
              <a:xfrm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62"/>
              <p:cNvSpPr>
                <a:spLocks noChangeShapeType="1"/>
              </p:cNvSpPr>
              <p:nvPr/>
            </p:nvSpPr>
            <p:spPr bwMode="auto">
              <a:xfrm flipH="1"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5" name="Group 53"/>
          <p:cNvGrpSpPr>
            <a:grpSpLocks/>
          </p:cNvGrpSpPr>
          <p:nvPr/>
        </p:nvGrpSpPr>
        <p:grpSpPr bwMode="auto">
          <a:xfrm>
            <a:off x="5562600" y="1600200"/>
            <a:ext cx="685800" cy="1066800"/>
            <a:chOff x="2448" y="1767"/>
            <a:chExt cx="646" cy="1017"/>
          </a:xfrm>
        </p:grpSpPr>
        <p:sp>
          <p:nvSpPr>
            <p:cNvPr id="36" name="AutoShape 54"/>
            <p:cNvSpPr>
              <a:spLocks noChangeArrowheads="1"/>
            </p:cNvSpPr>
            <p:nvPr/>
          </p:nvSpPr>
          <p:spPr bwMode="auto">
            <a:xfrm>
              <a:off x="2448" y="1968"/>
              <a:ext cx="528" cy="816"/>
            </a:xfrm>
            <a:prstGeom prst="flowChartAlternateProcess">
              <a:avLst/>
            </a:prstGeom>
            <a:solidFill>
              <a:srgbClr val="FFCCFF"/>
            </a:solidFill>
            <a:ln w="127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 b="1" i="1">
                <a:solidFill>
                  <a:srgbClr val="0000FF"/>
                </a:solidFill>
              </a:endParaRPr>
            </a:p>
          </p:txBody>
        </p:sp>
        <p:grpSp>
          <p:nvGrpSpPr>
            <p:cNvPr id="37" name="Group 55"/>
            <p:cNvGrpSpPr>
              <a:grpSpLocks/>
            </p:cNvGrpSpPr>
            <p:nvPr/>
          </p:nvGrpSpPr>
          <p:grpSpPr bwMode="auto">
            <a:xfrm>
              <a:off x="2522" y="1767"/>
              <a:ext cx="572" cy="899"/>
              <a:chOff x="2522" y="1767"/>
              <a:chExt cx="572" cy="899"/>
            </a:xfrm>
          </p:grpSpPr>
          <p:sp>
            <p:nvSpPr>
              <p:cNvPr id="38" name="AutoShape 56"/>
              <p:cNvSpPr>
                <a:spLocks noChangeArrowheads="1"/>
              </p:cNvSpPr>
              <p:nvPr/>
            </p:nvSpPr>
            <p:spPr bwMode="auto">
              <a:xfrm>
                <a:off x="2614" y="1767"/>
                <a:ext cx="288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C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AutoShape 57"/>
              <p:cNvSpPr>
                <a:spLocks noChangeArrowheads="1"/>
              </p:cNvSpPr>
              <p:nvPr/>
            </p:nvSpPr>
            <p:spPr bwMode="auto">
              <a:xfrm rot="2200256">
                <a:off x="2976" y="1824"/>
                <a:ext cx="118" cy="161"/>
              </a:xfrm>
              <a:prstGeom prst="can">
                <a:avLst>
                  <a:gd name="adj" fmla="val 34110"/>
                </a:avLst>
              </a:prstGeom>
              <a:solidFill>
                <a:srgbClr val="FFCCFF"/>
              </a:solidFill>
              <a:ln w="12700" cap="sq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" name="Group 58"/>
              <p:cNvGrpSpPr>
                <a:grpSpLocks/>
              </p:cNvGrpSpPr>
              <p:nvPr/>
            </p:nvGrpSpPr>
            <p:grpSpPr bwMode="auto">
              <a:xfrm>
                <a:off x="2522" y="2042"/>
                <a:ext cx="384" cy="624"/>
                <a:chOff x="1392" y="1968"/>
                <a:chExt cx="384" cy="624"/>
              </a:xfrm>
            </p:grpSpPr>
            <p:sp>
              <p:nvSpPr>
                <p:cNvPr id="43" name="AutoShape 59"/>
                <p:cNvSpPr>
                  <a:spLocks noChangeArrowheads="1"/>
                </p:cNvSpPr>
                <p:nvPr/>
              </p:nvSpPr>
              <p:spPr bwMode="auto">
                <a:xfrm>
                  <a:off x="1392" y="1968"/>
                  <a:ext cx="384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12700" cap="sq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27" y="2016"/>
                  <a:ext cx="336" cy="3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 dirty="0">
                      <a:solidFill>
                        <a:srgbClr val="0000FF"/>
                      </a:solidFill>
                    </a:rPr>
                    <a:t>3</a:t>
                  </a:r>
                  <a:r>
                    <a:rPr lang="en-US" b="1" i="1" smtClean="0">
                      <a:solidFill>
                        <a:srgbClr val="0000FF"/>
                      </a:solidFill>
                    </a:rPr>
                    <a:t>l</a:t>
                  </a:r>
                  <a:endParaRPr lang="en-US" b="1" i="1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41" name="Line 61"/>
              <p:cNvSpPr>
                <a:spLocks noChangeShapeType="1"/>
              </p:cNvSpPr>
              <p:nvPr/>
            </p:nvSpPr>
            <p:spPr bwMode="auto">
              <a:xfrm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62"/>
              <p:cNvSpPr>
                <a:spLocks noChangeShapeType="1"/>
              </p:cNvSpPr>
              <p:nvPr/>
            </p:nvSpPr>
            <p:spPr bwMode="auto">
              <a:xfrm flipH="1"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5" name="Group 53"/>
          <p:cNvGrpSpPr>
            <a:grpSpLocks/>
          </p:cNvGrpSpPr>
          <p:nvPr/>
        </p:nvGrpSpPr>
        <p:grpSpPr bwMode="auto">
          <a:xfrm>
            <a:off x="6324601" y="1600200"/>
            <a:ext cx="762000" cy="1066800"/>
            <a:chOff x="2448" y="1767"/>
            <a:chExt cx="646" cy="1017"/>
          </a:xfrm>
        </p:grpSpPr>
        <p:sp>
          <p:nvSpPr>
            <p:cNvPr id="46" name="AutoShape 54"/>
            <p:cNvSpPr>
              <a:spLocks noChangeArrowheads="1"/>
            </p:cNvSpPr>
            <p:nvPr/>
          </p:nvSpPr>
          <p:spPr bwMode="auto">
            <a:xfrm>
              <a:off x="2448" y="1968"/>
              <a:ext cx="528" cy="816"/>
            </a:xfrm>
            <a:prstGeom prst="flowChartAlternateProcess">
              <a:avLst/>
            </a:prstGeom>
            <a:solidFill>
              <a:srgbClr val="FFCCFF"/>
            </a:solidFill>
            <a:ln w="127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 b="1" i="1">
                <a:solidFill>
                  <a:srgbClr val="0000FF"/>
                </a:solidFill>
              </a:endParaRPr>
            </a:p>
          </p:txBody>
        </p:sp>
        <p:grpSp>
          <p:nvGrpSpPr>
            <p:cNvPr id="47" name="Group 55"/>
            <p:cNvGrpSpPr>
              <a:grpSpLocks/>
            </p:cNvGrpSpPr>
            <p:nvPr/>
          </p:nvGrpSpPr>
          <p:grpSpPr bwMode="auto">
            <a:xfrm>
              <a:off x="2522" y="1767"/>
              <a:ext cx="572" cy="899"/>
              <a:chOff x="2522" y="1767"/>
              <a:chExt cx="572" cy="899"/>
            </a:xfrm>
          </p:grpSpPr>
          <p:sp>
            <p:nvSpPr>
              <p:cNvPr id="48" name="AutoShape 56"/>
              <p:cNvSpPr>
                <a:spLocks noChangeArrowheads="1"/>
              </p:cNvSpPr>
              <p:nvPr/>
            </p:nvSpPr>
            <p:spPr bwMode="auto">
              <a:xfrm>
                <a:off x="2614" y="1767"/>
                <a:ext cx="288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C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7"/>
              <p:cNvSpPr>
                <a:spLocks noChangeArrowheads="1"/>
              </p:cNvSpPr>
              <p:nvPr/>
            </p:nvSpPr>
            <p:spPr bwMode="auto">
              <a:xfrm rot="2200256">
                <a:off x="2976" y="1824"/>
                <a:ext cx="118" cy="161"/>
              </a:xfrm>
              <a:prstGeom prst="can">
                <a:avLst>
                  <a:gd name="adj" fmla="val 34110"/>
                </a:avLst>
              </a:prstGeom>
              <a:solidFill>
                <a:srgbClr val="FFCCFF"/>
              </a:solidFill>
              <a:ln w="12700" cap="sq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0" name="Group 58"/>
              <p:cNvGrpSpPr>
                <a:grpSpLocks/>
              </p:cNvGrpSpPr>
              <p:nvPr/>
            </p:nvGrpSpPr>
            <p:grpSpPr bwMode="auto">
              <a:xfrm>
                <a:off x="2522" y="2042"/>
                <a:ext cx="384" cy="624"/>
                <a:chOff x="1392" y="1968"/>
                <a:chExt cx="384" cy="624"/>
              </a:xfrm>
            </p:grpSpPr>
            <p:sp>
              <p:nvSpPr>
                <p:cNvPr id="53" name="AutoShape 59"/>
                <p:cNvSpPr>
                  <a:spLocks noChangeArrowheads="1"/>
                </p:cNvSpPr>
                <p:nvPr/>
              </p:nvSpPr>
              <p:spPr bwMode="auto">
                <a:xfrm>
                  <a:off x="1392" y="1968"/>
                  <a:ext cx="384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12700" cap="sq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27" y="2016"/>
                  <a:ext cx="336" cy="3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 dirty="0">
                      <a:solidFill>
                        <a:srgbClr val="0000FF"/>
                      </a:solidFill>
                    </a:rPr>
                    <a:t>3</a:t>
                  </a:r>
                  <a:r>
                    <a:rPr lang="en-US" b="1" i="1" smtClean="0">
                      <a:solidFill>
                        <a:srgbClr val="0000FF"/>
                      </a:solidFill>
                    </a:rPr>
                    <a:t>l</a:t>
                  </a:r>
                  <a:endParaRPr lang="en-US" b="1" i="1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51" name="Line 61"/>
              <p:cNvSpPr>
                <a:spLocks noChangeShapeType="1"/>
              </p:cNvSpPr>
              <p:nvPr/>
            </p:nvSpPr>
            <p:spPr bwMode="auto">
              <a:xfrm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62"/>
              <p:cNvSpPr>
                <a:spLocks noChangeShapeType="1"/>
              </p:cNvSpPr>
              <p:nvPr/>
            </p:nvSpPr>
            <p:spPr bwMode="auto">
              <a:xfrm flipH="1"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5" name="Group 53"/>
          <p:cNvGrpSpPr>
            <a:grpSpLocks/>
          </p:cNvGrpSpPr>
          <p:nvPr/>
        </p:nvGrpSpPr>
        <p:grpSpPr bwMode="auto">
          <a:xfrm>
            <a:off x="7239001" y="1600200"/>
            <a:ext cx="685800" cy="1066800"/>
            <a:chOff x="2448" y="1767"/>
            <a:chExt cx="646" cy="1017"/>
          </a:xfrm>
        </p:grpSpPr>
        <p:sp>
          <p:nvSpPr>
            <p:cNvPr id="56" name="AutoShape 54"/>
            <p:cNvSpPr>
              <a:spLocks noChangeArrowheads="1"/>
            </p:cNvSpPr>
            <p:nvPr/>
          </p:nvSpPr>
          <p:spPr bwMode="auto">
            <a:xfrm>
              <a:off x="2448" y="1968"/>
              <a:ext cx="528" cy="816"/>
            </a:xfrm>
            <a:prstGeom prst="flowChartAlternateProcess">
              <a:avLst/>
            </a:prstGeom>
            <a:solidFill>
              <a:srgbClr val="FFCCFF"/>
            </a:solidFill>
            <a:ln w="127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 b="1" i="1">
                <a:solidFill>
                  <a:srgbClr val="0000FF"/>
                </a:solidFill>
              </a:endParaRPr>
            </a:p>
          </p:txBody>
        </p:sp>
        <p:grpSp>
          <p:nvGrpSpPr>
            <p:cNvPr id="57" name="Group 55"/>
            <p:cNvGrpSpPr>
              <a:grpSpLocks/>
            </p:cNvGrpSpPr>
            <p:nvPr/>
          </p:nvGrpSpPr>
          <p:grpSpPr bwMode="auto">
            <a:xfrm>
              <a:off x="2522" y="1767"/>
              <a:ext cx="572" cy="899"/>
              <a:chOff x="2522" y="1767"/>
              <a:chExt cx="572" cy="899"/>
            </a:xfrm>
          </p:grpSpPr>
          <p:sp>
            <p:nvSpPr>
              <p:cNvPr id="58" name="AutoShape 56"/>
              <p:cNvSpPr>
                <a:spLocks noChangeArrowheads="1"/>
              </p:cNvSpPr>
              <p:nvPr/>
            </p:nvSpPr>
            <p:spPr bwMode="auto">
              <a:xfrm>
                <a:off x="2614" y="1767"/>
                <a:ext cx="288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C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AutoShape 57"/>
              <p:cNvSpPr>
                <a:spLocks noChangeArrowheads="1"/>
              </p:cNvSpPr>
              <p:nvPr/>
            </p:nvSpPr>
            <p:spPr bwMode="auto">
              <a:xfrm rot="2200256">
                <a:off x="2976" y="1824"/>
                <a:ext cx="118" cy="161"/>
              </a:xfrm>
              <a:prstGeom prst="can">
                <a:avLst>
                  <a:gd name="adj" fmla="val 34110"/>
                </a:avLst>
              </a:prstGeom>
              <a:solidFill>
                <a:srgbClr val="FFCCFF"/>
              </a:solidFill>
              <a:ln w="12700" cap="sq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0" name="Group 58"/>
              <p:cNvGrpSpPr>
                <a:grpSpLocks/>
              </p:cNvGrpSpPr>
              <p:nvPr/>
            </p:nvGrpSpPr>
            <p:grpSpPr bwMode="auto">
              <a:xfrm>
                <a:off x="2522" y="2042"/>
                <a:ext cx="384" cy="624"/>
                <a:chOff x="1392" y="1968"/>
                <a:chExt cx="384" cy="624"/>
              </a:xfrm>
            </p:grpSpPr>
            <p:sp>
              <p:nvSpPr>
                <p:cNvPr id="63" name="AutoShape 59"/>
                <p:cNvSpPr>
                  <a:spLocks noChangeArrowheads="1"/>
                </p:cNvSpPr>
                <p:nvPr/>
              </p:nvSpPr>
              <p:spPr bwMode="auto">
                <a:xfrm>
                  <a:off x="1392" y="1968"/>
                  <a:ext cx="384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12700" cap="sq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27" y="2016"/>
                  <a:ext cx="336" cy="3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 dirty="0">
                      <a:solidFill>
                        <a:srgbClr val="0000FF"/>
                      </a:solidFill>
                    </a:rPr>
                    <a:t>3</a:t>
                  </a:r>
                  <a:r>
                    <a:rPr lang="en-US" b="1" i="1" smtClean="0">
                      <a:solidFill>
                        <a:srgbClr val="0000FF"/>
                      </a:solidFill>
                    </a:rPr>
                    <a:t>l</a:t>
                  </a:r>
                  <a:endParaRPr lang="en-US" b="1" i="1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61" name="Line 61"/>
              <p:cNvSpPr>
                <a:spLocks noChangeShapeType="1"/>
              </p:cNvSpPr>
              <p:nvPr/>
            </p:nvSpPr>
            <p:spPr bwMode="auto">
              <a:xfrm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62"/>
              <p:cNvSpPr>
                <a:spLocks noChangeShapeType="1"/>
              </p:cNvSpPr>
              <p:nvPr/>
            </p:nvSpPr>
            <p:spPr bwMode="auto">
              <a:xfrm flipH="1"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5" name="Group 53"/>
          <p:cNvGrpSpPr>
            <a:grpSpLocks/>
          </p:cNvGrpSpPr>
          <p:nvPr/>
        </p:nvGrpSpPr>
        <p:grpSpPr bwMode="auto">
          <a:xfrm>
            <a:off x="8153399" y="1600200"/>
            <a:ext cx="685801" cy="1066800"/>
            <a:chOff x="2448" y="1767"/>
            <a:chExt cx="646" cy="1017"/>
          </a:xfrm>
        </p:grpSpPr>
        <p:sp>
          <p:nvSpPr>
            <p:cNvPr id="66" name="AutoShape 54"/>
            <p:cNvSpPr>
              <a:spLocks noChangeArrowheads="1"/>
            </p:cNvSpPr>
            <p:nvPr/>
          </p:nvSpPr>
          <p:spPr bwMode="auto">
            <a:xfrm>
              <a:off x="2448" y="1968"/>
              <a:ext cx="528" cy="816"/>
            </a:xfrm>
            <a:prstGeom prst="flowChartAlternateProcess">
              <a:avLst/>
            </a:prstGeom>
            <a:solidFill>
              <a:srgbClr val="FFCCFF"/>
            </a:solidFill>
            <a:ln w="12700" cap="sq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endParaRPr lang="en-US" b="1" i="1">
                <a:solidFill>
                  <a:srgbClr val="0000FF"/>
                </a:solidFill>
              </a:endParaRPr>
            </a:p>
          </p:txBody>
        </p:sp>
        <p:grpSp>
          <p:nvGrpSpPr>
            <p:cNvPr id="67" name="Group 55"/>
            <p:cNvGrpSpPr>
              <a:grpSpLocks/>
            </p:cNvGrpSpPr>
            <p:nvPr/>
          </p:nvGrpSpPr>
          <p:grpSpPr bwMode="auto">
            <a:xfrm>
              <a:off x="2522" y="1767"/>
              <a:ext cx="572" cy="899"/>
              <a:chOff x="2522" y="1767"/>
              <a:chExt cx="572" cy="899"/>
            </a:xfrm>
          </p:grpSpPr>
          <p:sp>
            <p:nvSpPr>
              <p:cNvPr id="68" name="AutoShape 56"/>
              <p:cNvSpPr>
                <a:spLocks noChangeArrowheads="1"/>
              </p:cNvSpPr>
              <p:nvPr/>
            </p:nvSpPr>
            <p:spPr bwMode="auto">
              <a:xfrm>
                <a:off x="2614" y="1767"/>
                <a:ext cx="288" cy="2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C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AutoShape 57"/>
              <p:cNvSpPr>
                <a:spLocks noChangeArrowheads="1"/>
              </p:cNvSpPr>
              <p:nvPr/>
            </p:nvSpPr>
            <p:spPr bwMode="auto">
              <a:xfrm rot="2200256">
                <a:off x="2976" y="1824"/>
                <a:ext cx="118" cy="161"/>
              </a:xfrm>
              <a:prstGeom prst="can">
                <a:avLst>
                  <a:gd name="adj" fmla="val 34110"/>
                </a:avLst>
              </a:prstGeom>
              <a:solidFill>
                <a:srgbClr val="FFCCFF"/>
              </a:solidFill>
              <a:ln w="12700" cap="sq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0" name="Group 58"/>
              <p:cNvGrpSpPr>
                <a:grpSpLocks/>
              </p:cNvGrpSpPr>
              <p:nvPr/>
            </p:nvGrpSpPr>
            <p:grpSpPr bwMode="auto">
              <a:xfrm>
                <a:off x="2522" y="2042"/>
                <a:ext cx="384" cy="624"/>
                <a:chOff x="1392" y="1968"/>
                <a:chExt cx="384" cy="624"/>
              </a:xfrm>
            </p:grpSpPr>
            <p:sp>
              <p:nvSpPr>
                <p:cNvPr id="73" name="AutoShape 59"/>
                <p:cNvSpPr>
                  <a:spLocks noChangeArrowheads="1"/>
                </p:cNvSpPr>
                <p:nvPr/>
              </p:nvSpPr>
              <p:spPr bwMode="auto">
                <a:xfrm>
                  <a:off x="1392" y="1968"/>
                  <a:ext cx="384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12700" cap="sq">
                  <a:solidFill>
                    <a:srgbClr val="00FF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27" y="2016"/>
                  <a:ext cx="336" cy="3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 dirty="0">
                      <a:solidFill>
                        <a:srgbClr val="0000FF"/>
                      </a:solidFill>
                    </a:rPr>
                    <a:t>3</a:t>
                  </a:r>
                  <a:r>
                    <a:rPr lang="en-US" b="1" i="1" smtClean="0">
                      <a:solidFill>
                        <a:srgbClr val="0000FF"/>
                      </a:solidFill>
                    </a:rPr>
                    <a:t>l</a:t>
                  </a:r>
                  <a:endParaRPr lang="en-US" b="1" i="1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71" name="Line 61"/>
              <p:cNvSpPr>
                <a:spLocks noChangeShapeType="1"/>
              </p:cNvSpPr>
              <p:nvPr/>
            </p:nvSpPr>
            <p:spPr bwMode="auto">
              <a:xfrm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62"/>
              <p:cNvSpPr>
                <a:spLocks noChangeShapeType="1"/>
              </p:cNvSpPr>
              <p:nvPr/>
            </p:nvSpPr>
            <p:spPr bwMode="auto">
              <a:xfrm flipH="1">
                <a:off x="2592" y="2400"/>
                <a:ext cx="24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0" y="45720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5 can:     … 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l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 dầu?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9" grpId="0" animBg="1"/>
      <p:bldP spid="10267" grpId="0"/>
      <p:bldP spid="10268" grpId="0"/>
      <p:bldP spid="10269" grpId="0"/>
      <p:bldP spid="10272" grpId="0"/>
      <p:bldP spid="10273" grpId="0"/>
      <p:bldP spid="102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962400" y="304800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3704B8"/>
                </a:solidFill>
                <a:latin typeface="Times New Roman" pitchFamily="18" charset="0"/>
              </a:rPr>
              <a:t>Toán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0" y="6858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3704B8"/>
                </a:solidFill>
                <a:latin typeface="Times New Roman" pitchFamily="18" charset="0"/>
              </a:rPr>
              <a:t>              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Luyện tập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228600" y="1524000"/>
            <a:ext cx="8382000" cy="830997"/>
          </a:xfrm>
          <a:prstGeom prst="rect">
            <a:avLst/>
          </a:prstGeom>
          <a:gradFill rotWithShape="1">
            <a:gsLst>
              <a:gs pos="0">
                <a:srgbClr val="FF6699"/>
              </a:gs>
              <a:gs pos="50000">
                <a:srgbClr val="99FF33"/>
              </a:gs>
              <a:gs pos="100000">
                <a:srgbClr val="FF6699"/>
              </a:gs>
            </a:gsLst>
            <a:lin ang="5400000" scaled="1"/>
          </a:gra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3704B8"/>
                </a:solidFill>
              </a:rPr>
              <a:t>Bài </a:t>
            </a:r>
            <a:r>
              <a:rPr lang="en-US" sz="2400" b="1" smtClean="0">
                <a:solidFill>
                  <a:srgbClr val="3704B8"/>
                </a:solidFill>
              </a:rPr>
              <a:t>4:   </a:t>
            </a: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Mỗi túi có 3</a:t>
            </a:r>
            <a:r>
              <a:rPr lang="en-US" sz="2400" b="1" i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  <a:cs typeface="Times New Roman" pitchFamily="18" charset="0"/>
              </a:rPr>
              <a:t>kg gạo. Hỏi 8 túi như thế đựng được bao nhiêu ki – lô- gam gạo?</a:t>
            </a:r>
            <a:endParaRPr lang="en-US" sz="2400" b="1">
              <a:solidFill>
                <a:srgbClr val="3704B8"/>
              </a:solidFill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581400" y="2438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Tóm tắt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3733800" y="4114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Bài giải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2819400" y="29718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1 túi:      3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 kg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 gạo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1066800" y="4572000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3704B8"/>
                </a:solidFill>
                <a:latin typeface="Times New Roman" pitchFamily="18" charset="0"/>
              </a:rPr>
              <a:t>Tám túi như thế đựng được số ki – lô – gam gạo là:</a:t>
            </a:r>
            <a:endParaRPr lang="en-US" sz="24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429000" y="50292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3  x  8  </a:t>
            </a:r>
            <a:r>
              <a:rPr lang="en-US" sz="2800" b="1">
                <a:solidFill>
                  <a:srgbClr val="3704B8"/>
                </a:solidFill>
                <a:latin typeface="Times New Roman" pitchFamily="18" charset="0"/>
              </a:rPr>
              <a:t>= 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24 (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kg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)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4724400" y="56388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3704B8"/>
                </a:solidFill>
                <a:latin typeface="Times New Roman" pitchFamily="18" charset="0"/>
              </a:rPr>
              <a:t>Đáp số</a:t>
            </a:r>
            <a:r>
              <a:rPr lang="en-US" sz="2800" b="1">
                <a:solidFill>
                  <a:srgbClr val="3704B8"/>
                </a:solidFill>
                <a:latin typeface="Times New Roman" pitchFamily="18" charset="0"/>
              </a:rPr>
              <a:t>: 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24 kg gạo.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2819400" y="34290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8 túi:     … </a:t>
            </a:r>
            <a:r>
              <a:rPr lang="en-US" sz="2800" b="1" i="1" smtClean="0">
                <a:solidFill>
                  <a:srgbClr val="3704B8"/>
                </a:solidFill>
                <a:latin typeface="Times New Roman" pitchFamily="18" charset="0"/>
              </a:rPr>
              <a:t>kg gạo</a:t>
            </a:r>
            <a:r>
              <a:rPr lang="en-US" sz="2800" b="1" smtClean="0">
                <a:solidFill>
                  <a:srgbClr val="3704B8"/>
                </a:solidFill>
                <a:latin typeface="Times New Roman" pitchFamily="18" charset="0"/>
              </a:rPr>
              <a:t>?</a:t>
            </a:r>
            <a:endParaRPr lang="en-US" sz="2800" b="1">
              <a:solidFill>
                <a:srgbClr val="3704B8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9" grpId="0" animBg="1"/>
      <p:bldP spid="10267" grpId="0"/>
      <p:bldP spid="10268" grpId="0"/>
      <p:bldP spid="10269" grpId="0"/>
      <p:bldP spid="10272" grpId="0"/>
      <p:bldP spid="10273" grpId="0"/>
      <p:bldP spid="10274" grpId="0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8" y="0"/>
            <a:ext cx="910992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665881" cy="2286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>
                <a:gd name="adj1" fmla="val 6250"/>
                <a:gd name="adj2" fmla="val 1102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61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11f9b7162fedc1faaf91e36404a374ce8b12f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215</Words>
  <Application>Microsoft Office PowerPoint</Application>
  <PresentationFormat>On-screen Show (4:3)</PresentationFormat>
  <Paragraphs>52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2 tháng 3 năm 2016 Toán</dc:title>
  <dc:creator>Windows User</dc:creator>
  <cp:lastModifiedBy>Microsoft</cp:lastModifiedBy>
  <cp:revision>77</cp:revision>
  <dcterms:created xsi:type="dcterms:W3CDTF">2016-03-02T17:38:40Z</dcterms:created>
  <dcterms:modified xsi:type="dcterms:W3CDTF">2018-01-16T01:39:46Z</dcterms:modified>
</cp:coreProperties>
</file>