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sldIdLst>
    <p:sldId id="259" r:id="rId2"/>
    <p:sldId id="429" r:id="rId3"/>
    <p:sldId id="261" r:id="rId4"/>
    <p:sldId id="263" r:id="rId5"/>
    <p:sldId id="262" r:id="rId6"/>
    <p:sldId id="264" r:id="rId7"/>
    <p:sldId id="265" r:id="rId8"/>
    <p:sldId id="266" r:id="rId9"/>
    <p:sldId id="267" r:id="rId10"/>
    <p:sldId id="268" r:id="rId11"/>
    <p:sldId id="269" r:id="rId12"/>
    <p:sldId id="270" r:id="rId13"/>
    <p:sldId id="271" r:id="rId1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EFFF"/>
    <a:srgbClr val="000000"/>
    <a:srgbClr val="F72F98"/>
    <a:srgbClr val="F8526B"/>
    <a:srgbClr val="F786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59" autoAdjust="0"/>
    <p:restoredTop sz="94660"/>
  </p:normalViewPr>
  <p:slideViewPr>
    <p:cSldViewPr snapToGrid="0">
      <p:cViewPr varScale="1">
        <p:scale>
          <a:sx n="82" d="100"/>
          <a:sy n="82" d="100"/>
        </p:scale>
        <p:origin x="114"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1</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341632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QUÊ HƯƠNG EM</a:t>
            </a:r>
          </a:p>
        </p:txBody>
      </p:sp>
      <p:pic>
        <p:nvPicPr>
          <p:cNvPr id="2052" name="Picture 4">
            <a:extLst>
              <a:ext uri="{FF2B5EF4-FFF2-40B4-BE49-F238E27FC236}">
                <a16:creationId xmlns:a16="http://schemas.microsoft.com/office/drawing/2014/main" id="{32BE6A57-6C0B-4A18-A1E6-77ABFCD09133}"/>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20565" y="1478407"/>
            <a:ext cx="6096315" cy="5264016"/>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CE1FEF7C-A608-465F-872F-2E82D0183C7F}"/>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8B9286E6-3564-422A-81A0-228AF960DCAF}"/>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2E373646-138F-4174-B5DC-CB02BCF86D7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BAFBCB57-75BE-4E7E-AACA-A67F31E6AAA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2B950039-EE59-4687-A35C-612053A19A03}"/>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679E8608-4B1D-4040-98D9-863C35FBD356}"/>
              </a:ext>
            </a:extLst>
          </p:cNvPr>
          <p:cNvSpPr/>
          <p:nvPr userDrawn="1"/>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id="{60A80D99-9069-4588-88B1-CEE0DE893D97}"/>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176039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47582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23" name="Picture 4" descr="Cute boy with many gesture expressions Premium Vector">
            <a:extLst>
              <a:ext uri="{FF2B5EF4-FFF2-40B4-BE49-F238E27FC236}">
                <a16:creationId xmlns:a16="http://schemas.microsoft.com/office/drawing/2014/main" id="{FECB7549-B6B1-4DE3-B268-C105DB5FD5A3}"/>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3139" t="48412" r="5014" b="3730"/>
          <a:stretch/>
        </p:blipFill>
        <p:spPr bwMode="auto">
          <a:xfrm rot="20822158">
            <a:off x="7159839" y="262618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TextBox 20">
            <a:extLst>
              <a:ext uri="{FF2B5EF4-FFF2-40B4-BE49-F238E27FC236}">
                <a16:creationId xmlns:a16="http://schemas.microsoft.com/office/drawing/2014/main" id="{D49FDBB5-A5A6-4316-8393-3F5017974D4E}"/>
              </a:ext>
            </a:extLst>
          </p:cNvPr>
          <p:cNvSpPr txBox="1"/>
          <p:nvPr userDrawn="1"/>
        </p:nvSpPr>
        <p:spPr>
          <a:xfrm>
            <a:off x="8283016" y="1100807"/>
            <a:ext cx="3929071" cy="4812600"/>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THỂ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HIỆN CẢM XÚC CÁ NHÂN</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863021" y="3237194"/>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9475798" y="1931176"/>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6</a:t>
            </a:r>
          </a:p>
        </p:txBody>
      </p:sp>
      <p:pic>
        <p:nvPicPr>
          <p:cNvPr id="6148" name="Picture 4" descr="Cute boy with many gesture expressions Premium Vector">
            <a:extLst>
              <a:ext uri="{FF2B5EF4-FFF2-40B4-BE49-F238E27FC236}">
                <a16:creationId xmlns:a16="http://schemas.microsoft.com/office/drawing/2014/main" id="{49766EE7-F566-4AFB-A6C3-194958EA4FF6}"/>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8718" r="49435" b="52142"/>
          <a:stretch/>
        </p:blipFill>
        <p:spPr bwMode="auto">
          <a:xfrm rot="20647976">
            <a:off x="2799305" y="436002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6" descr="Garotinha fofa posa com várias expressões Vetor Premium">
            <a:extLst>
              <a:ext uri="{FF2B5EF4-FFF2-40B4-BE49-F238E27FC236}">
                <a16:creationId xmlns:a16="http://schemas.microsoft.com/office/drawing/2014/main" id="{E5D0FBA7-FDA5-4564-BA4F-CBB021929C52}"/>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0810" t="50410" r="55565" b="-25"/>
          <a:stretch/>
        </p:blipFill>
        <p:spPr bwMode="auto">
          <a:xfrm rot="748466">
            <a:off x="5437268" y="3073859"/>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4" descr="Cute boy with many gesture expressions Premium Vector">
            <a:extLst>
              <a:ext uri="{FF2B5EF4-FFF2-40B4-BE49-F238E27FC236}">
                <a16:creationId xmlns:a16="http://schemas.microsoft.com/office/drawing/2014/main" id="{76E6E9AF-9A99-495C-8DF7-B3F9DCFDD1CC}"/>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0954" t="5965" r="27199" b="46177"/>
          <a:stretch/>
        </p:blipFill>
        <p:spPr bwMode="auto">
          <a:xfrm rot="378725">
            <a:off x="6369400" y="4468898"/>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50" name="Picture 6" descr="Garotinha fofa posa com várias expressões Vetor Premium">
            <a:extLst>
              <a:ext uri="{FF2B5EF4-FFF2-40B4-BE49-F238E27FC236}">
                <a16:creationId xmlns:a16="http://schemas.microsoft.com/office/drawing/2014/main" id="{B23D142A-6CDA-4512-B313-CF47EA158C9D}"/>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51760" t="1654" r="14615" b="48731"/>
          <a:stretch/>
        </p:blipFill>
        <p:spPr bwMode="auto">
          <a:xfrm>
            <a:off x="4178295" y="4163016"/>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7" name="Google Shape;28;p3">
            <a:extLst>
              <a:ext uri="{FF2B5EF4-FFF2-40B4-BE49-F238E27FC236}">
                <a16:creationId xmlns:a16="http://schemas.microsoft.com/office/drawing/2014/main" id="{11279A89-778E-42ED-967F-5333033758C5}"/>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1;p3">
            <a:extLst>
              <a:ext uri="{FF2B5EF4-FFF2-40B4-BE49-F238E27FC236}">
                <a16:creationId xmlns:a16="http://schemas.microsoft.com/office/drawing/2014/main" id="{4DF0A3AF-40BE-4357-883E-88B26CDA9236}"/>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2;p3">
            <a:extLst>
              <a:ext uri="{FF2B5EF4-FFF2-40B4-BE49-F238E27FC236}">
                <a16:creationId xmlns:a16="http://schemas.microsoft.com/office/drawing/2014/main" id="{6BEA95D6-AE7C-463B-8794-0E678FF5BD6F}"/>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33;p3">
            <a:extLst>
              <a:ext uri="{FF2B5EF4-FFF2-40B4-BE49-F238E27FC236}">
                <a16:creationId xmlns:a16="http://schemas.microsoft.com/office/drawing/2014/main" id="{D3481FB4-93ED-4A2F-9694-B65CD39B0D0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36;p3">
            <a:extLst>
              <a:ext uri="{FF2B5EF4-FFF2-40B4-BE49-F238E27FC236}">
                <a16:creationId xmlns:a16="http://schemas.microsoft.com/office/drawing/2014/main" id="{CDBBC38C-DE88-44E8-B2F1-57A5FAB9ECB0}"/>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39;p3">
            <a:extLst>
              <a:ext uri="{FF2B5EF4-FFF2-40B4-BE49-F238E27FC236}">
                <a16:creationId xmlns:a16="http://schemas.microsoft.com/office/drawing/2014/main" id="{953DA865-4072-4D81-BA18-791DDF362826}"/>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 name="TextBox 44">
            <a:extLst>
              <a:ext uri="{FF2B5EF4-FFF2-40B4-BE49-F238E27FC236}">
                <a16:creationId xmlns:a16="http://schemas.microsoft.com/office/drawing/2014/main" id="{FB3C8884-940E-4342-8C64-73674B7D1109}"/>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70823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chemeClr val="dk1"/>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9091805B-67E7-429E-A14C-448572DA2248}"/>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503532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07969" y="555403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749964" y="921294"/>
            <a:ext cx="3382085"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TÌM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KIẾM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SỰ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HỖ TRỢ</a:t>
            </a: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7</a:t>
            </a:r>
          </a:p>
        </p:txBody>
      </p:sp>
      <p:pic>
        <p:nvPicPr>
          <p:cNvPr id="7170" name="Picture 2" descr="Happy cute student kid boy with book Premium Vector">
            <a:extLst>
              <a:ext uri="{FF2B5EF4-FFF2-40B4-BE49-F238E27FC236}">
                <a16:creationId xmlns:a16="http://schemas.microsoft.com/office/drawing/2014/main" id="{E0B3CC3E-8E44-4CAA-BEA7-A57E477BE8B4}"/>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62201" y="2185588"/>
            <a:ext cx="4524315" cy="452431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323F362A-C07B-4CE2-A439-135B6FDD1EED}"/>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949843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tx2">
            <a:lumMod val="9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id="{594B95B1-1189-4793-8289-D679E108CC8F}"/>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811877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4" name="Picture 3" descr="A group of toy figurines&#10;&#10;Description automatically generated">
            <a:extLst>
              <a:ext uri="{FF2B5EF4-FFF2-40B4-BE49-F238E27FC236}">
                <a16:creationId xmlns:a16="http://schemas.microsoft.com/office/drawing/2014/main" id="{696F7AD1-2B3D-4C92-B691-E24B552EBB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927" y="1729217"/>
            <a:ext cx="6443822" cy="6443822"/>
          </a:xfrm>
          <a:prstGeom prst="rect">
            <a:avLst/>
          </a:prstGeom>
        </p:spPr>
      </p:pic>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846083" y="946880"/>
            <a:ext cx="7941895" cy="5228098"/>
          </a:xfrm>
          <a:prstGeom prst="rect">
            <a:avLst/>
          </a:prstGeom>
          <a:noFill/>
        </p:spPr>
        <p:txBody>
          <a:bodyPr wrap="square" rtlCol="0">
            <a:spAutoFit/>
          </a:bodyPr>
          <a:lstStyle/>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TUÂN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THỦ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QUY ĐỊNH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NƠI CÔNG CỘNG</a:t>
            </a:r>
          </a:p>
        </p:txBody>
      </p:sp>
      <p:sp>
        <p:nvSpPr>
          <p:cNvPr id="30" name="Google Shape;30;p3"/>
          <p:cNvSpPr/>
          <p:nvPr/>
        </p:nvSpPr>
        <p:spPr>
          <a:xfrm>
            <a:off x="9259285" y="323964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5383111" y="4811039"/>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8</a:t>
            </a:r>
          </a:p>
        </p:txBody>
      </p:sp>
      <p:sp>
        <p:nvSpPr>
          <p:cNvPr id="22" name="TextBox 21">
            <a:extLst>
              <a:ext uri="{FF2B5EF4-FFF2-40B4-BE49-F238E27FC236}">
                <a16:creationId xmlns:a16="http://schemas.microsoft.com/office/drawing/2014/main" id="{0556CEC8-29A0-4771-958B-6C8423EE7BE5}"/>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848920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A77FE68D-4A6D-4297-A7CB-5588EC000CB0}"/>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2073828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102207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5" name="TextBox 24">
            <a:extLst>
              <a:ext uri="{FF2B5EF4-FFF2-40B4-BE49-F238E27FC236}">
                <a16:creationId xmlns:a16="http://schemas.microsoft.com/office/drawing/2014/main" id="{289FEB59-9F1B-409C-837D-E20FF8DA4D5B}"/>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421037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TextBox 19">
            <a:extLst>
              <a:ext uri="{FF2B5EF4-FFF2-40B4-BE49-F238E27FC236}">
                <a16:creationId xmlns:a16="http://schemas.microsoft.com/office/drawing/2014/main" id="{823E994F-4FCF-4A9F-BB15-DF78F9F6B7A0}"/>
              </a:ext>
            </a:extLst>
          </p:cNvPr>
          <p:cNvSpPr txBox="1"/>
          <p:nvPr userDrawn="1"/>
        </p:nvSpPr>
        <p:spPr>
          <a:xfrm>
            <a:off x="3684663" y="6634701"/>
            <a:ext cx="1605064" cy="215444"/>
          </a:xfrm>
          <a:prstGeom prst="rect">
            <a:avLst/>
          </a:prstGeom>
          <a:noFill/>
        </p:spPr>
        <p:txBody>
          <a:bodyPr wrap="square" rtlCol="0">
            <a:spAutoFit/>
          </a:bodyPr>
          <a:lstStyle/>
          <a:p>
            <a:r>
              <a:rPr lang="en-US" sz="800" dirty="0">
                <a:solidFill>
                  <a:schemeClr val="bg2"/>
                </a:solidFill>
              </a:rPr>
              <a:t>FeistyForwarders_0968120672</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6756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KÍNH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TRỌNG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THẦY GIÁO, CÔ GIÁO VÀ YÊU QUÝ BẠN BÈ</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0659454" y="555574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2</a:t>
            </a:r>
          </a:p>
        </p:txBody>
      </p:sp>
      <p:pic>
        <p:nvPicPr>
          <p:cNvPr id="4" name="Picture 3" descr="A picture containing text, vector graphics&#10;&#10;Description automatically generated">
            <a:extLst>
              <a:ext uri="{FF2B5EF4-FFF2-40B4-BE49-F238E27FC236}">
                <a16:creationId xmlns:a16="http://schemas.microsoft.com/office/drawing/2014/main" id="{1615A6E5-55AE-4AF3-8171-CF240090A2C9}"/>
              </a:ext>
            </a:extLst>
          </p:cNvPr>
          <p:cNvPicPr>
            <a:picLocks noChangeAspect="1"/>
          </p:cNvPicPr>
          <p:nvPr userDrawn="1"/>
        </p:nvPicPr>
        <p:blipFill>
          <a:blip r:embed="rId2"/>
          <a:stretch>
            <a:fillRect/>
          </a:stretch>
        </p:blipFill>
        <p:spPr>
          <a:xfrm>
            <a:off x="5415966" y="1482254"/>
            <a:ext cx="3929071" cy="3929071"/>
          </a:xfrm>
          <a:prstGeom prst="rect">
            <a:avLst/>
          </a:prstGeom>
        </p:spPr>
      </p:pic>
    </p:spTree>
    <p:extLst>
      <p:ext uri="{BB962C8B-B14F-4D97-AF65-F5344CB8AC3E}">
        <p14:creationId xmlns:p14="http://schemas.microsoft.com/office/powerpoint/2010/main" val="4198762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bg>
      <p:bgPr>
        <a:solidFill>
          <a:schemeClr val="dk1"/>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6" name="TextBox 15">
            <a:extLst>
              <a:ext uri="{FF2B5EF4-FFF2-40B4-BE49-F238E27FC236}">
                <a16:creationId xmlns:a16="http://schemas.microsoft.com/office/drawing/2014/main" id="{92C03D41-29FD-4C24-93B7-ACF0440DE4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674376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QUÝ TRỌNG THỜI GIAN</a:t>
            </a: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3</a:t>
            </a:r>
          </a:p>
        </p:txBody>
      </p:sp>
      <p:pic>
        <p:nvPicPr>
          <p:cNvPr id="4098" name="Picture 2" descr="Cute children playing at pencil house Premium Vector">
            <a:extLst>
              <a:ext uri="{FF2B5EF4-FFF2-40B4-BE49-F238E27FC236}">
                <a16:creationId xmlns:a16="http://schemas.microsoft.com/office/drawing/2014/main" id="{26AF47D7-F8C3-4710-84DF-FDFCDEF0399D}"/>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10220" y="1275121"/>
            <a:ext cx="4328489" cy="5504044"/>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A8F09454-8788-4190-86FB-DD38471C58D1}"/>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7475D6F5-5CC9-4492-88E1-8F3ADE6303ED}"/>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5DAD4EC7-8CC9-4988-9B2E-EE5891519296}"/>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47CA47C2-FDAD-4CE4-8131-DFCABFC8BA3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314752F8-EF0C-43B8-9AA3-5B5800B38D7C}"/>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10E76702-E494-42C2-821E-CFEA1D7FF992}"/>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id="{E4AAE9D6-32CE-4088-98EA-A98425878F81}"/>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4223716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tx2">
            <a:lumMod val="9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id="{C61541BB-FAD3-4394-A920-0FA51790377E}"/>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293083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NHẬN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SỬA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a:t>
            </a:r>
          </a:p>
        </p:txBody>
      </p:sp>
      <p:sp>
        <p:nvSpPr>
          <p:cNvPr id="30" name="Google Shape;30;p3"/>
          <p:cNvSpPr/>
          <p:nvPr/>
        </p:nvSpPr>
        <p:spPr>
          <a:xfrm>
            <a:off x="9303213" y="389218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4</a:t>
            </a:r>
          </a:p>
        </p:txBody>
      </p:sp>
      <p:pic>
        <p:nvPicPr>
          <p:cNvPr id="1026" name="Picture 2" descr="IV: 5 biện pháp có thể giúp trẻ biết nghe lời và xây dựng nhân cách vững  vàng khi lớn lên">
            <a:extLst>
              <a:ext uri="{FF2B5EF4-FFF2-40B4-BE49-F238E27FC236}">
                <a16:creationId xmlns:a16="http://schemas.microsoft.com/office/drawing/2014/main" id="{6410E087-DD10-4329-B726-BAB2B3B44F4D}"/>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backgroundRemoval t="9969" b="98131" l="8219" r="90411">
                        <a14:foregroundMark x1="54110" y1="90966" x2="63242" y2="95327"/>
                        <a14:foregroundMark x1="80594" y1="16199" x2="85388" y2="90966"/>
                        <a14:foregroundMark x1="84932" y1="49221" x2="90411" y2="56075"/>
                        <a14:foregroundMark x1="80822" y1="51713" x2="78311" y2="84424"/>
                        <a14:foregroundMark x1="75799" y1="57944" x2="75799" y2="58255"/>
                        <a14:foregroundMark x1="77854" y1="88474" x2="84703" y2="94081"/>
                        <a14:foregroundMark x1="17288" y1="78816" x2="19635" y2="96573"/>
                        <a14:foregroundMark x1="17247" y1="78505" x2="17288" y2="78816"/>
                        <a14:foregroundMark x1="14612" y1="58567" x2="17247" y2="78505"/>
                        <a14:foregroundMark x1="51142" y1="98131" x2="63242" y2="98442"/>
                        <a14:foregroundMark x1="89726" y1="59190" x2="89726" y2="59502"/>
                        <a14:foregroundMark x1="80822" y1="52025" x2="76941" y2="78505"/>
                        <a14:foregroundMark x1="82192" y1="50467" x2="82192" y2="50467"/>
                        <a14:foregroundMark x1="81735" y1="48910" x2="81735" y2="48910"/>
                        <a14:foregroundMark x1="80594" y1="48910" x2="80594" y2="48910"/>
                        <a14:foregroundMark x1="24201" y1="98131" x2="24201" y2="98131"/>
                        <a14:foregroundMark x1="8219" y1="77570" x2="8219" y2="77570"/>
                        <a14:foregroundMark x1="41553" y1="83801" x2="41553" y2="83801"/>
                        <a14:foregroundMark x1="26941" y1="63240" x2="26941" y2="63240"/>
                        <a14:foregroundMark x1="40411" y1="85047" x2="40411" y2="82866"/>
                        <a14:backgroundMark x1="14612" y1="78505" x2="14612" y2="78505"/>
                        <a14:backgroundMark x1="12557" y1="76947" x2="12557" y2="76947"/>
                        <a14:backgroundMark x1="17123" y1="78816" x2="17123" y2="78816"/>
                        <a14:backgroundMark x1="17580" y1="78816" x2="17580" y2="78816"/>
                      </a14:backgroundRemoval>
                    </a14:imgEffect>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716971" y="2495261"/>
            <a:ext cx="5951836" cy="4361962"/>
          </a:xfrm>
          <a:prstGeom prst="rect">
            <a:avLst/>
          </a:prstGeom>
          <a:noFill/>
          <a:extLst>
            <a:ext uri="{909E8E84-426E-40DD-AFC4-6F175D3DCCD1}">
              <a14:hiddenFill xmlns:a14="http://schemas.microsoft.com/office/drawing/2010/main">
                <a:solidFill>
                  <a:srgbClr val="FFFFFF"/>
                </a:solidFill>
              </a14:hiddenFill>
            </a:ext>
          </a:extLst>
        </p:spPr>
      </p:pic>
      <p:sp>
        <p:nvSpPr>
          <p:cNvPr id="22" name="Google Shape;28;p3">
            <a:extLst>
              <a:ext uri="{FF2B5EF4-FFF2-40B4-BE49-F238E27FC236}">
                <a16:creationId xmlns:a16="http://schemas.microsoft.com/office/drawing/2014/main" id="{9A9E6374-6F27-4919-828F-EDB8D36687CA}"/>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1;p3">
            <a:extLst>
              <a:ext uri="{FF2B5EF4-FFF2-40B4-BE49-F238E27FC236}">
                <a16:creationId xmlns:a16="http://schemas.microsoft.com/office/drawing/2014/main" id="{08181C7D-9182-4C61-8E2B-2996BEB330D7}"/>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2;p3">
            <a:extLst>
              <a:ext uri="{FF2B5EF4-FFF2-40B4-BE49-F238E27FC236}">
                <a16:creationId xmlns:a16="http://schemas.microsoft.com/office/drawing/2014/main" id="{A84F8B0B-AD1E-4180-B7EC-F7275A58B3C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3;p3">
            <a:extLst>
              <a:ext uri="{FF2B5EF4-FFF2-40B4-BE49-F238E27FC236}">
                <a16:creationId xmlns:a16="http://schemas.microsoft.com/office/drawing/2014/main" id="{FA4B92BF-D0D0-45F0-8607-EDCF53D9735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6;p3">
            <a:extLst>
              <a:ext uri="{FF2B5EF4-FFF2-40B4-BE49-F238E27FC236}">
                <a16:creationId xmlns:a16="http://schemas.microsoft.com/office/drawing/2014/main" id="{B0B3D858-9A4A-4251-9AA5-F05D60970416}"/>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9;p3">
            <a:extLst>
              <a:ext uri="{FF2B5EF4-FFF2-40B4-BE49-F238E27FC236}">
                <a16:creationId xmlns:a16="http://schemas.microsoft.com/office/drawing/2014/main" id="{E13B4C12-5701-460B-86DE-FEE31944CC33}"/>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TextBox 41">
            <a:extLst>
              <a:ext uri="{FF2B5EF4-FFF2-40B4-BE49-F238E27FC236}">
                <a16:creationId xmlns:a16="http://schemas.microsoft.com/office/drawing/2014/main" id="{5EF186DA-4F6F-4EB7-B7BF-4A5C7D7582CD}"/>
              </a:ext>
            </a:extLst>
          </p:cNvPr>
          <p:cNvSpPr txBox="1"/>
          <p:nvPr userDrawn="1"/>
        </p:nvSpPr>
        <p:spPr>
          <a:xfrm>
            <a:off x="9027688" y="6604772"/>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750999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BCC72087-4FA3-4794-934B-D71FADABB6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205286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5</a:t>
            </a:r>
          </a:p>
        </p:txBody>
      </p:sp>
      <p:sp>
        <p:nvSpPr>
          <p:cNvPr id="19" name="TextBox 18">
            <a:extLst>
              <a:ext uri="{FF2B5EF4-FFF2-40B4-BE49-F238E27FC236}">
                <a16:creationId xmlns:a16="http://schemas.microsoft.com/office/drawing/2014/main" id="{0256798B-C569-4288-8547-D3A8F47EE487}"/>
              </a:ext>
            </a:extLst>
          </p:cNvPr>
          <p:cNvSpPr txBox="1"/>
          <p:nvPr userDrawn="1"/>
        </p:nvSpPr>
        <p:spPr>
          <a:xfrm>
            <a:off x="48280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BẢO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QUẢN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ĐỒ DÙNG</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CÁ NHÂN 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GIA ĐÌNH</a:t>
            </a:r>
          </a:p>
        </p:txBody>
      </p:sp>
      <p:pic>
        <p:nvPicPr>
          <p:cNvPr id="5122" name="Picture 2">
            <a:extLst>
              <a:ext uri="{FF2B5EF4-FFF2-40B4-BE49-F238E27FC236}">
                <a16:creationId xmlns:a16="http://schemas.microsoft.com/office/drawing/2014/main" id="{0775BC22-8A81-4B68-82BE-E53C9B004DAF}"/>
              </a:ext>
            </a:extLst>
          </p:cNvPr>
          <p:cNvPicPr>
            <a:picLocks noChangeAspect="1" noChangeArrowheads="1"/>
          </p:cNvPicPr>
          <p:nvPr userDrawn="1"/>
        </p:nvPicPr>
        <p:blipFill rotWithShape="1">
          <a:blip r:embed="rId2">
            <a:clrChange>
              <a:clrFrom>
                <a:srgbClr val="FFEA8D"/>
              </a:clrFrom>
              <a:clrTo>
                <a:srgbClr val="FFEA8D">
                  <a:alpha val="0"/>
                </a:srgbClr>
              </a:clrTo>
            </a:clrChange>
            <a:extLst>
              <a:ext uri="{28A0092B-C50C-407E-A947-70E740481C1C}">
                <a14:useLocalDpi xmlns:a14="http://schemas.microsoft.com/office/drawing/2010/main" val="0"/>
              </a:ext>
            </a:extLst>
          </a:blip>
          <a:srcRect r="388"/>
          <a:stretch/>
        </p:blipFill>
        <p:spPr bwMode="auto">
          <a:xfrm>
            <a:off x="1796184" y="3292193"/>
            <a:ext cx="5351217" cy="35814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BF89F3C3-1506-4047-95DD-45D7831B32ED}"/>
              </a:ext>
            </a:extLst>
          </p:cNvPr>
          <p:cNvSpPr txBox="1"/>
          <p:nvPr userDrawn="1"/>
        </p:nvSpPr>
        <p:spPr>
          <a:xfrm>
            <a:off x="6874155" y="6584138"/>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668148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118537742"/>
      </p:ext>
    </p:extLst>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66" r:id="rId9"/>
    <p:sldLayoutId id="2147483659" r:id="rId10"/>
    <p:sldLayoutId id="2147483660" r:id="rId11"/>
    <p:sldLayoutId id="2147483661" r:id="rId12"/>
    <p:sldLayoutId id="2147483662" r:id="rId13"/>
    <p:sldLayoutId id="2147483663" r:id="rId14"/>
    <p:sldLayoutId id="2147483664" r:id="rId15"/>
    <p:sldLayoutId id="2147483665" r:id="rId16"/>
    <p:sldLayoutId id="2147483667" r:id="rId17"/>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30.jpeg"/><Relationship Id="rId5" Type="http://schemas.microsoft.com/office/2007/relationships/hdphoto" Target="../media/hdphoto13.wdp"/><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32.jpeg"/><Relationship Id="rId5" Type="http://schemas.microsoft.com/office/2007/relationships/hdphoto" Target="../media/hdphoto14.wdp"/><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microsoft.com/office/2007/relationships/hdphoto" Target="../media/hdphoto15.wdp"/><Relationship Id="rId7" Type="http://schemas.openxmlformats.org/officeDocument/2006/relationships/image" Target="../media/image36.jpeg"/><Relationship Id="rId2" Type="http://schemas.openxmlformats.org/officeDocument/2006/relationships/image" Target="../media/image33.png"/><Relationship Id="rId1" Type="http://schemas.openxmlformats.org/officeDocument/2006/relationships/slideLayout" Target="../slideLayouts/slideLayout6.xml"/><Relationship Id="rId6" Type="http://schemas.openxmlformats.org/officeDocument/2006/relationships/image" Target="../media/image35.jpeg"/><Relationship Id="rId5" Type="http://schemas.microsoft.com/office/2007/relationships/hdphoto" Target="../media/hdphoto16.wdp"/><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6.xml"/><Relationship Id="rId5" Type="http://schemas.microsoft.com/office/2007/relationships/hdphoto" Target="../media/hdphoto3.wdp"/><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6.png"/><Relationship Id="rId5" Type="http://schemas.microsoft.com/office/2007/relationships/hdphoto" Target="../media/hdphoto5.wdp"/><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07/relationships/hdphoto" Target="../media/hdphoto4.wdp"/><Relationship Id="rId7" Type="http://schemas.microsoft.com/office/2007/relationships/hdphoto" Target="../media/hdphoto7.wdp"/><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7.png"/><Relationship Id="rId5" Type="http://schemas.microsoft.com/office/2007/relationships/hdphoto" Target="../media/hdphoto6.wdp"/><Relationship Id="rId4" Type="http://schemas.openxmlformats.org/officeDocument/2006/relationships/image" Target="../media/image16.png"/><Relationship Id="rId9" Type="http://schemas.microsoft.com/office/2007/relationships/hdphoto" Target="../media/hdphoto8.wdp"/></Relationships>
</file>

<file path=ppt/slides/_rels/slide6.xml.rels><?xml version="1.0" encoding="UTF-8" standalone="yes"?>
<Relationships xmlns="http://schemas.openxmlformats.org/package/2006/relationships"><Relationship Id="rId3" Type="http://schemas.microsoft.com/office/2007/relationships/hdphoto" Target="../media/hdphoto9.wdp"/><Relationship Id="rId7"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1.png"/><Relationship Id="rId5" Type="http://schemas.microsoft.com/office/2007/relationships/hdphoto" Target="../media/hdphoto10.wdp"/><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microsoft.com/office/2007/relationships/hdphoto" Target="../media/hdphoto11.wdp"/><Relationship Id="rId7"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21.png"/><Relationship Id="rId5" Type="http://schemas.microsoft.com/office/2007/relationships/hdphoto" Target="../media/hdphoto9.wdp"/><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8.jpeg"/><Relationship Id="rId5" Type="http://schemas.microsoft.com/office/2007/relationships/hdphoto" Target="../media/hdphoto12.wdp"/><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293CC7-4AA3-4263-86BF-82B2BF7B45D0}"/>
              </a:ext>
            </a:extLst>
          </p:cNvPr>
          <p:cNvSpPr txBox="1"/>
          <p:nvPr/>
        </p:nvSpPr>
        <p:spPr>
          <a:xfrm>
            <a:off x="217714" y="0"/>
            <a:ext cx="1834156" cy="923330"/>
          </a:xfrm>
          <a:prstGeom prst="rect">
            <a:avLst/>
          </a:prstGeom>
          <a:noFill/>
        </p:spPr>
        <p:txBody>
          <a:bodyPr wrap="none" rtlCol="0">
            <a:spAutoFit/>
          </a:bodyPr>
          <a:lstStyle/>
          <a:p>
            <a:r>
              <a:rPr lang="vi-VN" sz="5400" dirty="0">
                <a:solidFill>
                  <a:schemeClr val="accent2"/>
                </a:solidFill>
                <a:latin typeface="+mj-lt"/>
              </a:rPr>
              <a:t>BÀI 5</a:t>
            </a:r>
          </a:p>
        </p:txBody>
      </p:sp>
      <p:sp>
        <p:nvSpPr>
          <p:cNvPr id="3" name="TextBox 2">
            <a:extLst>
              <a:ext uri="{FF2B5EF4-FFF2-40B4-BE49-F238E27FC236}">
                <a16:creationId xmlns:a16="http://schemas.microsoft.com/office/drawing/2014/main" id="{2E5910A4-4648-45A7-A1E5-287DDCC00F12}"/>
              </a:ext>
            </a:extLst>
          </p:cNvPr>
          <p:cNvSpPr txBox="1"/>
          <p:nvPr/>
        </p:nvSpPr>
        <p:spPr>
          <a:xfrm>
            <a:off x="58057" y="2046515"/>
            <a:ext cx="4789714" cy="2123658"/>
          </a:xfrm>
          <a:prstGeom prst="rect">
            <a:avLst/>
          </a:prstGeom>
          <a:noFill/>
        </p:spPr>
        <p:txBody>
          <a:bodyPr wrap="square" rtlCol="0">
            <a:spAutoFit/>
          </a:bodyPr>
          <a:lstStyle/>
          <a:p>
            <a:pPr algn="ctr"/>
            <a:r>
              <a:rPr lang="vi-VN" sz="6600" dirty="0">
                <a:solidFill>
                  <a:srgbClr val="002060"/>
                </a:solidFill>
                <a:latin typeface="+mj-lt"/>
              </a:rPr>
              <a:t>QUÝ TRỌNG THỜI GIAN</a:t>
            </a:r>
          </a:p>
        </p:txBody>
      </p:sp>
    </p:spTree>
    <p:extLst>
      <p:ext uri="{BB962C8B-B14F-4D97-AF65-F5344CB8AC3E}">
        <p14:creationId xmlns:p14="http://schemas.microsoft.com/office/powerpoint/2010/main" val="1426881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2D3627A-411B-4140-901A-73F2E213C983}"/>
              </a:ext>
            </a:extLst>
          </p:cNvPr>
          <p:cNvGrpSpPr/>
          <p:nvPr/>
        </p:nvGrpSpPr>
        <p:grpSpPr>
          <a:xfrm>
            <a:off x="534534" y="435862"/>
            <a:ext cx="2816950" cy="1288726"/>
            <a:chOff x="500062" y="2851475"/>
            <a:chExt cx="2816950" cy="1288726"/>
          </a:xfrm>
        </p:grpSpPr>
        <p:pic>
          <p:nvPicPr>
            <p:cNvPr id="4" name="Picture 3">
              <a:extLst>
                <a:ext uri="{FF2B5EF4-FFF2-40B4-BE49-F238E27FC236}">
                  <a16:creationId xmlns:a16="http://schemas.microsoft.com/office/drawing/2014/main" id="{BF4FE52A-E406-40AA-AA2E-FD656177818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5" name="TextBox 4">
              <a:extLst>
                <a:ext uri="{FF2B5EF4-FFF2-40B4-BE49-F238E27FC236}">
                  <a16:creationId xmlns:a16="http://schemas.microsoft.com/office/drawing/2014/main" id="{2E54522F-4EFB-4663-A009-25897224B093}"/>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6" name="Oval 5">
            <a:extLst>
              <a:ext uri="{FF2B5EF4-FFF2-40B4-BE49-F238E27FC236}">
                <a16:creationId xmlns:a16="http://schemas.microsoft.com/office/drawing/2014/main" id="{7C82E778-BF88-4D94-A592-39FAF8E69CFC}"/>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3</a:t>
            </a:r>
          </a:p>
        </p:txBody>
      </p:sp>
      <p:sp>
        <p:nvSpPr>
          <p:cNvPr id="7" name="TextBox 6">
            <a:extLst>
              <a:ext uri="{FF2B5EF4-FFF2-40B4-BE49-F238E27FC236}">
                <a16:creationId xmlns:a16="http://schemas.microsoft.com/office/drawing/2014/main" id="{2E43185E-CD29-4EDD-80AE-36312A106E60}"/>
              </a:ext>
            </a:extLst>
          </p:cNvPr>
          <p:cNvSpPr txBox="1"/>
          <p:nvPr/>
        </p:nvSpPr>
        <p:spPr>
          <a:xfrm>
            <a:off x="3939812" y="517218"/>
            <a:ext cx="7829401" cy="523220"/>
          </a:xfrm>
          <a:prstGeom prst="rect">
            <a:avLst/>
          </a:prstGeom>
          <a:noFill/>
        </p:spPr>
        <p:txBody>
          <a:bodyPr wrap="square" rtlCol="0">
            <a:spAutoFit/>
          </a:bodyPr>
          <a:lstStyle/>
          <a:p>
            <a:pPr algn="just"/>
            <a:r>
              <a:rPr lang="vi-VN" sz="2800" b="1" dirty="0">
                <a:solidFill>
                  <a:srgbClr val="00B050"/>
                </a:solidFill>
              </a:rPr>
              <a:t>Đưa ra lời khuyên cho bạn</a:t>
            </a:r>
          </a:p>
        </p:txBody>
      </p:sp>
      <p:sp>
        <p:nvSpPr>
          <p:cNvPr id="25" name="Diamond 24">
            <a:extLst>
              <a:ext uri="{FF2B5EF4-FFF2-40B4-BE49-F238E27FC236}">
                <a16:creationId xmlns:a16="http://schemas.microsoft.com/office/drawing/2014/main" id="{E077F5F8-028A-4818-AE90-D231FE17D0D7}"/>
              </a:ext>
            </a:extLst>
          </p:cNvPr>
          <p:cNvSpPr/>
          <p:nvPr/>
        </p:nvSpPr>
        <p:spPr>
          <a:xfrm>
            <a:off x="3671249" y="1085307"/>
            <a:ext cx="463826" cy="434424"/>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bg2"/>
                </a:solidFill>
              </a:rPr>
              <a:t>2</a:t>
            </a:r>
          </a:p>
        </p:txBody>
      </p:sp>
      <p:sp>
        <p:nvSpPr>
          <p:cNvPr id="26" name="TextBox 25">
            <a:extLst>
              <a:ext uri="{FF2B5EF4-FFF2-40B4-BE49-F238E27FC236}">
                <a16:creationId xmlns:a16="http://schemas.microsoft.com/office/drawing/2014/main" id="{F744251C-2490-4101-A275-7207D033D7D0}"/>
              </a:ext>
            </a:extLst>
          </p:cNvPr>
          <p:cNvSpPr txBox="1"/>
          <p:nvPr/>
        </p:nvSpPr>
        <p:spPr>
          <a:xfrm>
            <a:off x="4135074" y="1079754"/>
            <a:ext cx="7522392" cy="954107"/>
          </a:xfrm>
          <a:prstGeom prst="rect">
            <a:avLst/>
          </a:prstGeom>
          <a:noFill/>
        </p:spPr>
        <p:txBody>
          <a:bodyPr wrap="square" rtlCol="0">
            <a:spAutoFit/>
          </a:bodyPr>
          <a:lstStyle/>
          <a:p>
            <a:r>
              <a:rPr lang="vi-VN" sz="2800" dirty="0">
                <a:solidFill>
                  <a:schemeClr val="bg2"/>
                </a:solidFill>
              </a:rPr>
              <a:t>Mai chưa biết nên làm thế nào để không bỏ sót các công việc mẹ giao.</a:t>
            </a:r>
          </a:p>
        </p:txBody>
      </p:sp>
      <p:grpSp>
        <p:nvGrpSpPr>
          <p:cNvPr id="30" name="Group 29">
            <a:extLst>
              <a:ext uri="{FF2B5EF4-FFF2-40B4-BE49-F238E27FC236}">
                <a16:creationId xmlns:a16="http://schemas.microsoft.com/office/drawing/2014/main" id="{CB61F0E4-3B0D-4991-8C07-3278D721A9F7}"/>
              </a:ext>
            </a:extLst>
          </p:cNvPr>
          <p:cNvGrpSpPr/>
          <p:nvPr/>
        </p:nvGrpSpPr>
        <p:grpSpPr>
          <a:xfrm>
            <a:off x="7561943" y="1791240"/>
            <a:ext cx="4337735" cy="2830661"/>
            <a:chOff x="7179542" y="1523035"/>
            <a:chExt cx="4337735" cy="2830661"/>
          </a:xfrm>
        </p:grpSpPr>
        <p:sp>
          <p:nvSpPr>
            <p:cNvPr id="21" name="Speech Bubble: Oval 20">
              <a:extLst>
                <a:ext uri="{FF2B5EF4-FFF2-40B4-BE49-F238E27FC236}">
                  <a16:creationId xmlns:a16="http://schemas.microsoft.com/office/drawing/2014/main" id="{3F5959CC-F16C-448F-BB71-53834670DE95}"/>
                </a:ext>
              </a:extLst>
            </p:cNvPr>
            <p:cNvSpPr/>
            <p:nvPr/>
          </p:nvSpPr>
          <p:spPr>
            <a:xfrm>
              <a:off x="7179542" y="1523035"/>
              <a:ext cx="4337735" cy="2830661"/>
            </a:xfrm>
            <a:prstGeom prst="wedgeEllipseCallout">
              <a:avLst>
                <a:gd name="adj1" fmla="val 11875"/>
                <a:gd name="adj2" fmla="val 75885"/>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rgbClr val="FF0000"/>
                </a:solidFill>
              </a:endParaRPr>
            </a:p>
          </p:txBody>
        </p:sp>
        <p:sp>
          <p:nvSpPr>
            <p:cNvPr id="29" name="Rectangle 28">
              <a:extLst>
                <a:ext uri="{FF2B5EF4-FFF2-40B4-BE49-F238E27FC236}">
                  <a16:creationId xmlns:a16="http://schemas.microsoft.com/office/drawing/2014/main" id="{2DCC7052-6D8E-48E9-9F48-B8F409ADD79B}"/>
                </a:ext>
              </a:extLst>
            </p:cNvPr>
            <p:cNvSpPr/>
            <p:nvPr/>
          </p:nvSpPr>
          <p:spPr>
            <a:xfrm>
              <a:off x="7550867" y="1918783"/>
              <a:ext cx="3605589" cy="2308324"/>
            </a:xfrm>
            <a:prstGeom prst="rect">
              <a:avLst/>
            </a:prstGeom>
          </p:spPr>
          <p:txBody>
            <a:bodyPr wrap="square">
              <a:spAutoFit/>
            </a:bodyPr>
            <a:lstStyle/>
            <a:p>
              <a:pPr algn="ctr"/>
              <a:r>
                <a:rPr lang="vi-VN" sz="2400" dirty="0">
                  <a:solidFill>
                    <a:srgbClr val="FF0000"/>
                  </a:solidFill>
                </a:rPr>
                <a:t>Cậu cứ tập trung làm lần lượt từng việc một nhé! Chẳng hạn cậu rửa bát xong rồi quét nhà, sau đó gấp quần áo. Vậy là xong ngay thôi!</a:t>
              </a:r>
            </a:p>
          </p:txBody>
        </p:sp>
      </p:grpSp>
      <p:pic>
        <p:nvPicPr>
          <p:cNvPr id="2" name="Picture 1">
            <a:extLst>
              <a:ext uri="{FF2B5EF4-FFF2-40B4-BE49-F238E27FC236}">
                <a16:creationId xmlns:a16="http://schemas.microsoft.com/office/drawing/2014/main" id="{AD63AC11-40BB-4612-9E49-20A411C3A7DF}"/>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161970" y="1731846"/>
            <a:ext cx="7734300" cy="4728014"/>
          </a:xfrm>
          <a:prstGeom prst="rect">
            <a:avLst/>
          </a:prstGeom>
        </p:spPr>
      </p:pic>
      <p:pic>
        <p:nvPicPr>
          <p:cNvPr id="3074" name="Picture 2">
            <a:extLst>
              <a:ext uri="{FF2B5EF4-FFF2-40B4-BE49-F238E27FC236}">
                <a16:creationId xmlns:a16="http://schemas.microsoft.com/office/drawing/2014/main" id="{012DF8ED-A35F-455C-8E15-01CA52522B70}"/>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76492" y="4304099"/>
            <a:ext cx="2415508" cy="2415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46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arn(inVertical)">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074"/>
                                        </p:tgtEl>
                                        <p:attrNameLst>
                                          <p:attrName>style.visibility</p:attrName>
                                        </p:attrNameLst>
                                      </p:cBhvr>
                                      <p:to>
                                        <p:strVal val="visible"/>
                                      </p:to>
                                    </p:set>
                                    <p:anim calcmode="lin" valueType="num">
                                      <p:cBhvr additive="base">
                                        <p:cTn id="20" dur="500" fill="hold"/>
                                        <p:tgtEl>
                                          <p:spTgt spid="3074"/>
                                        </p:tgtEl>
                                        <p:attrNameLst>
                                          <p:attrName>ppt_x</p:attrName>
                                        </p:attrNameLst>
                                      </p:cBhvr>
                                      <p:tavLst>
                                        <p:tav tm="0">
                                          <p:val>
                                            <p:strVal val="#ppt_x"/>
                                          </p:val>
                                        </p:tav>
                                        <p:tav tm="100000">
                                          <p:val>
                                            <p:strVal val="#ppt_x"/>
                                          </p:val>
                                        </p:tav>
                                      </p:tavLst>
                                    </p:anim>
                                    <p:anim calcmode="lin" valueType="num">
                                      <p:cBhvr additive="base">
                                        <p:cTn id="21"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down)">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2D3627A-411B-4140-901A-73F2E213C983}"/>
              </a:ext>
            </a:extLst>
          </p:cNvPr>
          <p:cNvGrpSpPr/>
          <p:nvPr/>
        </p:nvGrpSpPr>
        <p:grpSpPr>
          <a:xfrm>
            <a:off x="534534" y="435862"/>
            <a:ext cx="2816950" cy="1288726"/>
            <a:chOff x="500062" y="2851475"/>
            <a:chExt cx="2816950" cy="1288726"/>
          </a:xfrm>
        </p:grpSpPr>
        <p:pic>
          <p:nvPicPr>
            <p:cNvPr id="4" name="Picture 3">
              <a:extLst>
                <a:ext uri="{FF2B5EF4-FFF2-40B4-BE49-F238E27FC236}">
                  <a16:creationId xmlns:a16="http://schemas.microsoft.com/office/drawing/2014/main" id="{BF4FE52A-E406-40AA-AA2E-FD656177818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5" name="TextBox 4">
              <a:extLst>
                <a:ext uri="{FF2B5EF4-FFF2-40B4-BE49-F238E27FC236}">
                  <a16:creationId xmlns:a16="http://schemas.microsoft.com/office/drawing/2014/main" id="{2E54522F-4EFB-4663-A009-25897224B093}"/>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6" name="Oval 5">
            <a:extLst>
              <a:ext uri="{FF2B5EF4-FFF2-40B4-BE49-F238E27FC236}">
                <a16:creationId xmlns:a16="http://schemas.microsoft.com/office/drawing/2014/main" id="{7C82E778-BF88-4D94-A592-39FAF8E69CFC}"/>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3</a:t>
            </a:r>
          </a:p>
        </p:txBody>
      </p:sp>
      <p:sp>
        <p:nvSpPr>
          <p:cNvPr id="7" name="TextBox 6">
            <a:extLst>
              <a:ext uri="{FF2B5EF4-FFF2-40B4-BE49-F238E27FC236}">
                <a16:creationId xmlns:a16="http://schemas.microsoft.com/office/drawing/2014/main" id="{2E43185E-CD29-4EDD-80AE-36312A106E60}"/>
              </a:ext>
            </a:extLst>
          </p:cNvPr>
          <p:cNvSpPr txBox="1"/>
          <p:nvPr/>
        </p:nvSpPr>
        <p:spPr>
          <a:xfrm>
            <a:off x="3939812" y="517218"/>
            <a:ext cx="7829401" cy="523220"/>
          </a:xfrm>
          <a:prstGeom prst="rect">
            <a:avLst/>
          </a:prstGeom>
          <a:noFill/>
        </p:spPr>
        <p:txBody>
          <a:bodyPr wrap="square" rtlCol="0">
            <a:spAutoFit/>
          </a:bodyPr>
          <a:lstStyle/>
          <a:p>
            <a:pPr algn="just"/>
            <a:r>
              <a:rPr lang="vi-VN" sz="2800" b="1" dirty="0">
                <a:solidFill>
                  <a:srgbClr val="00B050"/>
                </a:solidFill>
              </a:rPr>
              <a:t>Đưa ra lời khuyên cho bạn</a:t>
            </a:r>
          </a:p>
        </p:txBody>
      </p:sp>
      <p:sp>
        <p:nvSpPr>
          <p:cNvPr id="25" name="Diamond 24">
            <a:extLst>
              <a:ext uri="{FF2B5EF4-FFF2-40B4-BE49-F238E27FC236}">
                <a16:creationId xmlns:a16="http://schemas.microsoft.com/office/drawing/2014/main" id="{E077F5F8-028A-4818-AE90-D231FE17D0D7}"/>
              </a:ext>
            </a:extLst>
          </p:cNvPr>
          <p:cNvSpPr/>
          <p:nvPr/>
        </p:nvSpPr>
        <p:spPr>
          <a:xfrm>
            <a:off x="3671249" y="1085307"/>
            <a:ext cx="463826" cy="434424"/>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bg2"/>
                </a:solidFill>
              </a:rPr>
              <a:t>2</a:t>
            </a:r>
          </a:p>
        </p:txBody>
      </p:sp>
      <p:sp>
        <p:nvSpPr>
          <p:cNvPr id="26" name="TextBox 25">
            <a:extLst>
              <a:ext uri="{FF2B5EF4-FFF2-40B4-BE49-F238E27FC236}">
                <a16:creationId xmlns:a16="http://schemas.microsoft.com/office/drawing/2014/main" id="{F744251C-2490-4101-A275-7207D033D7D0}"/>
              </a:ext>
            </a:extLst>
          </p:cNvPr>
          <p:cNvSpPr txBox="1"/>
          <p:nvPr/>
        </p:nvSpPr>
        <p:spPr>
          <a:xfrm>
            <a:off x="4135074" y="1079754"/>
            <a:ext cx="7522392" cy="954107"/>
          </a:xfrm>
          <a:prstGeom prst="rect">
            <a:avLst/>
          </a:prstGeom>
          <a:noFill/>
        </p:spPr>
        <p:txBody>
          <a:bodyPr wrap="square" rtlCol="0">
            <a:spAutoFit/>
          </a:bodyPr>
          <a:lstStyle/>
          <a:p>
            <a:r>
              <a:rPr lang="vi-VN" sz="2800" dirty="0">
                <a:solidFill>
                  <a:schemeClr val="bg2"/>
                </a:solidFill>
              </a:rPr>
              <a:t>Cuối tuần, Chiến chỉ chơi điện tử mà không dành thời gian giúp đỡ bố mẹ làm việc nhà.</a:t>
            </a:r>
          </a:p>
        </p:txBody>
      </p:sp>
      <p:grpSp>
        <p:nvGrpSpPr>
          <p:cNvPr id="30" name="Group 29">
            <a:extLst>
              <a:ext uri="{FF2B5EF4-FFF2-40B4-BE49-F238E27FC236}">
                <a16:creationId xmlns:a16="http://schemas.microsoft.com/office/drawing/2014/main" id="{CB61F0E4-3B0D-4991-8C07-3278D721A9F7}"/>
              </a:ext>
            </a:extLst>
          </p:cNvPr>
          <p:cNvGrpSpPr/>
          <p:nvPr/>
        </p:nvGrpSpPr>
        <p:grpSpPr>
          <a:xfrm>
            <a:off x="409503" y="1818704"/>
            <a:ext cx="4337735" cy="2830661"/>
            <a:chOff x="7179542" y="1523035"/>
            <a:chExt cx="4337735" cy="2830661"/>
          </a:xfrm>
        </p:grpSpPr>
        <p:sp>
          <p:nvSpPr>
            <p:cNvPr id="21" name="Speech Bubble: Oval 20">
              <a:extLst>
                <a:ext uri="{FF2B5EF4-FFF2-40B4-BE49-F238E27FC236}">
                  <a16:creationId xmlns:a16="http://schemas.microsoft.com/office/drawing/2014/main" id="{3F5959CC-F16C-448F-BB71-53834670DE95}"/>
                </a:ext>
              </a:extLst>
            </p:cNvPr>
            <p:cNvSpPr/>
            <p:nvPr/>
          </p:nvSpPr>
          <p:spPr>
            <a:xfrm>
              <a:off x="7179542" y="1523035"/>
              <a:ext cx="4337735" cy="2830661"/>
            </a:xfrm>
            <a:prstGeom prst="wedgeEllipseCallout">
              <a:avLst>
                <a:gd name="adj1" fmla="val 36970"/>
                <a:gd name="adj2" fmla="val 66143"/>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rgbClr val="FF0000"/>
                </a:solidFill>
              </a:endParaRPr>
            </a:p>
          </p:txBody>
        </p:sp>
        <p:sp>
          <p:nvSpPr>
            <p:cNvPr id="29" name="Rectangle 28">
              <a:extLst>
                <a:ext uri="{FF2B5EF4-FFF2-40B4-BE49-F238E27FC236}">
                  <a16:creationId xmlns:a16="http://schemas.microsoft.com/office/drawing/2014/main" id="{2DCC7052-6D8E-48E9-9F48-B8F409ADD79B}"/>
                </a:ext>
              </a:extLst>
            </p:cNvPr>
            <p:cNvSpPr/>
            <p:nvPr/>
          </p:nvSpPr>
          <p:spPr>
            <a:xfrm>
              <a:off x="7499135" y="1831699"/>
              <a:ext cx="3657321" cy="2308324"/>
            </a:xfrm>
            <a:prstGeom prst="rect">
              <a:avLst/>
            </a:prstGeom>
          </p:spPr>
          <p:txBody>
            <a:bodyPr wrap="square">
              <a:spAutoFit/>
            </a:bodyPr>
            <a:lstStyle/>
            <a:p>
              <a:pPr algn="ctr"/>
              <a:r>
                <a:rPr lang="vi-VN" sz="2400" dirty="0">
                  <a:solidFill>
                    <a:srgbClr val="FF0000"/>
                  </a:solidFill>
                </a:rPr>
                <a:t>Cậu hãy dành ra chút thời gian giúp đỡ bố mẹ nhé! Bố mẹ đi làm cả ngày vất vả rồi. Rồi sau đó cậu chơi điện tử lúc nào cũng được mà!</a:t>
              </a:r>
            </a:p>
          </p:txBody>
        </p:sp>
      </p:grpSp>
      <p:pic>
        <p:nvPicPr>
          <p:cNvPr id="8" name="Picture 7">
            <a:extLst>
              <a:ext uri="{FF2B5EF4-FFF2-40B4-BE49-F238E27FC236}">
                <a16:creationId xmlns:a16="http://schemas.microsoft.com/office/drawing/2014/main" id="{ADF9D5B3-D703-4BD2-8C60-CF14AD848C41}"/>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11457" r="11761"/>
          <a:stretch/>
        </p:blipFill>
        <p:spPr>
          <a:xfrm>
            <a:off x="5420772" y="2242511"/>
            <a:ext cx="6042132" cy="3873411"/>
          </a:xfrm>
          <a:prstGeom prst="rect">
            <a:avLst/>
          </a:prstGeom>
        </p:spPr>
      </p:pic>
      <p:pic>
        <p:nvPicPr>
          <p:cNvPr id="4098" name="Picture 2">
            <a:extLst>
              <a:ext uri="{FF2B5EF4-FFF2-40B4-BE49-F238E27FC236}">
                <a16:creationId xmlns:a16="http://schemas.microsoft.com/office/drawing/2014/main" id="{6BFD432F-E89C-45D2-A907-8B5B1431DE43}"/>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18911" y="3972473"/>
            <a:ext cx="2573648" cy="2573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28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arn(inVertical)">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098"/>
                                        </p:tgtEl>
                                        <p:attrNameLst>
                                          <p:attrName>style.visibility</p:attrName>
                                        </p:attrNameLst>
                                      </p:cBhvr>
                                      <p:to>
                                        <p:strVal val="visible"/>
                                      </p:to>
                                    </p:set>
                                    <p:anim calcmode="lin" valueType="num">
                                      <p:cBhvr additive="base">
                                        <p:cTn id="22" dur="500" fill="hold"/>
                                        <p:tgtEl>
                                          <p:spTgt spid="4098"/>
                                        </p:tgtEl>
                                        <p:attrNameLst>
                                          <p:attrName>ppt_x</p:attrName>
                                        </p:attrNameLst>
                                      </p:cBhvr>
                                      <p:tavLst>
                                        <p:tav tm="0">
                                          <p:val>
                                            <p:strVal val="#ppt_x"/>
                                          </p:val>
                                        </p:tav>
                                        <p:tav tm="100000">
                                          <p:val>
                                            <p:strVal val="#ppt_x"/>
                                          </p:val>
                                        </p:tav>
                                      </p:tavLst>
                                    </p:anim>
                                    <p:anim calcmode="lin" valueType="num">
                                      <p:cBhvr additive="base">
                                        <p:cTn id="23"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down)">
                                      <p:cBhvr>
                                        <p:cTn id="2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28A1BE0-E469-4869-8417-DE9B9EC6F2B4}"/>
              </a:ext>
            </a:extLst>
          </p:cNvPr>
          <p:cNvGrpSpPr/>
          <p:nvPr/>
        </p:nvGrpSpPr>
        <p:grpSpPr>
          <a:xfrm>
            <a:off x="537988" y="406680"/>
            <a:ext cx="2677424" cy="1274454"/>
            <a:chOff x="479771" y="4186500"/>
            <a:chExt cx="2677424" cy="1274454"/>
          </a:xfrm>
        </p:grpSpPr>
        <p:pic>
          <p:nvPicPr>
            <p:cNvPr id="3" name="Picture 2">
              <a:extLst>
                <a:ext uri="{FF2B5EF4-FFF2-40B4-BE49-F238E27FC236}">
                  <a16:creationId xmlns:a16="http://schemas.microsoft.com/office/drawing/2014/main" id="{8A137115-0E6C-4EB8-9AFF-E91DFB9C91F7}"/>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479771" y="4186500"/>
              <a:ext cx="2677424" cy="1274454"/>
            </a:xfrm>
            <a:prstGeom prst="rect">
              <a:avLst/>
            </a:prstGeom>
          </p:spPr>
        </p:pic>
        <p:sp>
          <p:nvSpPr>
            <p:cNvPr id="4" name="TextBox 3">
              <a:extLst>
                <a:ext uri="{FF2B5EF4-FFF2-40B4-BE49-F238E27FC236}">
                  <a16:creationId xmlns:a16="http://schemas.microsoft.com/office/drawing/2014/main" id="{99733AAB-E5E3-46A1-9F4E-0452DF37F2DF}"/>
                </a:ext>
              </a:extLst>
            </p:cNvPr>
            <p:cNvSpPr txBox="1"/>
            <p:nvPr/>
          </p:nvSpPr>
          <p:spPr>
            <a:xfrm>
              <a:off x="1148949" y="4550361"/>
              <a:ext cx="1797287" cy="523220"/>
            </a:xfrm>
            <a:prstGeom prst="rect">
              <a:avLst/>
            </a:prstGeom>
            <a:noFill/>
          </p:spPr>
          <p:txBody>
            <a:bodyPr wrap="none" rtlCol="0">
              <a:spAutoFit/>
            </a:bodyPr>
            <a:lstStyle/>
            <a:p>
              <a:r>
                <a:rPr lang="vi-VN" sz="2800" b="1" dirty="0">
                  <a:solidFill>
                    <a:schemeClr val="accent2"/>
                  </a:solidFill>
                  <a:latin typeface="+mj-lt"/>
                </a:rPr>
                <a:t>VẬN DỤNG</a:t>
              </a:r>
            </a:p>
          </p:txBody>
        </p:sp>
      </p:grpSp>
      <p:sp>
        <p:nvSpPr>
          <p:cNvPr id="5" name="TextBox 4">
            <a:extLst>
              <a:ext uri="{FF2B5EF4-FFF2-40B4-BE49-F238E27FC236}">
                <a16:creationId xmlns:a16="http://schemas.microsoft.com/office/drawing/2014/main" id="{28201941-DBEA-4CE6-89D9-5B45349DBF3A}"/>
              </a:ext>
            </a:extLst>
          </p:cNvPr>
          <p:cNvSpPr txBox="1"/>
          <p:nvPr/>
        </p:nvSpPr>
        <p:spPr>
          <a:xfrm>
            <a:off x="3215412" y="508931"/>
            <a:ext cx="8438600" cy="1569660"/>
          </a:xfrm>
          <a:prstGeom prst="rect">
            <a:avLst/>
          </a:prstGeom>
          <a:noFill/>
        </p:spPr>
        <p:txBody>
          <a:bodyPr wrap="square" rtlCol="0">
            <a:spAutoFit/>
          </a:bodyPr>
          <a:lstStyle/>
          <a:p>
            <a:pPr marL="285750" indent="-285750">
              <a:buClr>
                <a:srgbClr val="F72F98"/>
              </a:buClr>
              <a:buFont typeface="Arial" panose="020B0604020202020204" pitchFamily="34" charset="0"/>
              <a:buChar char="•"/>
            </a:pPr>
            <a:r>
              <a:rPr lang="vi-VN" sz="2400" dirty="0">
                <a:solidFill>
                  <a:srgbClr val="000000"/>
                </a:solidFill>
              </a:rPr>
              <a:t>Chia sẻ về những việc em đã và sẽ làm để sử dụng thời gian hợp lí.</a:t>
            </a:r>
          </a:p>
          <a:p>
            <a:pPr marL="285750" indent="-285750">
              <a:buClr>
                <a:srgbClr val="F72F98"/>
              </a:buClr>
              <a:buFont typeface="Arial" panose="020B0604020202020204" pitchFamily="34" charset="0"/>
              <a:buChar char="•"/>
            </a:pPr>
            <a:r>
              <a:rPr lang="vi-VN" sz="2400" dirty="0">
                <a:solidFill>
                  <a:srgbClr val="000000"/>
                </a:solidFill>
              </a:rPr>
              <a:t>Lập và thực hiện thời gian biểu cho hoạt động trong một tuần theo mẫu sau:</a:t>
            </a:r>
          </a:p>
        </p:txBody>
      </p:sp>
      <p:pic>
        <p:nvPicPr>
          <p:cNvPr id="6" name="Picture 5">
            <a:extLst>
              <a:ext uri="{FF2B5EF4-FFF2-40B4-BE49-F238E27FC236}">
                <a16:creationId xmlns:a16="http://schemas.microsoft.com/office/drawing/2014/main" id="{43D53566-7C6B-40D9-8F3F-665E2FA3CC85}"/>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3308679" y="2078591"/>
            <a:ext cx="8252066" cy="2467685"/>
          </a:xfrm>
          <a:prstGeom prst="rect">
            <a:avLst/>
          </a:prstGeom>
        </p:spPr>
      </p:pic>
      <p:pic>
        <p:nvPicPr>
          <p:cNvPr id="5122" name="Picture 2">
            <a:extLst>
              <a:ext uri="{FF2B5EF4-FFF2-40B4-BE49-F238E27FC236}">
                <a16:creationId xmlns:a16="http://schemas.microsoft.com/office/drawing/2014/main" id="{FC4BBC8F-B49D-48DC-9079-C25A6272869F}"/>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76485" y="4546276"/>
            <a:ext cx="5362575" cy="188595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C4CA9653-86EB-4AA5-B344-C3694FC10DF7}"/>
              </a:ext>
            </a:extLst>
          </p:cNvPr>
          <p:cNvGrpSpPr/>
          <p:nvPr/>
        </p:nvGrpSpPr>
        <p:grpSpPr>
          <a:xfrm>
            <a:off x="427353" y="2470994"/>
            <a:ext cx="5154201" cy="3865651"/>
            <a:chOff x="427353" y="2470994"/>
            <a:chExt cx="5154201" cy="3865651"/>
          </a:xfrm>
        </p:grpSpPr>
        <p:pic>
          <p:nvPicPr>
            <p:cNvPr id="5124" name="Picture 4" descr="Mẫu thời khóa biểu cho học sinh đẹp nhất">
              <a:extLst>
                <a:ext uri="{FF2B5EF4-FFF2-40B4-BE49-F238E27FC236}">
                  <a16:creationId xmlns:a16="http://schemas.microsoft.com/office/drawing/2014/main" id="{682AD726-8E98-4F61-8AFC-E3D87AC9882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987717">
              <a:off x="427353" y="2470994"/>
              <a:ext cx="5154201" cy="38656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E446A296-1742-46FF-BCA5-AAEF68840145}"/>
                </a:ext>
              </a:extLst>
            </p:cNvPr>
            <p:cNvSpPr/>
            <p:nvPr/>
          </p:nvSpPr>
          <p:spPr>
            <a:xfrm rot="20914428">
              <a:off x="1496577" y="2561587"/>
              <a:ext cx="2559469" cy="477975"/>
            </a:xfrm>
            <a:prstGeom prst="rect">
              <a:avLst/>
            </a:prstGeom>
            <a:solidFill>
              <a:srgbClr val="B4EFFF"/>
            </a:solidFill>
            <a:ln>
              <a:solidFill>
                <a:srgbClr val="B4E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TextBox 9">
              <a:extLst>
                <a:ext uri="{FF2B5EF4-FFF2-40B4-BE49-F238E27FC236}">
                  <a16:creationId xmlns:a16="http://schemas.microsoft.com/office/drawing/2014/main" id="{D184A708-FDDF-44B3-9D1D-27129B274B5D}"/>
                </a:ext>
              </a:extLst>
            </p:cNvPr>
            <p:cNvSpPr txBox="1"/>
            <p:nvPr/>
          </p:nvSpPr>
          <p:spPr>
            <a:xfrm rot="20953649">
              <a:off x="1382084" y="2600933"/>
              <a:ext cx="2635658" cy="523220"/>
            </a:xfrm>
            <a:prstGeom prst="rect">
              <a:avLst/>
            </a:prstGeom>
            <a:noFill/>
          </p:spPr>
          <p:txBody>
            <a:bodyPr wrap="none" rtlCol="0">
              <a:spAutoFit/>
            </a:bodyPr>
            <a:lstStyle/>
            <a:p>
              <a:r>
                <a:rPr lang="vi-VN" sz="2800" b="1">
                  <a:ln>
                    <a:solidFill>
                      <a:srgbClr val="0070C0"/>
                    </a:solidFill>
                  </a:ln>
                  <a:solidFill>
                    <a:schemeClr val="accent2"/>
                  </a:solidFill>
                  <a:latin typeface="+mj-lt"/>
                </a:rPr>
                <a:t>THỜI GIAN BIỂU</a:t>
              </a:r>
              <a:endParaRPr lang="vi-VN" sz="2800" b="1" dirty="0">
                <a:ln>
                  <a:solidFill>
                    <a:srgbClr val="0070C0"/>
                  </a:solidFill>
                </a:ln>
                <a:solidFill>
                  <a:schemeClr val="accent2"/>
                </a:solidFill>
                <a:latin typeface="+mj-lt"/>
              </a:endParaRPr>
            </a:p>
          </p:txBody>
        </p:sp>
      </p:grpSp>
    </p:spTree>
    <p:extLst>
      <p:ext uri="{BB962C8B-B14F-4D97-AF65-F5344CB8AC3E}">
        <p14:creationId xmlns:p14="http://schemas.microsoft.com/office/powerpoint/2010/main" val="923987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5122"/>
                                        </p:tgtEl>
                                        <p:attrNameLst>
                                          <p:attrName>style.visibility</p:attrName>
                                        </p:attrNameLst>
                                      </p:cBhvr>
                                      <p:to>
                                        <p:strVal val="visible"/>
                                      </p:to>
                                    </p:set>
                                    <p:animEffect transition="in" filter="fade">
                                      <p:cBhvr>
                                        <p:cTn id="20" dur="500"/>
                                        <p:tgtEl>
                                          <p:spTgt spid="512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BD35EA-6052-4071-8464-AA0C672497FF}"/>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815771" y="2220685"/>
            <a:ext cx="9013372" cy="3496411"/>
          </a:xfrm>
          <a:prstGeom prst="rect">
            <a:avLst/>
          </a:prstGeom>
        </p:spPr>
      </p:pic>
      <p:pic>
        <p:nvPicPr>
          <p:cNvPr id="4" name="Picture 2" descr="Cute children playing at pencil house Premium Vector">
            <a:extLst>
              <a:ext uri="{FF2B5EF4-FFF2-40B4-BE49-F238E27FC236}">
                <a16:creationId xmlns:a16="http://schemas.microsoft.com/office/drawing/2014/main" id="{22EA5111-4BB0-451D-B093-72EC1A40CB08}"/>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2857" y="448330"/>
            <a:ext cx="4644572" cy="5905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169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2a6 2021\Chuyên đề tổ\ảnh động\z2774951778822_080bc16105fbbe1d10ae29f85aca25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574" y="0"/>
            <a:ext cx="11145078"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a:cxnSpLocks/>
          </p:cNvCxnSpPr>
          <p:nvPr/>
        </p:nvCxnSpPr>
        <p:spPr>
          <a:xfrm>
            <a:off x="751389" y="769345"/>
            <a:ext cx="28595" cy="531930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5B6C4B0-2C06-4528-9F49-334B7F1F03E4}"/>
              </a:ext>
            </a:extLst>
          </p:cNvPr>
          <p:cNvSpPr txBox="1"/>
          <p:nvPr/>
        </p:nvSpPr>
        <p:spPr>
          <a:xfrm>
            <a:off x="1416078" y="967766"/>
            <a:ext cx="8262217" cy="625877"/>
          </a:xfrm>
          <a:prstGeom prst="rect">
            <a:avLst/>
          </a:prstGeom>
          <a:noFill/>
        </p:spPr>
        <p:txBody>
          <a:bodyPr wrap="square">
            <a:spAutoFit/>
          </a:bodyPr>
          <a:lstStyle/>
          <a:p>
            <a:r>
              <a:rPr lang="en-US" sz="3467" b="1" err="1">
                <a:solidFill>
                  <a:schemeClr val="accent2"/>
                </a:solidFill>
                <a:latin typeface="HP001 4H" panose="020B0603050302020204" pitchFamily="34" charset="0"/>
              </a:rPr>
              <a:t>Thứ</a:t>
            </a:r>
            <a:r>
              <a:rPr lang="en-US" sz="3467" b="1">
                <a:solidFill>
                  <a:schemeClr val="accent2"/>
                </a:solidFill>
                <a:latin typeface="HP001 4H" panose="020B0603050302020204" pitchFamily="34" charset="0"/>
              </a:rPr>
              <a:t> ba </a:t>
            </a:r>
            <a:r>
              <a:rPr lang="en-US" sz="3467" b="1" err="1">
                <a:solidFill>
                  <a:schemeClr val="accent2"/>
                </a:solidFill>
                <a:latin typeface="HP001 4H" panose="020B0603050302020204" pitchFamily="34" charset="0"/>
              </a:rPr>
              <a:t>ngày</a:t>
            </a:r>
            <a:r>
              <a:rPr lang="en-US" sz="3467" b="1">
                <a:solidFill>
                  <a:schemeClr val="accent2"/>
                </a:solidFill>
                <a:latin typeface="HP001 4H" panose="020B0603050302020204" pitchFamily="34" charset="0"/>
              </a:rPr>
              <a:t> </a:t>
            </a:r>
            <a:r>
              <a:rPr lang="vi-VN" sz="3467" b="1">
                <a:solidFill>
                  <a:schemeClr val="accent2"/>
                </a:solidFill>
                <a:latin typeface="HP001 4H" panose="020B0603050302020204" pitchFamily="34" charset="0"/>
              </a:rPr>
              <a:t>16</a:t>
            </a:r>
            <a:r>
              <a:rPr lang="en-US" sz="3467" b="1">
                <a:solidFill>
                  <a:schemeClr val="accent2"/>
                </a:solidFill>
                <a:latin typeface="HP001 4H" panose="020B0603050302020204" pitchFamily="34" charset="0"/>
              </a:rPr>
              <a:t> </a:t>
            </a:r>
            <a:r>
              <a:rPr lang="en-US" sz="3467" b="1" err="1">
                <a:solidFill>
                  <a:schemeClr val="accent2"/>
                </a:solidFill>
                <a:latin typeface="HP001 4H" panose="020B0603050302020204" pitchFamily="34" charset="0"/>
              </a:rPr>
              <a:t>tháng</a:t>
            </a:r>
            <a:r>
              <a:rPr lang="en-US" sz="3467" b="1">
                <a:solidFill>
                  <a:schemeClr val="accent2"/>
                </a:solidFill>
                <a:latin typeface="HP001 4H" panose="020B0603050302020204" pitchFamily="34" charset="0"/>
              </a:rPr>
              <a:t> </a:t>
            </a:r>
            <a:r>
              <a:rPr lang="vi-VN" sz="3467" b="1">
                <a:solidFill>
                  <a:schemeClr val="accent2"/>
                </a:solidFill>
                <a:latin typeface="HP001 4H" panose="020B0603050302020204" pitchFamily="34" charset="0"/>
              </a:rPr>
              <a:t>11</a:t>
            </a:r>
            <a:r>
              <a:rPr lang="en-US" sz="3467" b="1">
                <a:solidFill>
                  <a:schemeClr val="accent2"/>
                </a:solidFill>
                <a:latin typeface="HP001 4H" panose="020B0603050302020204" pitchFamily="34" charset="0"/>
              </a:rPr>
              <a:t> </a:t>
            </a:r>
            <a:r>
              <a:rPr lang="en-US" sz="3467" b="1" dirty="0" err="1">
                <a:solidFill>
                  <a:schemeClr val="accent2"/>
                </a:solidFill>
                <a:latin typeface="HP001 4H" panose="020B0603050302020204" pitchFamily="34" charset="0"/>
              </a:rPr>
              <a:t>năm</a:t>
            </a:r>
            <a:r>
              <a:rPr lang="en-US" sz="3467" b="1" dirty="0">
                <a:solidFill>
                  <a:schemeClr val="accent2"/>
                </a:solidFill>
                <a:latin typeface="HP001 4H" panose="020B0603050302020204" pitchFamily="34" charset="0"/>
              </a:rPr>
              <a:t> 2021</a:t>
            </a:r>
          </a:p>
        </p:txBody>
      </p:sp>
      <p:sp>
        <p:nvSpPr>
          <p:cNvPr id="38" name="TextBox 37">
            <a:extLst>
              <a:ext uri="{FF2B5EF4-FFF2-40B4-BE49-F238E27FC236}">
                <a16:creationId xmlns:a16="http://schemas.microsoft.com/office/drawing/2014/main" id="{5C70D0B8-9191-4AE4-9F8A-5D2FB4D23F6A}"/>
              </a:ext>
            </a:extLst>
          </p:cNvPr>
          <p:cNvSpPr txBox="1"/>
          <p:nvPr/>
        </p:nvSpPr>
        <p:spPr>
          <a:xfrm>
            <a:off x="2161680" y="1658651"/>
            <a:ext cx="8262217" cy="625877"/>
          </a:xfrm>
          <a:prstGeom prst="rect">
            <a:avLst/>
          </a:prstGeom>
          <a:noFill/>
        </p:spPr>
        <p:txBody>
          <a:bodyPr wrap="square">
            <a:spAutoFit/>
          </a:bodyPr>
          <a:lstStyle/>
          <a:p>
            <a:r>
              <a:rPr lang="en-US" sz="3467" b="1">
                <a:solidFill>
                  <a:schemeClr val="accent2"/>
                </a:solidFill>
                <a:latin typeface="HP001 4H" panose="020B0603050302020204" pitchFamily="34" charset="0"/>
              </a:rPr>
              <a:t>         Đạo đức</a:t>
            </a:r>
            <a:endParaRPr lang="en-US" sz="3467" b="1" dirty="0">
              <a:solidFill>
                <a:schemeClr val="accent2"/>
              </a:solidFill>
              <a:latin typeface="HP001 4H" panose="020B0603050302020204" pitchFamily="34" charset="0"/>
            </a:endParaRPr>
          </a:p>
        </p:txBody>
      </p:sp>
      <p:sp>
        <p:nvSpPr>
          <p:cNvPr id="39" name="TextBox 38">
            <a:extLst>
              <a:ext uri="{FF2B5EF4-FFF2-40B4-BE49-F238E27FC236}">
                <a16:creationId xmlns:a16="http://schemas.microsoft.com/office/drawing/2014/main" id="{687B3F09-BBF4-4EA2-932C-E0A8FB3EA499}"/>
              </a:ext>
            </a:extLst>
          </p:cNvPr>
          <p:cNvSpPr txBox="1"/>
          <p:nvPr/>
        </p:nvSpPr>
        <p:spPr>
          <a:xfrm>
            <a:off x="1416081" y="2359301"/>
            <a:ext cx="8262216" cy="625877"/>
          </a:xfrm>
          <a:prstGeom prst="rect">
            <a:avLst/>
          </a:prstGeom>
          <a:noFill/>
        </p:spPr>
        <p:txBody>
          <a:bodyPr wrap="square">
            <a:spAutoFit/>
          </a:bodyPr>
          <a:lstStyle/>
          <a:p>
            <a:r>
              <a:rPr lang="vi-VN" sz="3467" b="1">
                <a:solidFill>
                  <a:schemeClr val="accent2"/>
                </a:solidFill>
                <a:latin typeface="HP001 4H" panose="020B0603050302020204" pitchFamily="34" charset="0"/>
              </a:rPr>
              <a:t>       Quý trọng thời gian</a:t>
            </a:r>
            <a:r>
              <a:rPr lang="en-US" sz="3467" b="1">
                <a:solidFill>
                  <a:schemeClr val="accent2"/>
                </a:solidFill>
                <a:latin typeface="HP001 4H" panose="020B0603050302020204" pitchFamily="34" charset="0"/>
              </a:rPr>
              <a:t> &lt;tiết 2&gt;   </a:t>
            </a:r>
            <a:endParaRPr lang="en-US" sz="3467" b="1" dirty="0">
              <a:solidFill>
                <a:schemeClr val="accent2"/>
              </a:solidFill>
              <a:latin typeface="HP001 4H" panose="020B0603050302020204" pitchFamily="34" charset="0"/>
            </a:endParaRPr>
          </a:p>
        </p:txBody>
      </p:sp>
    </p:spTree>
    <p:extLst>
      <p:ext uri="{BB962C8B-B14F-4D97-AF65-F5344CB8AC3E}">
        <p14:creationId xmlns:p14="http://schemas.microsoft.com/office/powerpoint/2010/main" val="4085389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F5426C-63D0-420F-8E78-CEB3752A8C7F}"/>
              </a:ext>
            </a:extLst>
          </p:cNvPr>
          <p:cNvPicPr>
            <a:picLocks noChangeAspect="1"/>
          </p:cNvPicPr>
          <p:nvPr/>
        </p:nvPicPr>
        <p:blipFill>
          <a:blip r:embed="rId2">
            <a:clrChange>
              <a:clrFrom>
                <a:srgbClr val="FFFAC8"/>
              </a:clrFrom>
              <a:clrTo>
                <a:srgbClr val="FFFAC8">
                  <a:alpha val="0"/>
                </a:srgbClr>
              </a:clrTo>
            </a:clrChange>
            <a:extLst>
              <a:ext uri="{BEBA8EAE-BF5A-486C-A8C5-ECC9F3942E4B}">
                <a14:imgProps xmlns:a14="http://schemas.microsoft.com/office/drawing/2010/main">
                  <a14:imgLayer r:embed="rId3">
                    <a14:imgEffect>
                      <a14:backgroundRemoval t="5088" b="99779" l="2000" r="97625">
                        <a14:foregroundMark x1="40500" y1="38496" x2="38375" y2="63496"/>
                        <a14:foregroundMark x1="38375" y1="63496" x2="33750" y2="75442"/>
                        <a14:foregroundMark x1="11125" y1="23009" x2="13500" y2="33407"/>
                        <a14:foregroundMark x1="13500" y1="33407" x2="12125" y2="87832"/>
                        <a14:foregroundMark x1="10000" y1="49558" x2="8375" y2="61062"/>
                        <a14:foregroundMark x1="8375" y1="61062" x2="10250" y2="63938"/>
                        <a14:foregroundMark x1="18375" y1="50221" x2="24750" y2="51106"/>
                        <a14:foregroundMark x1="24750" y1="51106" x2="25000" y2="50885"/>
                        <a14:foregroundMark x1="9375" y1="39381" x2="9375" y2="39381"/>
                        <a14:foregroundMark x1="12000" y1="94027" x2="12000" y2="94027"/>
                        <a14:foregroundMark x1="6125" y1="89602" x2="33000" y2="86726"/>
                        <a14:foregroundMark x1="33000" y1="86726" x2="69750" y2="90929"/>
                        <a14:foregroundMark x1="69750" y1="90929" x2="87125" y2="88274"/>
                        <a14:foregroundMark x1="87125" y1="88274" x2="97625" y2="91150"/>
                        <a14:foregroundMark x1="97625" y1="91150" x2="4250" y2="91593"/>
                        <a14:foregroundMark x1="4000" y1="86283" x2="9750" y2="90487"/>
                        <a14:foregroundMark x1="9750" y1="90487" x2="6250" y2="81195"/>
                        <a14:foregroundMark x1="6250" y1="81195" x2="2500" y2="93142"/>
                        <a14:foregroundMark x1="2500" y1="93142" x2="2000" y2="99779"/>
                        <a14:foregroundMark x1="54875" y1="36062" x2="56500" y2="66593"/>
                        <a14:foregroundMark x1="55000" y1="5088" x2="55000" y2="12389"/>
                        <a14:foregroundMark x1="54875" y1="10841" x2="54625" y2="16593"/>
                        <a14:foregroundMark x1="50375" y1="25664" x2="50500" y2="36504"/>
                        <a14:foregroundMark x1="60125" y1="17699" x2="62250" y2="39602"/>
                        <a14:foregroundMark x1="53875" y1="77212" x2="53500" y2="86947"/>
                        <a14:foregroundMark x1="60875" y1="74115" x2="62375" y2="81416"/>
                        <a14:foregroundMark x1="70750" y1="41372" x2="72125" y2="51991"/>
                        <a14:foregroundMark x1="93625" y1="27434" x2="90750" y2="41150"/>
                        <a14:foregroundMark x1="90750" y1="41150" x2="88375" y2="46239"/>
                        <a14:foregroundMark x1="88375" y1="44469" x2="85125" y2="50664"/>
                        <a14:foregroundMark x1="69375" y1="42699" x2="69375" y2="42699"/>
                        <a14:foregroundMark x1="79500" y1="29646" x2="77250" y2="39602"/>
                        <a14:foregroundMark x1="90500" y1="58850" x2="90500" y2="58850"/>
                        <a14:foregroundMark x1="86250" y1="71239" x2="86250" y2="71239"/>
                        <a14:foregroundMark x1="79500" y1="76327" x2="79500" y2="76327"/>
                        <a14:foregroundMark x1="91375" y1="29646" x2="91375" y2="29646"/>
                        <a14:foregroundMark x1="89625" y1="29425" x2="89250" y2="35177"/>
                        <a14:foregroundMark x1="26000" y1="43363" x2="26375" y2="46018"/>
                        <a14:foregroundMark x1="17625" y1="35398" x2="17625" y2="35398"/>
                        <a14:foregroundMark x1="14625" y1="23673" x2="14625" y2="23673"/>
                        <a14:foregroundMark x1="37875" y1="35177" x2="37875" y2="35177"/>
                        <a14:foregroundMark x1="33750" y1="48230" x2="33750" y2="48230"/>
                        <a14:foregroundMark x1="37875" y1="47788" x2="37875" y2="47788"/>
                        <a14:foregroundMark x1="42000" y1="47788" x2="42000" y2="47788"/>
                        <a14:foregroundMark x1="43875" y1="52876" x2="43875" y2="52876"/>
                        <a14:foregroundMark x1="29875" y1="51549" x2="29875" y2="51549"/>
                        <a14:foregroundMark x1="40125" y1="78097" x2="40125" y2="78097"/>
                      </a14:backgroundRemoval>
                    </a14:imgEffect>
                    <a14:imgEffect>
                      <a14:sharpenSoften amount="25000"/>
                    </a14:imgEffect>
                    <a14:imgEffect>
                      <a14:saturation sat="200000"/>
                    </a14:imgEffect>
                  </a14:imgLayer>
                </a14:imgProps>
              </a:ext>
            </a:extLst>
          </a:blip>
          <a:stretch>
            <a:fillRect/>
          </a:stretch>
        </p:blipFill>
        <p:spPr>
          <a:xfrm>
            <a:off x="303249" y="2253074"/>
            <a:ext cx="6985446" cy="3856429"/>
          </a:xfrm>
          <a:prstGeom prst="rect">
            <a:avLst/>
          </a:prstGeom>
        </p:spPr>
      </p:pic>
      <p:grpSp>
        <p:nvGrpSpPr>
          <p:cNvPr id="8" name="Group 7">
            <a:extLst>
              <a:ext uri="{FF2B5EF4-FFF2-40B4-BE49-F238E27FC236}">
                <a16:creationId xmlns:a16="http://schemas.microsoft.com/office/drawing/2014/main" id="{C89C4AD2-46DF-4322-9806-A3ACA214062A}"/>
              </a:ext>
            </a:extLst>
          </p:cNvPr>
          <p:cNvGrpSpPr/>
          <p:nvPr/>
        </p:nvGrpSpPr>
        <p:grpSpPr>
          <a:xfrm>
            <a:off x="500062" y="381715"/>
            <a:ext cx="2886686" cy="975278"/>
            <a:chOff x="500062" y="381715"/>
            <a:chExt cx="2886686" cy="975278"/>
          </a:xfrm>
        </p:grpSpPr>
        <p:pic>
          <p:nvPicPr>
            <p:cNvPr id="9" name="Picture 8">
              <a:extLst>
                <a:ext uri="{FF2B5EF4-FFF2-40B4-BE49-F238E27FC236}">
                  <a16:creationId xmlns:a16="http://schemas.microsoft.com/office/drawing/2014/main" id="{7B184F5B-7CAC-4B80-B156-8C694C9E3AB4}"/>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500062" y="381715"/>
              <a:ext cx="1170334" cy="975278"/>
            </a:xfrm>
            <a:prstGeom prst="rect">
              <a:avLst/>
            </a:prstGeom>
          </p:spPr>
        </p:pic>
        <p:sp>
          <p:nvSpPr>
            <p:cNvPr id="10" name="TextBox 9">
              <a:extLst>
                <a:ext uri="{FF2B5EF4-FFF2-40B4-BE49-F238E27FC236}">
                  <a16:creationId xmlns:a16="http://schemas.microsoft.com/office/drawing/2014/main" id="{E9414956-4A62-4264-A537-DD96800310E3}"/>
                </a:ext>
              </a:extLst>
            </p:cNvPr>
            <p:cNvSpPr txBox="1"/>
            <p:nvPr/>
          </p:nvSpPr>
          <p:spPr>
            <a:xfrm>
              <a:off x="1493281" y="639505"/>
              <a:ext cx="1893467" cy="523220"/>
            </a:xfrm>
            <a:prstGeom prst="rect">
              <a:avLst/>
            </a:prstGeom>
            <a:noFill/>
          </p:spPr>
          <p:txBody>
            <a:bodyPr wrap="none" rtlCol="0">
              <a:spAutoFit/>
            </a:bodyPr>
            <a:lstStyle/>
            <a:p>
              <a:r>
                <a:rPr lang="vi-VN" sz="2800" b="1" dirty="0">
                  <a:solidFill>
                    <a:srgbClr val="F78609"/>
                  </a:solidFill>
                  <a:latin typeface="+mj-lt"/>
                </a:rPr>
                <a:t>KHỞI ĐỘNG</a:t>
              </a:r>
            </a:p>
          </p:txBody>
        </p:sp>
      </p:grpSp>
      <p:grpSp>
        <p:nvGrpSpPr>
          <p:cNvPr id="13" name="Group 12">
            <a:extLst>
              <a:ext uri="{FF2B5EF4-FFF2-40B4-BE49-F238E27FC236}">
                <a16:creationId xmlns:a16="http://schemas.microsoft.com/office/drawing/2014/main" id="{B8E0C1B5-E0CB-46F8-ABD2-CFD57183A76D}"/>
              </a:ext>
            </a:extLst>
          </p:cNvPr>
          <p:cNvGrpSpPr/>
          <p:nvPr/>
        </p:nvGrpSpPr>
        <p:grpSpPr>
          <a:xfrm>
            <a:off x="7315199" y="547446"/>
            <a:ext cx="4085190" cy="5856459"/>
            <a:chOff x="7288695" y="547446"/>
            <a:chExt cx="4085190" cy="5856459"/>
          </a:xfrm>
        </p:grpSpPr>
        <p:sp>
          <p:nvSpPr>
            <p:cNvPr id="11" name="Rectangle 10">
              <a:extLst>
                <a:ext uri="{FF2B5EF4-FFF2-40B4-BE49-F238E27FC236}">
                  <a16:creationId xmlns:a16="http://schemas.microsoft.com/office/drawing/2014/main" id="{A6E97E81-5575-4DB8-A3E9-5924B24F21D3}"/>
                </a:ext>
              </a:extLst>
            </p:cNvPr>
            <p:cNvSpPr/>
            <p:nvPr/>
          </p:nvSpPr>
          <p:spPr>
            <a:xfrm>
              <a:off x="7608508" y="679261"/>
              <a:ext cx="3445564" cy="5724644"/>
            </a:xfrm>
            <a:prstGeom prst="rect">
              <a:avLst/>
            </a:prstGeom>
          </p:spPr>
          <p:txBody>
            <a:bodyPr wrap="square">
              <a:spAutoFit/>
            </a:bodyPr>
            <a:lstStyle/>
            <a:p>
              <a:r>
                <a:rPr lang="vi-VN" sz="2400" dirty="0">
                  <a:solidFill>
                    <a:srgbClr val="222222"/>
                  </a:solidFill>
                </a:rPr>
                <a:t>Tích tắc! Tích tắc!</a:t>
              </a:r>
              <a:br>
                <a:rPr lang="vi-VN" sz="2400" dirty="0">
                  <a:solidFill>
                    <a:srgbClr val="222222"/>
                  </a:solidFill>
                </a:rPr>
              </a:br>
              <a:r>
                <a:rPr lang="vi-VN" sz="2400" dirty="0">
                  <a:solidFill>
                    <a:srgbClr val="222222"/>
                  </a:solidFill>
                </a:rPr>
                <a:t>Đồng hồ quả lắc</a:t>
              </a:r>
              <a:br>
                <a:rPr lang="vi-VN" sz="2400" dirty="0">
                  <a:solidFill>
                    <a:srgbClr val="222222"/>
                  </a:solidFill>
                </a:rPr>
              </a:br>
              <a:r>
                <a:rPr lang="vi-VN" sz="2400" dirty="0">
                  <a:solidFill>
                    <a:srgbClr val="222222"/>
                  </a:solidFill>
                </a:rPr>
                <a:t>Tích tắc đêm ngày</a:t>
              </a:r>
              <a:br>
                <a:rPr lang="vi-VN" sz="2400" dirty="0">
                  <a:solidFill>
                    <a:srgbClr val="222222"/>
                  </a:solidFill>
                </a:rPr>
              </a:br>
              <a:r>
                <a:rPr lang="vi-VN" sz="2400" dirty="0">
                  <a:solidFill>
                    <a:srgbClr val="222222"/>
                  </a:solidFill>
                </a:rPr>
                <a:t>Không ngừng phút giây.</a:t>
              </a:r>
            </a:p>
            <a:p>
              <a:endParaRPr lang="vi-VN" sz="1600" dirty="0">
                <a:solidFill>
                  <a:srgbClr val="222222"/>
                </a:solidFill>
              </a:endParaRPr>
            </a:p>
            <a:p>
              <a:r>
                <a:rPr lang="vi-VN" sz="2400" dirty="0">
                  <a:solidFill>
                    <a:srgbClr val="222222"/>
                  </a:solidFill>
                </a:rPr>
                <a:t>Tích tắc! Tích tắc!</a:t>
              </a:r>
              <a:br>
                <a:rPr lang="vi-VN" sz="2400" dirty="0">
                  <a:solidFill>
                    <a:srgbClr val="222222"/>
                  </a:solidFill>
                </a:rPr>
              </a:br>
              <a:r>
                <a:rPr lang="vi-VN" sz="2400" dirty="0">
                  <a:solidFill>
                    <a:srgbClr val="222222"/>
                  </a:solidFill>
                </a:rPr>
                <a:t>Đồng hồ luôn nhắc:</a:t>
              </a:r>
              <a:br>
                <a:rPr lang="vi-VN" sz="2400" dirty="0">
                  <a:solidFill>
                    <a:srgbClr val="222222"/>
                  </a:solidFill>
                </a:rPr>
              </a:br>
              <a:r>
                <a:rPr lang="vi-VN" sz="2400" dirty="0">
                  <a:solidFill>
                    <a:srgbClr val="222222"/>
                  </a:solidFill>
                </a:rPr>
                <a:t>Học, chơi, ăn, ngủ</a:t>
              </a:r>
              <a:br>
                <a:rPr lang="vi-VN" sz="2400" dirty="0">
                  <a:solidFill>
                    <a:srgbClr val="222222"/>
                  </a:solidFill>
                </a:rPr>
              </a:br>
              <a:r>
                <a:rPr lang="vi-VN" sz="2400" dirty="0">
                  <a:solidFill>
                    <a:srgbClr val="222222"/>
                  </a:solidFill>
                </a:rPr>
                <a:t>Có giờ có giấc.</a:t>
              </a:r>
            </a:p>
            <a:p>
              <a:endParaRPr lang="vi-VN" sz="1400" dirty="0">
                <a:solidFill>
                  <a:srgbClr val="222222"/>
                </a:solidFill>
              </a:endParaRPr>
            </a:p>
            <a:p>
              <a:r>
                <a:rPr lang="vi-VN" sz="2400" dirty="0">
                  <a:solidFill>
                    <a:srgbClr val="222222"/>
                  </a:solidFill>
                </a:rPr>
                <a:t>Tích tắc! Tích tắc!</a:t>
              </a:r>
              <a:br>
                <a:rPr lang="vi-VN" sz="2400" dirty="0">
                  <a:solidFill>
                    <a:srgbClr val="222222"/>
                  </a:solidFill>
                </a:rPr>
              </a:br>
              <a:r>
                <a:rPr lang="vi-VN" sz="2400" dirty="0">
                  <a:solidFill>
                    <a:srgbClr val="222222"/>
                  </a:solidFill>
                </a:rPr>
                <a:t>Đồng hồ luôn nhắc</a:t>
              </a:r>
              <a:br>
                <a:rPr lang="vi-VN" sz="2400" dirty="0">
                  <a:solidFill>
                    <a:srgbClr val="222222"/>
                  </a:solidFill>
                </a:rPr>
              </a:br>
              <a:r>
                <a:rPr lang="vi-VN" sz="2400" dirty="0">
                  <a:solidFill>
                    <a:srgbClr val="222222"/>
                  </a:solidFill>
                </a:rPr>
                <a:t>Từng phút từng giờ</a:t>
              </a:r>
              <a:br>
                <a:rPr lang="vi-VN" sz="2400" dirty="0">
                  <a:solidFill>
                    <a:srgbClr val="222222"/>
                  </a:solidFill>
                </a:rPr>
              </a:br>
              <a:r>
                <a:rPr lang="vi-VN" sz="2400" dirty="0">
                  <a:solidFill>
                    <a:srgbClr val="222222"/>
                  </a:solidFill>
                </a:rPr>
                <a:t>Quý hơn vàng bạc.</a:t>
              </a:r>
            </a:p>
            <a:p>
              <a:pPr algn="r"/>
              <a:endParaRPr lang="vi-VN" sz="1000" i="1" dirty="0">
                <a:solidFill>
                  <a:srgbClr val="222222"/>
                </a:solidFill>
              </a:endParaRPr>
            </a:p>
            <a:p>
              <a:pPr algn="r"/>
              <a:r>
                <a:rPr lang="vi-VN" sz="2400" i="1" dirty="0">
                  <a:solidFill>
                    <a:srgbClr val="222222"/>
                  </a:solidFill>
                </a:rPr>
                <a:t>Tác giả: Đinh Xuân Tửu</a:t>
              </a:r>
              <a:endParaRPr lang="vi-VN" sz="2400" b="0" i="0" dirty="0">
                <a:solidFill>
                  <a:srgbClr val="222222"/>
                </a:solidFill>
                <a:effectLst/>
              </a:endParaRPr>
            </a:p>
          </p:txBody>
        </p:sp>
        <p:sp>
          <p:nvSpPr>
            <p:cNvPr id="12" name="Rectangle: Rounded Corners 11">
              <a:extLst>
                <a:ext uri="{FF2B5EF4-FFF2-40B4-BE49-F238E27FC236}">
                  <a16:creationId xmlns:a16="http://schemas.microsoft.com/office/drawing/2014/main" id="{4F83F8C6-F602-48EA-BA77-207C14B20618}"/>
                </a:ext>
              </a:extLst>
            </p:cNvPr>
            <p:cNvSpPr/>
            <p:nvPr/>
          </p:nvSpPr>
          <p:spPr>
            <a:xfrm>
              <a:off x="7288695" y="547446"/>
              <a:ext cx="4085190" cy="5763108"/>
            </a:xfrm>
            <a:custGeom>
              <a:avLst/>
              <a:gdLst>
                <a:gd name="connsiteX0" fmla="*/ 0 w 4085190"/>
                <a:gd name="connsiteY0" fmla="*/ 389319 h 5763108"/>
                <a:gd name="connsiteX1" fmla="*/ 389319 w 4085190"/>
                <a:gd name="connsiteY1" fmla="*/ 0 h 5763108"/>
                <a:gd name="connsiteX2" fmla="*/ 3695871 w 4085190"/>
                <a:gd name="connsiteY2" fmla="*/ 0 h 5763108"/>
                <a:gd name="connsiteX3" fmla="*/ 4085190 w 4085190"/>
                <a:gd name="connsiteY3" fmla="*/ 389319 h 5763108"/>
                <a:gd name="connsiteX4" fmla="*/ 4085190 w 4085190"/>
                <a:gd name="connsiteY4" fmla="*/ 5373789 h 5763108"/>
                <a:gd name="connsiteX5" fmla="*/ 3695871 w 4085190"/>
                <a:gd name="connsiteY5" fmla="*/ 5763108 h 5763108"/>
                <a:gd name="connsiteX6" fmla="*/ 389319 w 4085190"/>
                <a:gd name="connsiteY6" fmla="*/ 5763108 h 5763108"/>
                <a:gd name="connsiteX7" fmla="*/ 0 w 4085190"/>
                <a:gd name="connsiteY7" fmla="*/ 5373789 h 5763108"/>
                <a:gd name="connsiteX8" fmla="*/ 0 w 4085190"/>
                <a:gd name="connsiteY8" fmla="*/ 389319 h 5763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5190" h="5763108" extrusionOk="0">
                  <a:moveTo>
                    <a:pt x="0" y="389319"/>
                  </a:moveTo>
                  <a:cubicBezTo>
                    <a:pt x="-39568" y="173124"/>
                    <a:pt x="159492" y="-29350"/>
                    <a:pt x="389319" y="0"/>
                  </a:cubicBezTo>
                  <a:cubicBezTo>
                    <a:pt x="803012" y="9620"/>
                    <a:pt x="3210283" y="-108797"/>
                    <a:pt x="3695871" y="0"/>
                  </a:cubicBezTo>
                  <a:cubicBezTo>
                    <a:pt x="3924229" y="-12502"/>
                    <a:pt x="4111041" y="166396"/>
                    <a:pt x="4085190" y="389319"/>
                  </a:cubicBezTo>
                  <a:cubicBezTo>
                    <a:pt x="4110464" y="2138526"/>
                    <a:pt x="4142297" y="3306967"/>
                    <a:pt x="4085190" y="5373789"/>
                  </a:cubicBezTo>
                  <a:cubicBezTo>
                    <a:pt x="4104246" y="5617603"/>
                    <a:pt x="3897338" y="5764138"/>
                    <a:pt x="3695871" y="5763108"/>
                  </a:cubicBezTo>
                  <a:cubicBezTo>
                    <a:pt x="3126319" y="5628635"/>
                    <a:pt x="1498032" y="5622864"/>
                    <a:pt x="389319" y="5763108"/>
                  </a:cubicBezTo>
                  <a:cubicBezTo>
                    <a:pt x="180809" y="5769533"/>
                    <a:pt x="-24149" y="5592459"/>
                    <a:pt x="0" y="5373789"/>
                  </a:cubicBezTo>
                  <a:cubicBezTo>
                    <a:pt x="-124084" y="4200215"/>
                    <a:pt x="68493" y="1754650"/>
                    <a:pt x="0" y="389319"/>
                  </a:cubicBezTo>
                  <a:close/>
                </a:path>
              </a:pathLst>
            </a:custGeom>
            <a:noFill/>
            <a:ln w="28575">
              <a:solidFill>
                <a:srgbClr val="00B0F0"/>
              </a:solidFill>
              <a:extLst>
                <a:ext uri="{C807C97D-BFC1-408E-A445-0C87EB9F89A2}">
                  <ask:lineSketchStyleProps xmlns:ask="http://schemas.microsoft.com/office/drawing/2018/sketchyshapes" sd="2795318904">
                    <a:prstGeom prst="roundRect">
                      <a:avLst>
                        <a:gd name="adj" fmla="val 95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4" name="TextBox 13">
            <a:extLst>
              <a:ext uri="{FF2B5EF4-FFF2-40B4-BE49-F238E27FC236}">
                <a16:creationId xmlns:a16="http://schemas.microsoft.com/office/drawing/2014/main" id="{FAEA7FC4-D621-4497-85F5-AC3F607BFD6A}"/>
              </a:ext>
            </a:extLst>
          </p:cNvPr>
          <p:cNvSpPr txBox="1"/>
          <p:nvPr/>
        </p:nvSpPr>
        <p:spPr>
          <a:xfrm>
            <a:off x="1493281" y="1353956"/>
            <a:ext cx="5099473" cy="830997"/>
          </a:xfrm>
          <a:prstGeom prst="rect">
            <a:avLst/>
          </a:prstGeom>
          <a:noFill/>
        </p:spPr>
        <p:txBody>
          <a:bodyPr wrap="none" rtlCol="0">
            <a:spAutoFit/>
          </a:bodyPr>
          <a:lstStyle/>
          <a:p>
            <a:r>
              <a:rPr lang="vi-VN" sz="48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j-lt"/>
              </a:rPr>
              <a:t>ĐỒNG HỒ QUẢ LẮC</a:t>
            </a:r>
          </a:p>
        </p:txBody>
      </p:sp>
    </p:spTree>
    <p:extLst>
      <p:ext uri="{BB962C8B-B14F-4D97-AF65-F5344CB8AC3E}">
        <p14:creationId xmlns:p14="http://schemas.microsoft.com/office/powerpoint/2010/main" val="252959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par>
                          <p:cTn id="13" fill="hold">
                            <p:stCondLst>
                              <p:cond delay="500"/>
                            </p:stCondLst>
                            <p:childTnLst>
                              <p:par>
                                <p:cTn id="14" presetID="32" presetClass="emph" presetSubtype="0" repeatCount="indefinite" fill="hold" grpId="1" nodeType="afterEffect">
                                  <p:stCondLst>
                                    <p:cond delay="0"/>
                                  </p:stCondLst>
                                  <p:childTnLst>
                                    <p:animRot by="120000">
                                      <p:cBhvr>
                                        <p:cTn id="15" dur="100" fill="hold">
                                          <p:stCondLst>
                                            <p:cond delay="0"/>
                                          </p:stCondLst>
                                        </p:cTn>
                                        <p:tgtEl>
                                          <p:spTgt spid="14"/>
                                        </p:tgtEl>
                                        <p:attrNameLst>
                                          <p:attrName>r</p:attrName>
                                        </p:attrNameLst>
                                      </p:cBhvr>
                                    </p:animRot>
                                    <p:animRot by="-240000">
                                      <p:cBhvr>
                                        <p:cTn id="16" dur="200" fill="hold">
                                          <p:stCondLst>
                                            <p:cond delay="200"/>
                                          </p:stCondLst>
                                        </p:cTn>
                                        <p:tgtEl>
                                          <p:spTgt spid="14"/>
                                        </p:tgtEl>
                                        <p:attrNameLst>
                                          <p:attrName>r</p:attrName>
                                        </p:attrNameLst>
                                      </p:cBhvr>
                                    </p:animRot>
                                    <p:animRot by="240000">
                                      <p:cBhvr>
                                        <p:cTn id="17" dur="200" fill="hold">
                                          <p:stCondLst>
                                            <p:cond delay="400"/>
                                          </p:stCondLst>
                                        </p:cTn>
                                        <p:tgtEl>
                                          <p:spTgt spid="14"/>
                                        </p:tgtEl>
                                        <p:attrNameLst>
                                          <p:attrName>r</p:attrName>
                                        </p:attrNameLst>
                                      </p:cBhvr>
                                    </p:animRot>
                                    <p:animRot by="-240000">
                                      <p:cBhvr>
                                        <p:cTn id="18" dur="200" fill="hold">
                                          <p:stCondLst>
                                            <p:cond delay="600"/>
                                          </p:stCondLst>
                                        </p:cTn>
                                        <p:tgtEl>
                                          <p:spTgt spid="14"/>
                                        </p:tgtEl>
                                        <p:attrNameLst>
                                          <p:attrName>r</p:attrName>
                                        </p:attrNameLst>
                                      </p:cBhvr>
                                    </p:animRot>
                                    <p:animRot by="120000">
                                      <p:cBhvr>
                                        <p:cTn id="19" dur="200" fill="hold">
                                          <p:stCondLst>
                                            <p:cond delay="800"/>
                                          </p:stCondLst>
                                        </p:cTn>
                                        <p:tgtEl>
                                          <p:spTgt spid="14"/>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CC409D7-DEED-4CFC-8307-14A64DE36C48}"/>
              </a:ext>
            </a:extLst>
          </p:cNvPr>
          <p:cNvGrpSpPr/>
          <p:nvPr/>
        </p:nvGrpSpPr>
        <p:grpSpPr>
          <a:xfrm>
            <a:off x="569825" y="401248"/>
            <a:ext cx="2816950" cy="1489289"/>
            <a:chOff x="569798" y="1124402"/>
            <a:chExt cx="2816950" cy="1489289"/>
          </a:xfrm>
        </p:grpSpPr>
        <p:pic>
          <p:nvPicPr>
            <p:cNvPr id="3" name="Picture 2">
              <a:extLst>
                <a:ext uri="{FF2B5EF4-FFF2-40B4-BE49-F238E27FC236}">
                  <a16:creationId xmlns:a16="http://schemas.microsoft.com/office/drawing/2014/main" id="{F8BC5D2D-D039-4AB6-AA00-D3310D94C54A}"/>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69798" y="1124402"/>
              <a:ext cx="2816950" cy="1489289"/>
            </a:xfrm>
            <a:prstGeom prst="rect">
              <a:avLst/>
            </a:prstGeom>
          </p:spPr>
        </p:pic>
        <p:sp>
          <p:nvSpPr>
            <p:cNvPr id="8" name="TextBox 7">
              <a:extLst>
                <a:ext uri="{FF2B5EF4-FFF2-40B4-BE49-F238E27FC236}">
                  <a16:creationId xmlns:a16="http://schemas.microsoft.com/office/drawing/2014/main" id="{527F1D03-CF96-43A1-94DF-E7D051B287F9}"/>
                </a:ext>
              </a:extLst>
            </p:cNvPr>
            <p:cNvSpPr txBox="1"/>
            <p:nvPr/>
          </p:nvSpPr>
          <p:spPr>
            <a:xfrm>
              <a:off x="1442468" y="1610762"/>
              <a:ext cx="1784463" cy="523220"/>
            </a:xfrm>
            <a:prstGeom prst="rect">
              <a:avLst/>
            </a:prstGeom>
            <a:noFill/>
          </p:spPr>
          <p:txBody>
            <a:bodyPr wrap="none" rtlCol="0">
              <a:spAutoFit/>
            </a:bodyPr>
            <a:lstStyle/>
            <a:p>
              <a:r>
                <a:rPr lang="vi-VN" sz="2800" b="1" dirty="0">
                  <a:solidFill>
                    <a:schemeClr val="accent2"/>
                  </a:solidFill>
                  <a:latin typeface="+mj-lt"/>
                </a:rPr>
                <a:t>KHÁM PHÁ</a:t>
              </a:r>
            </a:p>
          </p:txBody>
        </p:sp>
      </p:grpSp>
      <p:sp>
        <p:nvSpPr>
          <p:cNvPr id="6" name="Oval 5">
            <a:extLst>
              <a:ext uri="{FF2B5EF4-FFF2-40B4-BE49-F238E27FC236}">
                <a16:creationId xmlns:a16="http://schemas.microsoft.com/office/drawing/2014/main" id="{FF42F663-F3A2-4AB3-B9A5-6F4D44B3BC5B}"/>
              </a:ext>
            </a:extLst>
          </p:cNvPr>
          <p:cNvSpPr/>
          <p:nvPr/>
        </p:nvSpPr>
        <p:spPr>
          <a:xfrm>
            <a:off x="742121" y="2213114"/>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solidFill>
                  <a:schemeClr val="accent2"/>
                </a:solidFill>
                <a:latin typeface="+mj-lt"/>
              </a:rPr>
              <a:t>1</a:t>
            </a:r>
          </a:p>
        </p:txBody>
      </p:sp>
      <p:sp>
        <p:nvSpPr>
          <p:cNvPr id="7" name="TextBox 6">
            <a:extLst>
              <a:ext uri="{FF2B5EF4-FFF2-40B4-BE49-F238E27FC236}">
                <a16:creationId xmlns:a16="http://schemas.microsoft.com/office/drawing/2014/main" id="{BC025334-9B63-44D3-957B-00AB8843D486}"/>
              </a:ext>
            </a:extLst>
          </p:cNvPr>
          <p:cNvSpPr txBox="1"/>
          <p:nvPr/>
        </p:nvSpPr>
        <p:spPr>
          <a:xfrm>
            <a:off x="1205947" y="2213114"/>
            <a:ext cx="3935896" cy="954107"/>
          </a:xfrm>
          <a:prstGeom prst="rect">
            <a:avLst/>
          </a:prstGeom>
          <a:noFill/>
        </p:spPr>
        <p:txBody>
          <a:bodyPr wrap="square" rtlCol="0">
            <a:spAutoFit/>
          </a:bodyPr>
          <a:lstStyle/>
          <a:p>
            <a:r>
              <a:rPr lang="vi-VN" sz="2800" b="1" dirty="0">
                <a:solidFill>
                  <a:srgbClr val="00B050"/>
                </a:solidFill>
              </a:rPr>
              <a:t>Kể chuyện theo tranh và trả lời câu hỏi:</a:t>
            </a:r>
          </a:p>
        </p:txBody>
      </p:sp>
      <p:grpSp>
        <p:nvGrpSpPr>
          <p:cNvPr id="22" name="Group 21">
            <a:extLst>
              <a:ext uri="{FF2B5EF4-FFF2-40B4-BE49-F238E27FC236}">
                <a16:creationId xmlns:a16="http://schemas.microsoft.com/office/drawing/2014/main" id="{78357AC8-8345-46B3-9BC7-3FA6C1317564}"/>
              </a:ext>
            </a:extLst>
          </p:cNvPr>
          <p:cNvGrpSpPr/>
          <p:nvPr/>
        </p:nvGrpSpPr>
        <p:grpSpPr>
          <a:xfrm>
            <a:off x="4752490" y="356280"/>
            <a:ext cx="6929832" cy="6145439"/>
            <a:chOff x="4752490" y="356280"/>
            <a:chExt cx="6929832" cy="6145439"/>
          </a:xfrm>
        </p:grpSpPr>
        <p:pic>
          <p:nvPicPr>
            <p:cNvPr id="16" name="Picture 15">
              <a:extLst>
                <a:ext uri="{FF2B5EF4-FFF2-40B4-BE49-F238E27FC236}">
                  <a16:creationId xmlns:a16="http://schemas.microsoft.com/office/drawing/2014/main" id="{65DBDF91-0FB9-4469-93D1-0DBF5ABDE95C}"/>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4752490" y="356280"/>
              <a:ext cx="6869685" cy="6145439"/>
            </a:xfrm>
            <a:prstGeom prst="rect">
              <a:avLst/>
            </a:prstGeom>
          </p:spPr>
        </p:pic>
        <p:sp>
          <p:nvSpPr>
            <p:cNvPr id="17" name="TextBox 16">
              <a:extLst>
                <a:ext uri="{FF2B5EF4-FFF2-40B4-BE49-F238E27FC236}">
                  <a16:creationId xmlns:a16="http://schemas.microsoft.com/office/drawing/2014/main" id="{9A44C120-836E-4914-8AA9-E2FFE2B02399}"/>
                </a:ext>
              </a:extLst>
            </p:cNvPr>
            <p:cNvSpPr txBox="1"/>
            <p:nvPr/>
          </p:nvSpPr>
          <p:spPr>
            <a:xfrm>
              <a:off x="6469554" y="421538"/>
              <a:ext cx="3435556" cy="523220"/>
            </a:xfrm>
            <a:prstGeom prst="rect">
              <a:avLst/>
            </a:prstGeom>
            <a:solidFill>
              <a:schemeClr val="accent2"/>
            </a:solidFill>
          </p:spPr>
          <p:txBody>
            <a:bodyPr wrap="none" rtlCol="0">
              <a:spAutoFit/>
            </a:bodyPr>
            <a:lstStyle/>
            <a:p>
              <a:r>
                <a:rPr lang="vi-VN" sz="2800" b="1" dirty="0">
                  <a:solidFill>
                    <a:srgbClr val="F8526B"/>
                  </a:solidFill>
                </a:rPr>
                <a:t>Bức tranh dang dở</a:t>
              </a:r>
            </a:p>
          </p:txBody>
        </p:sp>
        <p:sp>
          <p:nvSpPr>
            <p:cNvPr id="18" name="TextBox 17">
              <a:extLst>
                <a:ext uri="{FF2B5EF4-FFF2-40B4-BE49-F238E27FC236}">
                  <a16:creationId xmlns:a16="http://schemas.microsoft.com/office/drawing/2014/main" id="{C0D3E6B2-13F7-4A7E-9BAB-2C315BE9F180}"/>
                </a:ext>
              </a:extLst>
            </p:cNvPr>
            <p:cNvSpPr txBox="1"/>
            <p:nvPr/>
          </p:nvSpPr>
          <p:spPr>
            <a:xfrm>
              <a:off x="5340626" y="2861318"/>
              <a:ext cx="2868663" cy="923330"/>
            </a:xfrm>
            <a:prstGeom prst="rect">
              <a:avLst/>
            </a:prstGeom>
            <a:solidFill>
              <a:schemeClr val="accent2"/>
            </a:solidFill>
          </p:spPr>
          <p:txBody>
            <a:bodyPr wrap="square" rtlCol="0">
              <a:spAutoFit/>
            </a:bodyPr>
            <a:lstStyle/>
            <a:p>
              <a:pPr algn="just"/>
              <a:r>
                <a:rPr lang="vi-VN" dirty="0">
                  <a:solidFill>
                    <a:schemeClr val="bg2"/>
                  </a:solidFill>
                </a:rPr>
                <a:t>Lan và Hà hào hứng tham gia cuộc thi vẽ tranh do nhà trường tổ chức.</a:t>
              </a:r>
            </a:p>
          </p:txBody>
        </p:sp>
        <p:sp>
          <p:nvSpPr>
            <p:cNvPr id="19" name="TextBox 18">
              <a:extLst>
                <a:ext uri="{FF2B5EF4-FFF2-40B4-BE49-F238E27FC236}">
                  <a16:creationId xmlns:a16="http://schemas.microsoft.com/office/drawing/2014/main" id="{309689B5-A90D-4AA4-A7DE-72C750E55A94}"/>
                </a:ext>
              </a:extLst>
            </p:cNvPr>
            <p:cNvSpPr txBox="1"/>
            <p:nvPr/>
          </p:nvSpPr>
          <p:spPr>
            <a:xfrm>
              <a:off x="8187332" y="2861318"/>
              <a:ext cx="3214103" cy="923330"/>
            </a:xfrm>
            <a:prstGeom prst="rect">
              <a:avLst/>
            </a:prstGeom>
            <a:solidFill>
              <a:schemeClr val="accent2"/>
            </a:solidFill>
          </p:spPr>
          <p:txBody>
            <a:bodyPr wrap="square" rtlCol="0">
              <a:spAutoFit/>
            </a:bodyPr>
            <a:lstStyle/>
            <a:p>
              <a:pPr algn="just"/>
              <a:r>
                <a:rPr lang="vi-VN" dirty="0">
                  <a:solidFill>
                    <a:schemeClr val="bg2"/>
                  </a:solidFill>
                </a:rPr>
                <a:t>Lan bắt tay ngay vào việc và dành nhiều thời gian chăm chút cho bức vẽ của mình.</a:t>
              </a:r>
            </a:p>
          </p:txBody>
        </p:sp>
        <p:sp>
          <p:nvSpPr>
            <p:cNvPr id="20" name="TextBox 19">
              <a:extLst>
                <a:ext uri="{FF2B5EF4-FFF2-40B4-BE49-F238E27FC236}">
                  <a16:creationId xmlns:a16="http://schemas.microsoft.com/office/drawing/2014/main" id="{CEB3F946-F790-4CC3-A0E1-3598ABD0E5DB}"/>
                </a:ext>
              </a:extLst>
            </p:cNvPr>
            <p:cNvSpPr txBox="1"/>
            <p:nvPr/>
          </p:nvSpPr>
          <p:spPr>
            <a:xfrm>
              <a:off x="5501865" y="5790131"/>
              <a:ext cx="2707424" cy="646331"/>
            </a:xfrm>
            <a:prstGeom prst="rect">
              <a:avLst/>
            </a:prstGeom>
            <a:solidFill>
              <a:schemeClr val="accent2"/>
            </a:solidFill>
          </p:spPr>
          <p:txBody>
            <a:bodyPr wrap="square" rtlCol="0">
              <a:spAutoFit/>
            </a:bodyPr>
            <a:lstStyle/>
            <a:p>
              <a:pPr algn="just"/>
              <a:r>
                <a:rPr lang="vi-VN" dirty="0">
                  <a:solidFill>
                    <a:schemeClr val="bg2"/>
                  </a:solidFill>
                </a:rPr>
                <a:t>Còn Hà vẫn mải chơi, chưa bắt đầu vẽ tranh.</a:t>
              </a:r>
            </a:p>
          </p:txBody>
        </p:sp>
        <p:sp>
          <p:nvSpPr>
            <p:cNvPr id="21" name="TextBox 20">
              <a:extLst>
                <a:ext uri="{FF2B5EF4-FFF2-40B4-BE49-F238E27FC236}">
                  <a16:creationId xmlns:a16="http://schemas.microsoft.com/office/drawing/2014/main" id="{57D698C4-BB24-4756-A96B-3176455EC7B3}"/>
                </a:ext>
              </a:extLst>
            </p:cNvPr>
            <p:cNvSpPr txBox="1"/>
            <p:nvPr/>
          </p:nvSpPr>
          <p:spPr>
            <a:xfrm>
              <a:off x="8209289" y="5790130"/>
              <a:ext cx="3473033" cy="646331"/>
            </a:xfrm>
            <a:prstGeom prst="rect">
              <a:avLst/>
            </a:prstGeom>
            <a:solidFill>
              <a:schemeClr val="accent2"/>
            </a:solidFill>
          </p:spPr>
          <p:txBody>
            <a:bodyPr wrap="square" rtlCol="0">
              <a:spAutoFit/>
            </a:bodyPr>
            <a:lstStyle/>
            <a:p>
              <a:pPr algn="just"/>
              <a:r>
                <a:rPr lang="vi-VN" dirty="0">
                  <a:solidFill>
                    <a:schemeClr val="bg2"/>
                  </a:solidFill>
                </a:rPr>
                <a:t>Thời hạn nộp tranh đã đến. Lan vui vẻ sang rủ Hà đi nộp tranh.</a:t>
              </a:r>
            </a:p>
          </p:txBody>
        </p:sp>
      </p:grpSp>
      <p:pic>
        <p:nvPicPr>
          <p:cNvPr id="23" name="Picture 2">
            <a:extLst>
              <a:ext uri="{FF2B5EF4-FFF2-40B4-BE49-F238E27FC236}">
                <a16:creationId xmlns:a16="http://schemas.microsoft.com/office/drawing/2014/main" id="{FEFBB6F9-4F1A-43F6-A2EB-44E27BB58668}"/>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349519" y="3241304"/>
            <a:ext cx="882091" cy="760249"/>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27AA28DF-AE39-40EA-9974-1F00F1EA7DF9}"/>
              </a:ext>
            </a:extLst>
          </p:cNvPr>
          <p:cNvSpPr txBox="1"/>
          <p:nvPr/>
        </p:nvSpPr>
        <p:spPr>
          <a:xfrm flipH="1">
            <a:off x="1205947" y="3284037"/>
            <a:ext cx="3913939" cy="1200329"/>
          </a:xfrm>
          <a:prstGeom prst="rect">
            <a:avLst/>
          </a:prstGeom>
          <a:noFill/>
        </p:spPr>
        <p:txBody>
          <a:bodyPr wrap="square" rtlCol="0">
            <a:spAutoFit/>
          </a:bodyPr>
          <a:lstStyle/>
          <a:p>
            <a:pPr algn="just"/>
            <a:r>
              <a:rPr lang="vi-VN" sz="2400" dirty="0">
                <a:solidFill>
                  <a:srgbClr val="000000"/>
                </a:solidFill>
              </a:rPr>
              <a:t>- Vì sao Lan kịp hoàn thành bức tranh còn Hà bỏ lỡ cơ hội tham gia cuộc thi?</a:t>
            </a:r>
          </a:p>
        </p:txBody>
      </p:sp>
      <p:sp>
        <p:nvSpPr>
          <p:cNvPr id="25" name="TextBox 24">
            <a:extLst>
              <a:ext uri="{FF2B5EF4-FFF2-40B4-BE49-F238E27FC236}">
                <a16:creationId xmlns:a16="http://schemas.microsoft.com/office/drawing/2014/main" id="{E15DCDF3-E047-4775-9E3F-3E426E41A8CC}"/>
              </a:ext>
            </a:extLst>
          </p:cNvPr>
          <p:cNvSpPr txBox="1"/>
          <p:nvPr/>
        </p:nvSpPr>
        <p:spPr>
          <a:xfrm flipH="1">
            <a:off x="397023" y="4524545"/>
            <a:ext cx="5190055" cy="1200329"/>
          </a:xfrm>
          <a:prstGeom prst="rect">
            <a:avLst/>
          </a:prstGeom>
          <a:noFill/>
        </p:spPr>
        <p:txBody>
          <a:bodyPr wrap="square" rtlCol="0">
            <a:spAutoFit/>
          </a:bodyPr>
          <a:lstStyle/>
          <a:p>
            <a:r>
              <a:rPr lang="vi-VN" sz="2400" dirty="0">
                <a:solidFill>
                  <a:srgbClr val="FF0000"/>
                </a:solidFill>
                <a:sym typeface="Wingdings" panose="05000000000000000000" pitchFamily="2" charset="2"/>
              </a:rPr>
              <a:t> Vì Lan chăm chỉ, dành nhiều thời gian chăm chút cho bức vẽ. Còn Hà mải chơi, bắt đầu vẽ tranh muộn.</a:t>
            </a:r>
            <a:endParaRPr lang="vi-VN" sz="2400" dirty="0">
              <a:solidFill>
                <a:srgbClr val="FF0000"/>
              </a:solidFill>
            </a:endParaRPr>
          </a:p>
        </p:txBody>
      </p:sp>
      <p:sp>
        <p:nvSpPr>
          <p:cNvPr id="26" name="TextBox 25">
            <a:extLst>
              <a:ext uri="{FF2B5EF4-FFF2-40B4-BE49-F238E27FC236}">
                <a16:creationId xmlns:a16="http://schemas.microsoft.com/office/drawing/2014/main" id="{AA782231-2FCC-45BF-A95C-9751121E6788}"/>
              </a:ext>
            </a:extLst>
          </p:cNvPr>
          <p:cNvSpPr txBox="1"/>
          <p:nvPr/>
        </p:nvSpPr>
        <p:spPr>
          <a:xfrm flipH="1">
            <a:off x="1205947" y="3277877"/>
            <a:ext cx="3913939" cy="830997"/>
          </a:xfrm>
          <a:prstGeom prst="rect">
            <a:avLst/>
          </a:prstGeom>
          <a:noFill/>
        </p:spPr>
        <p:txBody>
          <a:bodyPr wrap="square" rtlCol="0">
            <a:spAutoFit/>
          </a:bodyPr>
          <a:lstStyle/>
          <a:p>
            <a:pPr algn="just"/>
            <a:r>
              <a:rPr lang="vi-VN" sz="2400" dirty="0">
                <a:solidFill>
                  <a:srgbClr val="000000"/>
                </a:solidFill>
              </a:rPr>
              <a:t>- Theo em, vì sao cần quý trọng thời gian?</a:t>
            </a:r>
          </a:p>
        </p:txBody>
      </p:sp>
      <p:sp>
        <p:nvSpPr>
          <p:cNvPr id="28" name="Scroll: Horizontal 27">
            <a:extLst>
              <a:ext uri="{FF2B5EF4-FFF2-40B4-BE49-F238E27FC236}">
                <a16:creationId xmlns:a16="http://schemas.microsoft.com/office/drawing/2014/main" id="{A5873399-7AD2-4617-91AD-6578FE1CC610}"/>
              </a:ext>
            </a:extLst>
          </p:cNvPr>
          <p:cNvSpPr/>
          <p:nvPr/>
        </p:nvSpPr>
        <p:spPr>
          <a:xfrm>
            <a:off x="533516" y="4337410"/>
            <a:ext cx="4840646" cy="1890185"/>
          </a:xfrm>
          <a:prstGeom prst="horizontalScroll">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700" dirty="0">
                <a:solidFill>
                  <a:srgbClr val="FF0000"/>
                </a:solidFill>
              </a:rPr>
              <a:t>Quý trọng thời gian giúp chúng ta hoàn thành công việc với kết quả tốt nhất.</a:t>
            </a:r>
          </a:p>
        </p:txBody>
      </p:sp>
    </p:spTree>
    <p:extLst>
      <p:ext uri="{BB962C8B-B14F-4D97-AF65-F5344CB8AC3E}">
        <p14:creationId xmlns:p14="http://schemas.microsoft.com/office/powerpoint/2010/main" val="240334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randombar(horizontal)">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0-#ppt_w/2"/>
                                          </p:val>
                                        </p:tav>
                                        <p:tav tm="100000">
                                          <p:val>
                                            <p:strVal val="#ppt_x"/>
                                          </p:val>
                                        </p:tav>
                                      </p:tavLst>
                                    </p:anim>
                                    <p:anim calcmode="lin" valueType="num">
                                      <p:cBhvr additive="base">
                                        <p:cTn id="24"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24"/>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2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left)">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p:cTn id="50" dur="500" fill="hold"/>
                                        <p:tgtEl>
                                          <p:spTgt spid="28"/>
                                        </p:tgtEl>
                                        <p:attrNameLst>
                                          <p:attrName>ppt_w</p:attrName>
                                        </p:attrNameLst>
                                      </p:cBhvr>
                                      <p:tavLst>
                                        <p:tav tm="0">
                                          <p:val>
                                            <p:fltVal val="0"/>
                                          </p:val>
                                        </p:tav>
                                        <p:tav tm="100000">
                                          <p:val>
                                            <p:strVal val="#ppt_w"/>
                                          </p:val>
                                        </p:tav>
                                      </p:tavLst>
                                    </p:anim>
                                    <p:anim calcmode="lin" valueType="num">
                                      <p:cBhvr>
                                        <p:cTn id="51" dur="500" fill="hold"/>
                                        <p:tgtEl>
                                          <p:spTgt spid="28"/>
                                        </p:tgtEl>
                                        <p:attrNameLst>
                                          <p:attrName>ppt_h</p:attrName>
                                        </p:attrNameLst>
                                      </p:cBhvr>
                                      <p:tavLst>
                                        <p:tav tm="0">
                                          <p:val>
                                            <p:fltVal val="0"/>
                                          </p:val>
                                        </p:tav>
                                        <p:tav tm="100000">
                                          <p:val>
                                            <p:strVal val="#ppt_h"/>
                                          </p:val>
                                        </p:tav>
                                      </p:tavLst>
                                    </p:anim>
                                    <p:animEffect transition="in" filter="fade">
                                      <p:cBhvr>
                                        <p:cTn id="5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4" grpId="0"/>
      <p:bldP spid="24" grpId="1"/>
      <p:bldP spid="25" grpId="0"/>
      <p:bldP spid="25" grpId="1"/>
      <p:bldP spid="26" grpId="0"/>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55C7B4DE-16BA-471D-BD83-73B91AE9279B}"/>
              </a:ext>
            </a:extLst>
          </p:cNvPr>
          <p:cNvGrpSpPr/>
          <p:nvPr/>
        </p:nvGrpSpPr>
        <p:grpSpPr>
          <a:xfrm>
            <a:off x="569825" y="420298"/>
            <a:ext cx="2816950" cy="1489289"/>
            <a:chOff x="569798" y="1124402"/>
            <a:chExt cx="2816950" cy="1489289"/>
          </a:xfrm>
        </p:grpSpPr>
        <p:pic>
          <p:nvPicPr>
            <p:cNvPr id="18" name="Picture 17">
              <a:extLst>
                <a:ext uri="{FF2B5EF4-FFF2-40B4-BE49-F238E27FC236}">
                  <a16:creationId xmlns:a16="http://schemas.microsoft.com/office/drawing/2014/main" id="{4420EDD3-8286-47CF-98A7-DF70DDEA8506}"/>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69798" y="1124402"/>
              <a:ext cx="2816950" cy="1489289"/>
            </a:xfrm>
            <a:prstGeom prst="rect">
              <a:avLst/>
            </a:prstGeom>
          </p:spPr>
        </p:pic>
        <p:sp>
          <p:nvSpPr>
            <p:cNvPr id="19" name="TextBox 18">
              <a:extLst>
                <a:ext uri="{FF2B5EF4-FFF2-40B4-BE49-F238E27FC236}">
                  <a16:creationId xmlns:a16="http://schemas.microsoft.com/office/drawing/2014/main" id="{49043584-068E-4448-AD9A-87AF15DFF335}"/>
                </a:ext>
              </a:extLst>
            </p:cNvPr>
            <p:cNvSpPr txBox="1"/>
            <p:nvPr/>
          </p:nvSpPr>
          <p:spPr>
            <a:xfrm>
              <a:off x="1442468" y="1610762"/>
              <a:ext cx="1784463" cy="523220"/>
            </a:xfrm>
            <a:prstGeom prst="rect">
              <a:avLst/>
            </a:prstGeom>
            <a:noFill/>
          </p:spPr>
          <p:txBody>
            <a:bodyPr wrap="none" rtlCol="0">
              <a:spAutoFit/>
            </a:bodyPr>
            <a:lstStyle/>
            <a:p>
              <a:r>
                <a:rPr lang="vi-VN" sz="2800" b="1" dirty="0">
                  <a:solidFill>
                    <a:schemeClr val="accent2"/>
                  </a:solidFill>
                  <a:latin typeface="+mj-lt"/>
                </a:rPr>
                <a:t>KHÁM PHÁ</a:t>
              </a:r>
            </a:p>
          </p:txBody>
        </p:sp>
      </p:grpSp>
      <p:sp>
        <p:nvSpPr>
          <p:cNvPr id="20" name="Oval 19">
            <a:extLst>
              <a:ext uri="{FF2B5EF4-FFF2-40B4-BE49-F238E27FC236}">
                <a16:creationId xmlns:a16="http://schemas.microsoft.com/office/drawing/2014/main" id="{CF056738-9254-4CB5-B1E0-8CBD3F90BA44}"/>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2</a:t>
            </a:r>
          </a:p>
        </p:txBody>
      </p:sp>
      <p:sp>
        <p:nvSpPr>
          <p:cNvPr id="21" name="TextBox 20">
            <a:extLst>
              <a:ext uri="{FF2B5EF4-FFF2-40B4-BE49-F238E27FC236}">
                <a16:creationId xmlns:a16="http://schemas.microsoft.com/office/drawing/2014/main" id="{DE9E9535-CC1E-44C5-89EC-43182BC2D8D3}"/>
              </a:ext>
            </a:extLst>
          </p:cNvPr>
          <p:cNvSpPr txBox="1"/>
          <p:nvPr/>
        </p:nvSpPr>
        <p:spPr>
          <a:xfrm>
            <a:off x="3939812" y="517218"/>
            <a:ext cx="7522547" cy="523220"/>
          </a:xfrm>
          <a:prstGeom prst="rect">
            <a:avLst/>
          </a:prstGeom>
          <a:noFill/>
        </p:spPr>
        <p:txBody>
          <a:bodyPr wrap="square" rtlCol="0">
            <a:spAutoFit/>
          </a:bodyPr>
          <a:lstStyle/>
          <a:p>
            <a:r>
              <a:rPr lang="vi-VN" sz="2800" b="1" dirty="0">
                <a:solidFill>
                  <a:srgbClr val="00B050"/>
                </a:solidFill>
              </a:rPr>
              <a:t>Quan sát tranh và trả lời câu hỏi:</a:t>
            </a:r>
          </a:p>
        </p:txBody>
      </p:sp>
      <p:pic>
        <p:nvPicPr>
          <p:cNvPr id="22" name="Picture 2">
            <a:extLst>
              <a:ext uri="{FF2B5EF4-FFF2-40B4-BE49-F238E27FC236}">
                <a16:creationId xmlns:a16="http://schemas.microsoft.com/office/drawing/2014/main" id="{A711FF89-9AFC-4CE4-9259-E8AE46245BB2}"/>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3779995" y="923607"/>
            <a:ext cx="882091" cy="760249"/>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677D93A0-DEAB-419C-BD0A-1BB26950DF65}"/>
              </a:ext>
            </a:extLst>
          </p:cNvPr>
          <p:cNvSpPr txBox="1"/>
          <p:nvPr/>
        </p:nvSpPr>
        <p:spPr>
          <a:xfrm flipH="1">
            <a:off x="4636422" y="960180"/>
            <a:ext cx="6985753" cy="830997"/>
          </a:xfrm>
          <a:prstGeom prst="rect">
            <a:avLst/>
          </a:prstGeom>
          <a:noFill/>
        </p:spPr>
        <p:txBody>
          <a:bodyPr wrap="square" rtlCol="0">
            <a:spAutoFit/>
          </a:bodyPr>
          <a:lstStyle/>
          <a:p>
            <a:pPr algn="just"/>
            <a:r>
              <a:rPr lang="vi-VN" sz="2400" dirty="0">
                <a:solidFill>
                  <a:srgbClr val="000000"/>
                </a:solidFill>
              </a:rPr>
              <a:t>Nêu nhận xét của em về việc sử dụng thời gian của các bạn trong tranh.</a:t>
            </a:r>
          </a:p>
        </p:txBody>
      </p:sp>
      <p:sp>
        <p:nvSpPr>
          <p:cNvPr id="24" name="TextBox 23">
            <a:extLst>
              <a:ext uri="{FF2B5EF4-FFF2-40B4-BE49-F238E27FC236}">
                <a16:creationId xmlns:a16="http://schemas.microsoft.com/office/drawing/2014/main" id="{A176335F-A2C8-47CD-AB32-17A44C912D49}"/>
              </a:ext>
            </a:extLst>
          </p:cNvPr>
          <p:cNvSpPr txBox="1"/>
          <p:nvPr/>
        </p:nvSpPr>
        <p:spPr>
          <a:xfrm>
            <a:off x="330341" y="4604072"/>
            <a:ext cx="2816950" cy="1154162"/>
          </a:xfrm>
          <a:prstGeom prst="rect">
            <a:avLst/>
          </a:prstGeom>
          <a:solidFill>
            <a:schemeClr val="accent2"/>
          </a:solidFill>
        </p:spPr>
        <p:txBody>
          <a:bodyPr wrap="square" rtlCol="0">
            <a:spAutoFit/>
          </a:bodyPr>
          <a:lstStyle/>
          <a:p>
            <a:pPr algn="ctr"/>
            <a:r>
              <a:rPr lang="vi-VN" sz="2300" i="1" dirty="0">
                <a:solidFill>
                  <a:schemeClr val="bg2"/>
                </a:solidFill>
              </a:rPr>
              <a:t>Hải luôn thực hiện các việc trong ngày theo thời gian biểu.</a:t>
            </a:r>
          </a:p>
        </p:txBody>
      </p:sp>
      <p:sp>
        <p:nvSpPr>
          <p:cNvPr id="25" name="TextBox 24">
            <a:extLst>
              <a:ext uri="{FF2B5EF4-FFF2-40B4-BE49-F238E27FC236}">
                <a16:creationId xmlns:a16="http://schemas.microsoft.com/office/drawing/2014/main" id="{98A3EC29-6F12-41A7-8600-CB655A963ABE}"/>
              </a:ext>
            </a:extLst>
          </p:cNvPr>
          <p:cNvSpPr txBox="1"/>
          <p:nvPr/>
        </p:nvSpPr>
        <p:spPr>
          <a:xfrm>
            <a:off x="3325295" y="4604072"/>
            <a:ext cx="2816950" cy="1154162"/>
          </a:xfrm>
          <a:prstGeom prst="rect">
            <a:avLst/>
          </a:prstGeom>
          <a:solidFill>
            <a:schemeClr val="accent2"/>
          </a:solidFill>
        </p:spPr>
        <p:txBody>
          <a:bodyPr wrap="square" rtlCol="0">
            <a:spAutoFit/>
          </a:bodyPr>
          <a:lstStyle/>
          <a:p>
            <a:pPr algn="ctr"/>
            <a:r>
              <a:rPr lang="vi-VN" sz="2300" i="1" dirty="0">
                <a:solidFill>
                  <a:schemeClr val="bg2"/>
                </a:solidFill>
              </a:rPr>
              <a:t>Liên luôn chuẩn bị sách vở từ tối hôm trước.</a:t>
            </a:r>
          </a:p>
        </p:txBody>
      </p:sp>
      <p:grpSp>
        <p:nvGrpSpPr>
          <p:cNvPr id="30" name="Group 29">
            <a:extLst>
              <a:ext uri="{FF2B5EF4-FFF2-40B4-BE49-F238E27FC236}">
                <a16:creationId xmlns:a16="http://schemas.microsoft.com/office/drawing/2014/main" id="{74E06791-9CFE-457D-AEBF-1FDCA961C528}"/>
              </a:ext>
            </a:extLst>
          </p:cNvPr>
          <p:cNvGrpSpPr/>
          <p:nvPr/>
        </p:nvGrpSpPr>
        <p:grpSpPr>
          <a:xfrm>
            <a:off x="183800" y="1717560"/>
            <a:ext cx="11652542" cy="2862050"/>
            <a:chOff x="183800" y="1984260"/>
            <a:chExt cx="11652542" cy="2862050"/>
          </a:xfrm>
        </p:grpSpPr>
        <p:pic>
          <p:nvPicPr>
            <p:cNvPr id="16" name="Picture 15">
              <a:extLst>
                <a:ext uri="{FF2B5EF4-FFF2-40B4-BE49-F238E27FC236}">
                  <a16:creationId xmlns:a16="http://schemas.microsoft.com/office/drawing/2014/main" id="{FAB2EC92-1C36-41FF-908B-FEAAC2E2B387}"/>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183800" y="1984260"/>
              <a:ext cx="6193917" cy="2837589"/>
            </a:xfrm>
            <a:prstGeom prst="rect">
              <a:avLst/>
            </a:prstGeom>
          </p:spPr>
        </p:pic>
        <p:pic>
          <p:nvPicPr>
            <p:cNvPr id="27" name="Picture 26">
              <a:extLst>
                <a:ext uri="{FF2B5EF4-FFF2-40B4-BE49-F238E27FC236}">
                  <a16:creationId xmlns:a16="http://schemas.microsoft.com/office/drawing/2014/main" id="{3E8B8FE7-BD2A-463F-B991-930F1BD17F1A}"/>
                </a:ext>
              </a:extLst>
            </p:cNvPr>
            <p:cNvPicPr>
              <a:picLocks noChangeAspect="1"/>
            </p:cNvPicPr>
            <p:nvPr/>
          </p:nvPicPr>
          <p:blipFill>
            <a:blip r:embed="rId8">
              <a:clrChange>
                <a:clrFrom>
                  <a:srgbClr val="FFFFFF"/>
                </a:clrFrom>
                <a:clrTo>
                  <a:srgbClr val="FFFFFF">
                    <a:alpha val="0"/>
                  </a:srgbClr>
                </a:clrTo>
              </a:clrChange>
              <a:extLst>
                <a:ext uri="{BEBA8EAE-BF5A-486C-A8C5-ECC9F3942E4B}">
                  <a14:imgProps xmlns:a14="http://schemas.microsoft.com/office/drawing/2010/main">
                    <a14:imgLayer r:embed="rId9">
                      <a14:imgEffect>
                        <a14:sharpenSoften amount="25000"/>
                      </a14:imgEffect>
                      <a14:imgEffect>
                        <a14:saturation sat="200000"/>
                      </a14:imgEffect>
                    </a14:imgLayer>
                  </a14:imgProps>
                </a:ext>
              </a:extLst>
            </a:blip>
            <a:stretch>
              <a:fillRect/>
            </a:stretch>
          </p:blipFill>
          <p:spPr>
            <a:xfrm>
              <a:off x="6168392" y="2091581"/>
              <a:ext cx="5667950" cy="2754729"/>
            </a:xfrm>
            <a:prstGeom prst="rect">
              <a:avLst/>
            </a:prstGeom>
          </p:spPr>
        </p:pic>
      </p:grpSp>
      <p:sp>
        <p:nvSpPr>
          <p:cNvPr id="28" name="TextBox 27">
            <a:extLst>
              <a:ext uri="{FF2B5EF4-FFF2-40B4-BE49-F238E27FC236}">
                <a16:creationId xmlns:a16="http://schemas.microsoft.com/office/drawing/2014/main" id="{E354BF91-2EC3-445B-8B8D-8E4CF32FA17A}"/>
              </a:ext>
            </a:extLst>
          </p:cNvPr>
          <p:cNvSpPr txBox="1"/>
          <p:nvPr/>
        </p:nvSpPr>
        <p:spPr>
          <a:xfrm>
            <a:off x="6096000" y="4604072"/>
            <a:ext cx="3105150" cy="1154162"/>
          </a:xfrm>
          <a:prstGeom prst="rect">
            <a:avLst/>
          </a:prstGeom>
          <a:solidFill>
            <a:schemeClr val="accent2"/>
          </a:solidFill>
        </p:spPr>
        <p:txBody>
          <a:bodyPr wrap="square" rtlCol="0">
            <a:spAutoFit/>
          </a:bodyPr>
          <a:lstStyle/>
          <a:p>
            <a:pPr algn="ctr"/>
            <a:r>
              <a:rPr lang="vi-VN" sz="2300" i="1" dirty="0">
                <a:solidFill>
                  <a:schemeClr val="bg2"/>
                </a:solidFill>
              </a:rPr>
              <a:t>Huy thường đặt ra kế hoạch học tập và phấn đấu hoàn thành.</a:t>
            </a:r>
          </a:p>
        </p:txBody>
      </p:sp>
      <p:sp>
        <p:nvSpPr>
          <p:cNvPr id="29" name="TextBox 28">
            <a:extLst>
              <a:ext uri="{FF2B5EF4-FFF2-40B4-BE49-F238E27FC236}">
                <a16:creationId xmlns:a16="http://schemas.microsoft.com/office/drawing/2014/main" id="{6A6E997F-5DD1-49C2-ABBC-86165ABE0268}"/>
              </a:ext>
            </a:extLst>
          </p:cNvPr>
          <p:cNvSpPr txBox="1"/>
          <p:nvPr/>
        </p:nvSpPr>
        <p:spPr>
          <a:xfrm>
            <a:off x="9044709" y="4575214"/>
            <a:ext cx="2816950" cy="1154162"/>
          </a:xfrm>
          <a:prstGeom prst="rect">
            <a:avLst/>
          </a:prstGeom>
          <a:solidFill>
            <a:schemeClr val="accent2"/>
          </a:solidFill>
        </p:spPr>
        <p:txBody>
          <a:bodyPr wrap="square" rtlCol="0">
            <a:spAutoFit/>
          </a:bodyPr>
          <a:lstStyle/>
          <a:p>
            <a:pPr algn="ctr"/>
            <a:r>
              <a:rPr lang="vi-VN" sz="2300" i="1" dirty="0">
                <a:solidFill>
                  <a:schemeClr val="bg2"/>
                </a:solidFill>
              </a:rPr>
              <a:t>Trường luôn hoàn thành xong mọi việc rồi mới đi chơi.</a:t>
            </a:r>
          </a:p>
        </p:txBody>
      </p:sp>
      <p:sp>
        <p:nvSpPr>
          <p:cNvPr id="31" name="Scroll: Horizontal 30">
            <a:extLst>
              <a:ext uri="{FF2B5EF4-FFF2-40B4-BE49-F238E27FC236}">
                <a16:creationId xmlns:a16="http://schemas.microsoft.com/office/drawing/2014/main" id="{95196126-589D-4ADE-AD00-E52898EFAA33}"/>
              </a:ext>
            </a:extLst>
          </p:cNvPr>
          <p:cNvSpPr/>
          <p:nvPr/>
        </p:nvSpPr>
        <p:spPr>
          <a:xfrm>
            <a:off x="279240" y="5691715"/>
            <a:ext cx="11557102" cy="785808"/>
          </a:xfrm>
          <a:prstGeom prst="horizontalScroll">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700" dirty="0">
                <a:solidFill>
                  <a:srgbClr val="FF0000"/>
                </a:solidFill>
              </a:rPr>
              <a:t>Quý trọng thời gian là biết sử dụng thời gian một cách tiết kiệm và hợp lí.</a:t>
            </a:r>
          </a:p>
        </p:txBody>
      </p:sp>
    </p:spTree>
    <p:extLst>
      <p:ext uri="{BB962C8B-B14F-4D97-AF65-F5344CB8AC3E}">
        <p14:creationId xmlns:p14="http://schemas.microsoft.com/office/powerpoint/2010/main" val="196502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left)">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0-#ppt_w/2"/>
                                          </p:val>
                                        </p:tav>
                                        <p:tav tm="100000">
                                          <p:val>
                                            <p:strVal val="#ppt_x"/>
                                          </p:val>
                                        </p:tav>
                                      </p:tavLst>
                                    </p:anim>
                                    <p:anim calcmode="lin" valueType="num">
                                      <p:cBhvr additive="base">
                                        <p:cTn id="19"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barn(inVertical)">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1000"/>
                                        <p:tgtEl>
                                          <p:spTgt spid="25"/>
                                        </p:tgtEl>
                                      </p:cBhvr>
                                    </p:animEffect>
                                    <p:anim calcmode="lin" valueType="num">
                                      <p:cBhvr>
                                        <p:cTn id="42" dur="1000" fill="hold"/>
                                        <p:tgtEl>
                                          <p:spTgt spid="25"/>
                                        </p:tgtEl>
                                        <p:attrNameLst>
                                          <p:attrName>ppt_x</p:attrName>
                                        </p:attrNameLst>
                                      </p:cBhvr>
                                      <p:tavLst>
                                        <p:tav tm="0">
                                          <p:val>
                                            <p:strVal val="#ppt_x"/>
                                          </p:val>
                                        </p:tav>
                                        <p:tav tm="100000">
                                          <p:val>
                                            <p:strVal val="#ppt_x"/>
                                          </p:val>
                                        </p:tav>
                                      </p:tavLst>
                                    </p:anim>
                                    <p:anim calcmode="lin" valueType="num">
                                      <p:cBhvr>
                                        <p:cTn id="4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1000"/>
                                        <p:tgtEl>
                                          <p:spTgt spid="28"/>
                                        </p:tgtEl>
                                      </p:cBhvr>
                                    </p:animEffect>
                                    <p:anim calcmode="lin" valueType="num">
                                      <p:cBhvr>
                                        <p:cTn id="49" dur="1000" fill="hold"/>
                                        <p:tgtEl>
                                          <p:spTgt spid="28"/>
                                        </p:tgtEl>
                                        <p:attrNameLst>
                                          <p:attrName>ppt_x</p:attrName>
                                        </p:attrNameLst>
                                      </p:cBhvr>
                                      <p:tavLst>
                                        <p:tav tm="0">
                                          <p:val>
                                            <p:strVal val="#ppt_x"/>
                                          </p:val>
                                        </p:tav>
                                        <p:tav tm="100000">
                                          <p:val>
                                            <p:strVal val="#ppt_x"/>
                                          </p:val>
                                        </p:tav>
                                      </p:tavLst>
                                    </p:anim>
                                    <p:anim calcmode="lin" valueType="num">
                                      <p:cBhvr>
                                        <p:cTn id="5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1000"/>
                                        <p:tgtEl>
                                          <p:spTgt spid="29"/>
                                        </p:tgtEl>
                                      </p:cBhvr>
                                    </p:animEffect>
                                    <p:anim calcmode="lin" valueType="num">
                                      <p:cBhvr>
                                        <p:cTn id="56" dur="1000" fill="hold"/>
                                        <p:tgtEl>
                                          <p:spTgt spid="29"/>
                                        </p:tgtEl>
                                        <p:attrNameLst>
                                          <p:attrName>ppt_x</p:attrName>
                                        </p:attrNameLst>
                                      </p:cBhvr>
                                      <p:tavLst>
                                        <p:tav tm="0">
                                          <p:val>
                                            <p:strVal val="#ppt_x"/>
                                          </p:val>
                                        </p:tav>
                                        <p:tav tm="100000">
                                          <p:val>
                                            <p:strVal val="#ppt_x"/>
                                          </p:val>
                                        </p:tav>
                                      </p:tavLst>
                                    </p:anim>
                                    <p:anim calcmode="lin" valueType="num">
                                      <p:cBhvr>
                                        <p:cTn id="5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3" grpId="0"/>
      <p:bldP spid="24" grpId="0" animBg="1"/>
      <p:bldP spid="25" grpId="0" animBg="1"/>
      <p:bldP spid="28" grpId="0" animBg="1"/>
      <p:bldP spid="29"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0E6472D-54EF-4287-864C-0208D6E93C5C}"/>
              </a:ext>
            </a:extLst>
          </p:cNvPr>
          <p:cNvGrpSpPr/>
          <p:nvPr/>
        </p:nvGrpSpPr>
        <p:grpSpPr>
          <a:xfrm>
            <a:off x="665162" y="435862"/>
            <a:ext cx="2816950" cy="1288726"/>
            <a:chOff x="500062" y="2851475"/>
            <a:chExt cx="2816950" cy="1288726"/>
          </a:xfrm>
        </p:grpSpPr>
        <p:pic>
          <p:nvPicPr>
            <p:cNvPr id="3" name="Picture 2">
              <a:extLst>
                <a:ext uri="{FF2B5EF4-FFF2-40B4-BE49-F238E27FC236}">
                  <a16:creationId xmlns:a16="http://schemas.microsoft.com/office/drawing/2014/main" id="{6F5792B0-5237-4921-9333-2D63473E0239}"/>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4" name="TextBox 3">
              <a:extLst>
                <a:ext uri="{FF2B5EF4-FFF2-40B4-BE49-F238E27FC236}">
                  <a16:creationId xmlns:a16="http://schemas.microsoft.com/office/drawing/2014/main" id="{3EA80D1D-39F5-4C85-B473-87262938D567}"/>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5" name="Oval 4">
            <a:extLst>
              <a:ext uri="{FF2B5EF4-FFF2-40B4-BE49-F238E27FC236}">
                <a16:creationId xmlns:a16="http://schemas.microsoft.com/office/drawing/2014/main" id="{53A72DDB-6D01-4579-976F-4F5FCC7108C8}"/>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1</a:t>
            </a:r>
          </a:p>
        </p:txBody>
      </p:sp>
      <p:sp>
        <p:nvSpPr>
          <p:cNvPr id="6" name="TextBox 5">
            <a:extLst>
              <a:ext uri="{FF2B5EF4-FFF2-40B4-BE49-F238E27FC236}">
                <a16:creationId xmlns:a16="http://schemas.microsoft.com/office/drawing/2014/main" id="{3DA279CA-ED36-47E4-8ECF-02E877EFCB85}"/>
              </a:ext>
            </a:extLst>
          </p:cNvPr>
          <p:cNvSpPr txBox="1"/>
          <p:nvPr/>
        </p:nvSpPr>
        <p:spPr>
          <a:xfrm>
            <a:off x="3939812" y="517218"/>
            <a:ext cx="7829401" cy="954107"/>
          </a:xfrm>
          <a:prstGeom prst="rect">
            <a:avLst/>
          </a:prstGeom>
          <a:noFill/>
        </p:spPr>
        <p:txBody>
          <a:bodyPr wrap="square" rtlCol="0">
            <a:spAutoFit/>
          </a:bodyPr>
          <a:lstStyle/>
          <a:p>
            <a:pPr algn="just"/>
            <a:r>
              <a:rPr lang="vi-VN" sz="2800" b="1" dirty="0">
                <a:solidFill>
                  <a:srgbClr val="00B050"/>
                </a:solidFill>
              </a:rPr>
              <a:t>Em đồng tình hoặc không đồng tình với việc làm của bạn nào? Vì sao?</a:t>
            </a:r>
          </a:p>
        </p:txBody>
      </p:sp>
      <p:pic>
        <p:nvPicPr>
          <p:cNvPr id="7" name="Picture 6">
            <a:extLst>
              <a:ext uri="{FF2B5EF4-FFF2-40B4-BE49-F238E27FC236}">
                <a16:creationId xmlns:a16="http://schemas.microsoft.com/office/drawing/2014/main" id="{5E34DD05-9CD4-4826-B3C3-CA5D9DF16997}"/>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b="26287"/>
          <a:stretch/>
        </p:blipFill>
        <p:spPr>
          <a:xfrm>
            <a:off x="915021" y="1845260"/>
            <a:ext cx="10361958" cy="2945124"/>
          </a:xfrm>
          <a:prstGeom prst="rect">
            <a:avLst/>
          </a:prstGeom>
        </p:spPr>
      </p:pic>
      <p:sp>
        <p:nvSpPr>
          <p:cNvPr id="8" name="TextBox 7">
            <a:extLst>
              <a:ext uri="{FF2B5EF4-FFF2-40B4-BE49-F238E27FC236}">
                <a16:creationId xmlns:a16="http://schemas.microsoft.com/office/drawing/2014/main" id="{9C7C1A81-AAED-4925-B666-E09DAB03077C}"/>
              </a:ext>
            </a:extLst>
          </p:cNvPr>
          <p:cNvSpPr txBox="1"/>
          <p:nvPr/>
        </p:nvSpPr>
        <p:spPr>
          <a:xfrm>
            <a:off x="1163252" y="4790384"/>
            <a:ext cx="4932747" cy="1077218"/>
          </a:xfrm>
          <a:prstGeom prst="rect">
            <a:avLst/>
          </a:prstGeom>
          <a:solidFill>
            <a:schemeClr val="accent2"/>
          </a:solidFill>
        </p:spPr>
        <p:txBody>
          <a:bodyPr wrap="square" rtlCol="0">
            <a:spAutoFit/>
          </a:bodyPr>
          <a:lstStyle/>
          <a:p>
            <a:pPr algn="ctr"/>
            <a:r>
              <a:rPr lang="vi-VN" sz="3200" i="1" dirty="0">
                <a:solidFill>
                  <a:schemeClr val="bg2"/>
                </a:solidFill>
              </a:rPr>
              <a:t>Ngọc luôn ghi nhớ những việc cần làm.</a:t>
            </a:r>
          </a:p>
        </p:txBody>
      </p:sp>
      <p:sp>
        <p:nvSpPr>
          <p:cNvPr id="9" name="TextBox 8">
            <a:extLst>
              <a:ext uri="{FF2B5EF4-FFF2-40B4-BE49-F238E27FC236}">
                <a16:creationId xmlns:a16="http://schemas.microsoft.com/office/drawing/2014/main" id="{30A655FC-1D8C-4A51-BD2B-877389A735E7}"/>
              </a:ext>
            </a:extLst>
          </p:cNvPr>
          <p:cNvSpPr txBox="1"/>
          <p:nvPr/>
        </p:nvSpPr>
        <p:spPr>
          <a:xfrm>
            <a:off x="6344232" y="4790384"/>
            <a:ext cx="4932747" cy="1077218"/>
          </a:xfrm>
          <a:prstGeom prst="rect">
            <a:avLst/>
          </a:prstGeom>
          <a:solidFill>
            <a:schemeClr val="accent2"/>
          </a:solidFill>
        </p:spPr>
        <p:txBody>
          <a:bodyPr wrap="square" rtlCol="0">
            <a:spAutoFit/>
          </a:bodyPr>
          <a:lstStyle/>
          <a:p>
            <a:pPr algn="ctr"/>
            <a:r>
              <a:rPr lang="vi-VN" sz="3200" i="1" dirty="0">
                <a:solidFill>
                  <a:schemeClr val="bg2"/>
                </a:solidFill>
              </a:rPr>
              <a:t>Trang dành hết thời gian rảnh rỗi để xem ti vi.</a:t>
            </a:r>
          </a:p>
        </p:txBody>
      </p:sp>
      <p:pic>
        <p:nvPicPr>
          <p:cNvPr id="10" name="Picture 2" descr="Tick and cross cartoon Royalty Free Vector Image">
            <a:extLst>
              <a:ext uri="{FF2B5EF4-FFF2-40B4-BE49-F238E27FC236}">
                <a16:creationId xmlns:a16="http://schemas.microsoft.com/office/drawing/2014/main" id="{6939C262-4963-4844-B03E-D6D9774E166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46606"/>
          <a:stretch/>
        </p:blipFill>
        <p:spPr bwMode="auto">
          <a:xfrm flipH="1">
            <a:off x="517095" y="3127661"/>
            <a:ext cx="1485879" cy="21721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Tick and cross cartoon Royalty Free Vector Image">
            <a:extLst>
              <a:ext uri="{FF2B5EF4-FFF2-40B4-BE49-F238E27FC236}">
                <a16:creationId xmlns:a16="http://schemas.microsoft.com/office/drawing/2014/main" id="{BA3B5CF3-4F58-47F3-8D0D-71DC4F6A9EE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2125" r="-5519"/>
          <a:stretch/>
        </p:blipFill>
        <p:spPr bwMode="auto">
          <a:xfrm>
            <a:off x="10189026" y="3127661"/>
            <a:ext cx="1485879" cy="2172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66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80CF453-7A03-4EAF-BFB5-0A93D719317B}"/>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814388" y="1724588"/>
            <a:ext cx="10563225" cy="3171825"/>
          </a:xfrm>
          <a:prstGeom prst="rect">
            <a:avLst/>
          </a:prstGeom>
        </p:spPr>
      </p:pic>
      <p:grpSp>
        <p:nvGrpSpPr>
          <p:cNvPr id="2" name="Group 1">
            <a:extLst>
              <a:ext uri="{FF2B5EF4-FFF2-40B4-BE49-F238E27FC236}">
                <a16:creationId xmlns:a16="http://schemas.microsoft.com/office/drawing/2014/main" id="{90E6472D-54EF-4287-864C-0208D6E93C5C}"/>
              </a:ext>
            </a:extLst>
          </p:cNvPr>
          <p:cNvGrpSpPr/>
          <p:nvPr/>
        </p:nvGrpSpPr>
        <p:grpSpPr>
          <a:xfrm>
            <a:off x="665162" y="435862"/>
            <a:ext cx="2816950" cy="1288726"/>
            <a:chOff x="500062" y="2851475"/>
            <a:chExt cx="2816950" cy="1288726"/>
          </a:xfrm>
        </p:grpSpPr>
        <p:pic>
          <p:nvPicPr>
            <p:cNvPr id="3" name="Picture 2">
              <a:extLst>
                <a:ext uri="{FF2B5EF4-FFF2-40B4-BE49-F238E27FC236}">
                  <a16:creationId xmlns:a16="http://schemas.microsoft.com/office/drawing/2014/main" id="{6F5792B0-5237-4921-9333-2D63473E0239}"/>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4" name="TextBox 3">
              <a:extLst>
                <a:ext uri="{FF2B5EF4-FFF2-40B4-BE49-F238E27FC236}">
                  <a16:creationId xmlns:a16="http://schemas.microsoft.com/office/drawing/2014/main" id="{3EA80D1D-39F5-4C85-B473-87262938D567}"/>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5" name="Oval 4">
            <a:extLst>
              <a:ext uri="{FF2B5EF4-FFF2-40B4-BE49-F238E27FC236}">
                <a16:creationId xmlns:a16="http://schemas.microsoft.com/office/drawing/2014/main" id="{53A72DDB-6D01-4579-976F-4F5FCC7108C8}"/>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1</a:t>
            </a:r>
          </a:p>
        </p:txBody>
      </p:sp>
      <p:sp>
        <p:nvSpPr>
          <p:cNvPr id="6" name="TextBox 5">
            <a:extLst>
              <a:ext uri="{FF2B5EF4-FFF2-40B4-BE49-F238E27FC236}">
                <a16:creationId xmlns:a16="http://schemas.microsoft.com/office/drawing/2014/main" id="{3DA279CA-ED36-47E4-8ECF-02E877EFCB85}"/>
              </a:ext>
            </a:extLst>
          </p:cNvPr>
          <p:cNvSpPr txBox="1"/>
          <p:nvPr/>
        </p:nvSpPr>
        <p:spPr>
          <a:xfrm>
            <a:off x="3939812" y="517218"/>
            <a:ext cx="7829401" cy="954107"/>
          </a:xfrm>
          <a:prstGeom prst="rect">
            <a:avLst/>
          </a:prstGeom>
          <a:noFill/>
        </p:spPr>
        <p:txBody>
          <a:bodyPr wrap="square" rtlCol="0">
            <a:spAutoFit/>
          </a:bodyPr>
          <a:lstStyle/>
          <a:p>
            <a:pPr algn="just"/>
            <a:r>
              <a:rPr lang="vi-VN" sz="2800" b="1" dirty="0">
                <a:solidFill>
                  <a:srgbClr val="00B050"/>
                </a:solidFill>
              </a:rPr>
              <a:t>Em đồng tình hoặc không đồng tình với việc làm của bạn nào? Vì sao?</a:t>
            </a:r>
          </a:p>
        </p:txBody>
      </p:sp>
      <p:sp>
        <p:nvSpPr>
          <p:cNvPr id="8" name="TextBox 7">
            <a:extLst>
              <a:ext uri="{FF2B5EF4-FFF2-40B4-BE49-F238E27FC236}">
                <a16:creationId xmlns:a16="http://schemas.microsoft.com/office/drawing/2014/main" id="{9C7C1A81-AAED-4925-B666-E09DAB03077C}"/>
              </a:ext>
            </a:extLst>
          </p:cNvPr>
          <p:cNvSpPr txBox="1"/>
          <p:nvPr/>
        </p:nvSpPr>
        <p:spPr>
          <a:xfrm>
            <a:off x="1048952" y="4955484"/>
            <a:ext cx="4932747" cy="1077218"/>
          </a:xfrm>
          <a:prstGeom prst="rect">
            <a:avLst/>
          </a:prstGeom>
          <a:solidFill>
            <a:schemeClr val="accent2"/>
          </a:solidFill>
        </p:spPr>
        <p:txBody>
          <a:bodyPr wrap="square" rtlCol="0">
            <a:spAutoFit/>
          </a:bodyPr>
          <a:lstStyle/>
          <a:p>
            <a:pPr algn="ctr"/>
            <a:r>
              <a:rPr lang="vi-VN" sz="3200" i="1" dirty="0">
                <a:solidFill>
                  <a:schemeClr val="bg2"/>
                </a:solidFill>
              </a:rPr>
              <a:t>Tiến thường chơi đồ chơi trong giờ học.</a:t>
            </a:r>
          </a:p>
        </p:txBody>
      </p:sp>
      <p:sp>
        <p:nvSpPr>
          <p:cNvPr id="9" name="TextBox 8">
            <a:extLst>
              <a:ext uri="{FF2B5EF4-FFF2-40B4-BE49-F238E27FC236}">
                <a16:creationId xmlns:a16="http://schemas.microsoft.com/office/drawing/2014/main" id="{30A655FC-1D8C-4A51-BD2B-877389A735E7}"/>
              </a:ext>
            </a:extLst>
          </p:cNvPr>
          <p:cNvSpPr txBox="1"/>
          <p:nvPr/>
        </p:nvSpPr>
        <p:spPr>
          <a:xfrm>
            <a:off x="6229932" y="4955484"/>
            <a:ext cx="4932747" cy="1077218"/>
          </a:xfrm>
          <a:prstGeom prst="rect">
            <a:avLst/>
          </a:prstGeom>
          <a:solidFill>
            <a:schemeClr val="accent2"/>
          </a:solidFill>
        </p:spPr>
        <p:txBody>
          <a:bodyPr wrap="square" rtlCol="0">
            <a:spAutoFit/>
          </a:bodyPr>
          <a:lstStyle/>
          <a:p>
            <a:pPr algn="ctr"/>
            <a:r>
              <a:rPr lang="vi-VN" sz="3200" i="1" dirty="0">
                <a:solidFill>
                  <a:schemeClr val="bg2"/>
                </a:solidFill>
              </a:rPr>
              <a:t>Hùng luôn đặt báo thức để dậy đúng giờ.</a:t>
            </a:r>
          </a:p>
        </p:txBody>
      </p:sp>
      <p:pic>
        <p:nvPicPr>
          <p:cNvPr id="10" name="Picture 2" descr="Tick and cross cartoon Royalty Free Vector Image">
            <a:extLst>
              <a:ext uri="{FF2B5EF4-FFF2-40B4-BE49-F238E27FC236}">
                <a16:creationId xmlns:a16="http://schemas.microsoft.com/office/drawing/2014/main" id="{6939C262-4963-4844-B03E-D6D9774E166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46606"/>
          <a:stretch/>
        </p:blipFill>
        <p:spPr bwMode="auto">
          <a:xfrm>
            <a:off x="10285808" y="3271140"/>
            <a:ext cx="1485879" cy="21721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Tick and cross cartoon Royalty Free Vector Image">
            <a:extLst>
              <a:ext uri="{FF2B5EF4-FFF2-40B4-BE49-F238E27FC236}">
                <a16:creationId xmlns:a16="http://schemas.microsoft.com/office/drawing/2014/main" id="{BA3B5CF3-4F58-47F3-8D0D-71DC4F6A9EE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2125" r="-5519"/>
          <a:stretch/>
        </p:blipFill>
        <p:spPr bwMode="auto">
          <a:xfrm>
            <a:off x="420313" y="3271139"/>
            <a:ext cx="1485879" cy="2172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76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2D3627A-411B-4140-901A-73F2E213C983}"/>
              </a:ext>
            </a:extLst>
          </p:cNvPr>
          <p:cNvGrpSpPr/>
          <p:nvPr/>
        </p:nvGrpSpPr>
        <p:grpSpPr>
          <a:xfrm>
            <a:off x="534534" y="435862"/>
            <a:ext cx="2816950" cy="1288726"/>
            <a:chOff x="500062" y="2851475"/>
            <a:chExt cx="2816950" cy="1288726"/>
          </a:xfrm>
        </p:grpSpPr>
        <p:pic>
          <p:nvPicPr>
            <p:cNvPr id="4" name="Picture 3">
              <a:extLst>
                <a:ext uri="{FF2B5EF4-FFF2-40B4-BE49-F238E27FC236}">
                  <a16:creationId xmlns:a16="http://schemas.microsoft.com/office/drawing/2014/main" id="{BF4FE52A-E406-40AA-AA2E-FD656177818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5" name="TextBox 4">
              <a:extLst>
                <a:ext uri="{FF2B5EF4-FFF2-40B4-BE49-F238E27FC236}">
                  <a16:creationId xmlns:a16="http://schemas.microsoft.com/office/drawing/2014/main" id="{2E54522F-4EFB-4663-A009-25897224B093}"/>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6" name="Oval 5">
            <a:extLst>
              <a:ext uri="{FF2B5EF4-FFF2-40B4-BE49-F238E27FC236}">
                <a16:creationId xmlns:a16="http://schemas.microsoft.com/office/drawing/2014/main" id="{7C82E778-BF88-4D94-A592-39FAF8E69CFC}"/>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2</a:t>
            </a:r>
          </a:p>
        </p:txBody>
      </p:sp>
      <p:sp>
        <p:nvSpPr>
          <p:cNvPr id="7" name="TextBox 6">
            <a:extLst>
              <a:ext uri="{FF2B5EF4-FFF2-40B4-BE49-F238E27FC236}">
                <a16:creationId xmlns:a16="http://schemas.microsoft.com/office/drawing/2014/main" id="{2E43185E-CD29-4EDD-80AE-36312A106E60}"/>
              </a:ext>
            </a:extLst>
          </p:cNvPr>
          <p:cNvSpPr txBox="1"/>
          <p:nvPr/>
        </p:nvSpPr>
        <p:spPr>
          <a:xfrm>
            <a:off x="3939812" y="517218"/>
            <a:ext cx="7829401" cy="954107"/>
          </a:xfrm>
          <a:prstGeom prst="rect">
            <a:avLst/>
          </a:prstGeom>
          <a:noFill/>
        </p:spPr>
        <p:txBody>
          <a:bodyPr wrap="square" rtlCol="0">
            <a:spAutoFit/>
          </a:bodyPr>
          <a:lstStyle/>
          <a:p>
            <a:pPr algn="just"/>
            <a:r>
              <a:rPr lang="vi-VN" sz="2800" b="1" dirty="0">
                <a:solidFill>
                  <a:srgbClr val="00B050"/>
                </a:solidFill>
              </a:rPr>
              <a:t>Điều gì có thể xảy ra trong các tình huống dưới đây?</a:t>
            </a:r>
          </a:p>
        </p:txBody>
      </p:sp>
      <p:grpSp>
        <p:nvGrpSpPr>
          <p:cNvPr id="11" name="Group 10">
            <a:extLst>
              <a:ext uri="{FF2B5EF4-FFF2-40B4-BE49-F238E27FC236}">
                <a16:creationId xmlns:a16="http://schemas.microsoft.com/office/drawing/2014/main" id="{E4C30BA4-6B36-462E-A985-B573D4036226}"/>
              </a:ext>
            </a:extLst>
          </p:cNvPr>
          <p:cNvGrpSpPr/>
          <p:nvPr/>
        </p:nvGrpSpPr>
        <p:grpSpPr>
          <a:xfrm>
            <a:off x="1722263" y="1628178"/>
            <a:ext cx="4373563" cy="2281355"/>
            <a:chOff x="1824037" y="1724588"/>
            <a:chExt cx="4373563" cy="2281355"/>
          </a:xfrm>
        </p:grpSpPr>
        <p:pic>
          <p:nvPicPr>
            <p:cNvPr id="2" name="Picture 1">
              <a:extLst>
                <a:ext uri="{FF2B5EF4-FFF2-40B4-BE49-F238E27FC236}">
                  <a16:creationId xmlns:a16="http://schemas.microsoft.com/office/drawing/2014/main" id="{CFB0F7FF-BBCF-45EA-9F1C-88EA448E7CCD}"/>
                </a:ext>
              </a:extLst>
            </p:cNvPr>
            <p:cNvPicPr>
              <a:picLocks noChangeAspect="1"/>
            </p:cNvPicPr>
            <p:nvPr/>
          </p:nvPicPr>
          <p:blipFill rotWithShape="1">
            <a:blip r:embed="rId4">
              <a:clrChange>
                <a:clrFrom>
                  <a:srgbClr val="FFFFFF"/>
                </a:clrFrom>
                <a:clrTo>
                  <a:srgbClr val="FFFFFF">
                    <a:alpha val="0"/>
                  </a:srgbClr>
                </a:clrTo>
              </a:clrChange>
            </a:blip>
            <a:srcRect r="48869" b="29556"/>
            <a:stretch/>
          </p:blipFill>
          <p:spPr>
            <a:xfrm>
              <a:off x="1824037" y="1724588"/>
              <a:ext cx="4373563" cy="2281355"/>
            </a:xfrm>
            <a:prstGeom prst="rect">
              <a:avLst/>
            </a:prstGeom>
          </p:spPr>
        </p:pic>
        <p:grpSp>
          <p:nvGrpSpPr>
            <p:cNvPr id="10" name="Group 9">
              <a:extLst>
                <a:ext uri="{FF2B5EF4-FFF2-40B4-BE49-F238E27FC236}">
                  <a16:creationId xmlns:a16="http://schemas.microsoft.com/office/drawing/2014/main" id="{C3B4CA70-70B1-48C1-8EFE-15AD6BD1658E}"/>
                </a:ext>
              </a:extLst>
            </p:cNvPr>
            <p:cNvGrpSpPr/>
            <p:nvPr/>
          </p:nvGrpSpPr>
          <p:grpSpPr>
            <a:xfrm>
              <a:off x="2276475" y="2512840"/>
              <a:ext cx="3375025" cy="830997"/>
              <a:chOff x="2276475" y="2512840"/>
              <a:chExt cx="3375025" cy="830997"/>
            </a:xfrm>
          </p:grpSpPr>
          <p:sp>
            <p:nvSpPr>
              <p:cNvPr id="8" name="Diamond 7">
                <a:extLst>
                  <a:ext uri="{FF2B5EF4-FFF2-40B4-BE49-F238E27FC236}">
                    <a16:creationId xmlns:a16="http://schemas.microsoft.com/office/drawing/2014/main" id="{8503739B-501F-4F72-8A76-235F77A86C11}"/>
                  </a:ext>
                </a:extLst>
              </p:cNvPr>
              <p:cNvSpPr/>
              <p:nvPr/>
            </p:nvSpPr>
            <p:spPr>
              <a:xfrm>
                <a:off x="2276475" y="2518393"/>
                <a:ext cx="390525" cy="434424"/>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bg2"/>
                    </a:solidFill>
                  </a:rPr>
                  <a:t>1</a:t>
                </a:r>
              </a:p>
            </p:txBody>
          </p:sp>
          <p:sp>
            <p:nvSpPr>
              <p:cNvPr id="9" name="TextBox 8">
                <a:extLst>
                  <a:ext uri="{FF2B5EF4-FFF2-40B4-BE49-F238E27FC236}">
                    <a16:creationId xmlns:a16="http://schemas.microsoft.com/office/drawing/2014/main" id="{1F127C55-93AA-48F0-BBD2-8642DCFEFD9A}"/>
                  </a:ext>
                </a:extLst>
              </p:cNvPr>
              <p:cNvSpPr txBox="1"/>
              <p:nvPr/>
            </p:nvSpPr>
            <p:spPr>
              <a:xfrm>
                <a:off x="2667000" y="2512840"/>
                <a:ext cx="2984500" cy="830997"/>
              </a:xfrm>
              <a:prstGeom prst="rect">
                <a:avLst/>
              </a:prstGeom>
              <a:noFill/>
            </p:spPr>
            <p:txBody>
              <a:bodyPr wrap="square" rtlCol="0">
                <a:spAutoFit/>
              </a:bodyPr>
              <a:lstStyle/>
              <a:p>
                <a:r>
                  <a:rPr lang="vi-VN" sz="2400" dirty="0">
                    <a:solidFill>
                      <a:schemeClr val="bg2"/>
                    </a:solidFill>
                  </a:rPr>
                  <a:t>Tùng thường xuyên đi ngủ muộn.</a:t>
                </a:r>
              </a:p>
            </p:txBody>
          </p:sp>
        </p:grpSp>
      </p:grpSp>
      <p:sp>
        <p:nvSpPr>
          <p:cNvPr id="13" name="TextBox 12">
            <a:extLst>
              <a:ext uri="{FF2B5EF4-FFF2-40B4-BE49-F238E27FC236}">
                <a16:creationId xmlns:a16="http://schemas.microsoft.com/office/drawing/2014/main" id="{C289BC6B-17C5-4976-8712-E3FC8B688E8F}"/>
              </a:ext>
            </a:extLst>
          </p:cNvPr>
          <p:cNvSpPr txBox="1"/>
          <p:nvPr/>
        </p:nvSpPr>
        <p:spPr>
          <a:xfrm>
            <a:off x="1486344" y="4693342"/>
            <a:ext cx="4396887"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rPr>
              <a:t>Ảnh hưởng đến sức khỏe.</a:t>
            </a:r>
          </a:p>
        </p:txBody>
      </p:sp>
      <p:sp>
        <p:nvSpPr>
          <p:cNvPr id="14" name="TextBox 13">
            <a:extLst>
              <a:ext uri="{FF2B5EF4-FFF2-40B4-BE49-F238E27FC236}">
                <a16:creationId xmlns:a16="http://schemas.microsoft.com/office/drawing/2014/main" id="{C0EC4797-84F5-4E85-AD9E-92139DAB3350}"/>
              </a:ext>
            </a:extLst>
          </p:cNvPr>
          <p:cNvSpPr txBox="1"/>
          <p:nvPr/>
        </p:nvSpPr>
        <p:spPr>
          <a:xfrm>
            <a:off x="1486344" y="3978711"/>
            <a:ext cx="3637200"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vi-VN" sz="2800" kern="0" dirty="0">
                <a:solidFill>
                  <a:srgbClr val="FF0000"/>
                </a:solidFill>
              </a:rPr>
              <a:t>Ít</a:t>
            </a:r>
            <a:r>
              <a:rPr kumimoji="0" lang="vi-VN" sz="2800" b="0" i="0" u="none" strike="noStrike" kern="0" cap="none" spc="0" normalizeH="0" baseline="0" noProof="0" dirty="0">
                <a:ln>
                  <a:noFill/>
                </a:ln>
                <a:solidFill>
                  <a:srgbClr val="FF0000"/>
                </a:solidFill>
                <a:effectLst/>
                <a:uLnTx/>
                <a:uFillTx/>
              </a:rPr>
              <a:t> thời gian nghỉ ngơi.</a:t>
            </a:r>
          </a:p>
        </p:txBody>
      </p:sp>
      <p:sp>
        <p:nvSpPr>
          <p:cNvPr id="15" name="TextBox 14">
            <a:extLst>
              <a:ext uri="{FF2B5EF4-FFF2-40B4-BE49-F238E27FC236}">
                <a16:creationId xmlns:a16="http://schemas.microsoft.com/office/drawing/2014/main" id="{B0692085-D9FC-4032-908D-47056E499A3E}"/>
              </a:ext>
            </a:extLst>
          </p:cNvPr>
          <p:cNvSpPr txBox="1"/>
          <p:nvPr/>
        </p:nvSpPr>
        <p:spPr>
          <a:xfrm>
            <a:off x="1486343" y="5407973"/>
            <a:ext cx="4396887" cy="954107"/>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rPr>
              <a:t>Dễ bị ngủ quên, thức dậy muộn vào sáng hôm sau.</a:t>
            </a:r>
          </a:p>
        </p:txBody>
      </p:sp>
      <p:pic>
        <p:nvPicPr>
          <p:cNvPr id="1026" name="Picture 2" descr="Happy cute kid boy tired with low energy Premium Vector">
            <a:extLst>
              <a:ext uri="{FF2B5EF4-FFF2-40B4-BE49-F238E27FC236}">
                <a16:creationId xmlns:a16="http://schemas.microsoft.com/office/drawing/2014/main" id="{1300EC3A-A85A-4BDE-908C-CF383FD65568}"/>
              </a:ext>
            </a:extLst>
          </p:cNvPr>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97288" y="2242149"/>
            <a:ext cx="2981325" cy="2981325"/>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08887234-9F52-435E-B4C0-2B4B45BD5CE5}"/>
              </a:ext>
            </a:extLst>
          </p:cNvPr>
          <p:cNvGrpSpPr/>
          <p:nvPr/>
        </p:nvGrpSpPr>
        <p:grpSpPr>
          <a:xfrm>
            <a:off x="6653736" y="978559"/>
            <a:ext cx="4373563" cy="3321271"/>
            <a:chOff x="6653736" y="978559"/>
            <a:chExt cx="4373563" cy="3321271"/>
          </a:xfrm>
        </p:grpSpPr>
        <p:pic>
          <p:nvPicPr>
            <p:cNvPr id="17" name="Picture 16">
              <a:extLst>
                <a:ext uri="{FF2B5EF4-FFF2-40B4-BE49-F238E27FC236}">
                  <a16:creationId xmlns:a16="http://schemas.microsoft.com/office/drawing/2014/main" id="{E5532FDE-AB14-4CAF-BED4-E6A0D032EBF9}"/>
                </a:ext>
              </a:extLst>
            </p:cNvPr>
            <p:cNvPicPr>
              <a:picLocks noChangeAspect="1"/>
            </p:cNvPicPr>
            <p:nvPr/>
          </p:nvPicPr>
          <p:blipFill rotWithShape="1">
            <a:blip r:embed="rId4">
              <a:clrChange>
                <a:clrFrom>
                  <a:srgbClr val="FFFFFF"/>
                </a:clrFrom>
                <a:clrTo>
                  <a:srgbClr val="FFFFFF">
                    <a:alpha val="0"/>
                  </a:srgbClr>
                </a:clrTo>
              </a:clrChange>
            </a:blip>
            <a:srcRect l="53136" t="-2554" r="-4267"/>
            <a:stretch/>
          </p:blipFill>
          <p:spPr>
            <a:xfrm>
              <a:off x="6653736" y="978559"/>
              <a:ext cx="4373563" cy="3321271"/>
            </a:xfrm>
            <a:prstGeom prst="rect">
              <a:avLst/>
            </a:prstGeom>
          </p:spPr>
        </p:pic>
        <p:sp>
          <p:nvSpPr>
            <p:cNvPr id="18" name="Diamond 17">
              <a:extLst>
                <a:ext uri="{FF2B5EF4-FFF2-40B4-BE49-F238E27FC236}">
                  <a16:creationId xmlns:a16="http://schemas.microsoft.com/office/drawing/2014/main" id="{7A8C9158-A7C1-469E-A58B-EA9DB6D172F8}"/>
                </a:ext>
              </a:extLst>
            </p:cNvPr>
            <p:cNvSpPr/>
            <p:nvPr/>
          </p:nvSpPr>
          <p:spPr>
            <a:xfrm>
              <a:off x="7431223" y="1932666"/>
              <a:ext cx="389589" cy="434424"/>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bg2"/>
                  </a:solidFill>
                </a:rPr>
                <a:t>2</a:t>
              </a:r>
            </a:p>
          </p:txBody>
        </p:sp>
        <p:sp>
          <p:nvSpPr>
            <p:cNvPr id="19" name="TextBox 18">
              <a:extLst>
                <a:ext uri="{FF2B5EF4-FFF2-40B4-BE49-F238E27FC236}">
                  <a16:creationId xmlns:a16="http://schemas.microsoft.com/office/drawing/2014/main" id="{5E67DF27-864D-49B0-BF9B-4C0934C835A6}"/>
                </a:ext>
              </a:extLst>
            </p:cNvPr>
            <p:cNvSpPr txBox="1"/>
            <p:nvPr/>
          </p:nvSpPr>
          <p:spPr>
            <a:xfrm>
              <a:off x="7298069" y="1872397"/>
              <a:ext cx="2859314" cy="1938992"/>
            </a:xfrm>
            <a:prstGeom prst="rect">
              <a:avLst/>
            </a:prstGeom>
            <a:noFill/>
          </p:spPr>
          <p:txBody>
            <a:bodyPr wrap="square" rtlCol="0">
              <a:spAutoFit/>
            </a:bodyPr>
            <a:lstStyle/>
            <a:p>
              <a:pPr algn="ctr"/>
              <a:r>
                <a:rPr lang="vi-VN" sz="2400" dirty="0">
                  <a:solidFill>
                    <a:schemeClr val="bg2"/>
                  </a:solidFill>
                </a:rPr>
                <a:t>     Minh luôn thực hiện đúng giờ học, giờ chơi và tranh thủ thời gian làm việc nhà.</a:t>
              </a:r>
            </a:p>
          </p:txBody>
        </p:sp>
      </p:grpSp>
      <p:pic>
        <p:nvPicPr>
          <p:cNvPr id="1028" name="Picture 4" descr="Menino bonito garoto estudante feliz com livro e lápis Vetor Premium">
            <a:extLst>
              <a:ext uri="{FF2B5EF4-FFF2-40B4-BE49-F238E27FC236}">
                <a16:creationId xmlns:a16="http://schemas.microsoft.com/office/drawing/2014/main" id="{D40AB892-5F28-4150-93E3-000363D4C3EB}"/>
              </a:ext>
            </a:extLst>
          </p:cNvPr>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9733047" y="2503334"/>
            <a:ext cx="2458953" cy="2458953"/>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0BA97C2F-87F6-4F02-8CE9-3C88AEAD1588}"/>
              </a:ext>
            </a:extLst>
          </p:cNvPr>
          <p:cNvSpPr txBox="1"/>
          <p:nvPr/>
        </p:nvSpPr>
        <p:spPr>
          <a:xfrm>
            <a:off x="6653736" y="4334786"/>
            <a:ext cx="3637200"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rPr>
              <a:t>Làm được nhiều việc.</a:t>
            </a:r>
          </a:p>
        </p:txBody>
      </p:sp>
      <p:sp>
        <p:nvSpPr>
          <p:cNvPr id="23" name="TextBox 22">
            <a:extLst>
              <a:ext uri="{FF2B5EF4-FFF2-40B4-BE49-F238E27FC236}">
                <a16:creationId xmlns:a16="http://schemas.microsoft.com/office/drawing/2014/main" id="{5CCEBABE-A892-41F0-AC5E-43FE7736DE65}"/>
              </a:ext>
            </a:extLst>
          </p:cNvPr>
          <p:cNvSpPr txBox="1"/>
          <p:nvPr/>
        </p:nvSpPr>
        <p:spPr>
          <a:xfrm>
            <a:off x="6915301" y="5039202"/>
            <a:ext cx="3375635"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rPr>
              <a:t>Công việc hiệu quả.</a:t>
            </a:r>
          </a:p>
        </p:txBody>
      </p:sp>
      <p:sp>
        <p:nvSpPr>
          <p:cNvPr id="24" name="TextBox 23">
            <a:extLst>
              <a:ext uri="{FF2B5EF4-FFF2-40B4-BE49-F238E27FC236}">
                <a16:creationId xmlns:a16="http://schemas.microsoft.com/office/drawing/2014/main" id="{91A64755-AD73-4457-8A6B-687AC467C08C}"/>
              </a:ext>
            </a:extLst>
          </p:cNvPr>
          <p:cNvSpPr txBox="1"/>
          <p:nvPr/>
        </p:nvSpPr>
        <p:spPr>
          <a:xfrm>
            <a:off x="7876884" y="5743618"/>
            <a:ext cx="2414052"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rPr>
              <a:t>Sức khỏe tốt.</a:t>
            </a:r>
          </a:p>
        </p:txBody>
      </p:sp>
    </p:spTree>
    <p:extLst>
      <p:ext uri="{BB962C8B-B14F-4D97-AF65-F5344CB8AC3E}">
        <p14:creationId xmlns:p14="http://schemas.microsoft.com/office/powerpoint/2010/main" val="173504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ppt_w</p:attrName>
                                        </p:attrNameLst>
                                      </p:cBhvr>
                                      <p:tavLst>
                                        <p:tav tm="0">
                                          <p:val>
                                            <p:fltVal val="0"/>
                                          </p:val>
                                        </p:tav>
                                        <p:tav tm="100000">
                                          <p:val>
                                            <p:strVal val="#ppt_w"/>
                                          </p:val>
                                        </p:tav>
                                      </p:tavLst>
                                    </p:anim>
                                    <p:anim calcmode="lin" valueType="num">
                                      <p:cBhvr>
                                        <p:cTn id="19" dur="1000" fill="hold"/>
                                        <p:tgtEl>
                                          <p:spTgt spid="11"/>
                                        </p:tgtEl>
                                        <p:attrNameLst>
                                          <p:attrName>ppt_h</p:attrName>
                                        </p:attrNameLst>
                                      </p:cBhvr>
                                      <p:tavLst>
                                        <p:tav tm="0">
                                          <p:val>
                                            <p:fltVal val="0"/>
                                          </p:val>
                                        </p:tav>
                                        <p:tav tm="100000">
                                          <p:val>
                                            <p:strVal val="#ppt_h"/>
                                          </p:val>
                                        </p:tav>
                                      </p:tavLst>
                                    </p:anim>
                                    <p:anim calcmode="lin" valueType="num">
                                      <p:cBhvr>
                                        <p:cTn id="20" dur="1000" fill="hold"/>
                                        <p:tgtEl>
                                          <p:spTgt spid="11"/>
                                        </p:tgtEl>
                                        <p:attrNameLst>
                                          <p:attrName>style.rotation</p:attrName>
                                        </p:attrNameLst>
                                      </p:cBhvr>
                                      <p:tavLst>
                                        <p:tav tm="0">
                                          <p:val>
                                            <p:fltVal val="90"/>
                                          </p:val>
                                        </p:tav>
                                        <p:tav tm="100000">
                                          <p:val>
                                            <p:fltVal val="0"/>
                                          </p:val>
                                        </p:tav>
                                      </p:tavLst>
                                    </p:anim>
                                    <p:animEffect transition="in" filter="fade">
                                      <p:cBhvr>
                                        <p:cTn id="21" dur="1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1000"/>
                                        <p:tgtEl>
                                          <p:spTgt spid="1026"/>
                                        </p:tgtEl>
                                      </p:cBhvr>
                                    </p:animEffect>
                                    <p:anim calcmode="lin" valueType="num">
                                      <p:cBhvr>
                                        <p:cTn id="27" dur="1000" fill="hold"/>
                                        <p:tgtEl>
                                          <p:spTgt spid="1026"/>
                                        </p:tgtEl>
                                        <p:attrNameLst>
                                          <p:attrName>ppt_x</p:attrName>
                                        </p:attrNameLst>
                                      </p:cBhvr>
                                      <p:tavLst>
                                        <p:tav tm="0">
                                          <p:val>
                                            <p:strVal val="#ppt_x"/>
                                          </p:val>
                                        </p:tav>
                                        <p:tav tm="100000">
                                          <p:val>
                                            <p:strVal val="#ppt_x"/>
                                          </p:val>
                                        </p:tav>
                                      </p:tavLst>
                                    </p:anim>
                                    <p:anim calcmode="lin" valueType="num">
                                      <p:cBhvr>
                                        <p:cTn id="28"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1000" fill="hold"/>
                                        <p:tgtEl>
                                          <p:spTgt spid="16"/>
                                        </p:tgtEl>
                                        <p:attrNameLst>
                                          <p:attrName>ppt_w</p:attrName>
                                        </p:attrNameLst>
                                      </p:cBhvr>
                                      <p:tavLst>
                                        <p:tav tm="0">
                                          <p:val>
                                            <p:fltVal val="0"/>
                                          </p:val>
                                        </p:tav>
                                        <p:tav tm="100000">
                                          <p:val>
                                            <p:strVal val="#ppt_w"/>
                                          </p:val>
                                        </p:tav>
                                      </p:tavLst>
                                    </p:anim>
                                    <p:anim calcmode="lin" valueType="num">
                                      <p:cBhvr>
                                        <p:cTn id="55" dur="1000" fill="hold"/>
                                        <p:tgtEl>
                                          <p:spTgt spid="16"/>
                                        </p:tgtEl>
                                        <p:attrNameLst>
                                          <p:attrName>ppt_h</p:attrName>
                                        </p:attrNameLst>
                                      </p:cBhvr>
                                      <p:tavLst>
                                        <p:tav tm="0">
                                          <p:val>
                                            <p:fltVal val="0"/>
                                          </p:val>
                                        </p:tav>
                                        <p:tav tm="100000">
                                          <p:val>
                                            <p:strVal val="#ppt_h"/>
                                          </p:val>
                                        </p:tav>
                                      </p:tavLst>
                                    </p:anim>
                                    <p:anim calcmode="lin" valueType="num">
                                      <p:cBhvr>
                                        <p:cTn id="56" dur="1000" fill="hold"/>
                                        <p:tgtEl>
                                          <p:spTgt spid="16"/>
                                        </p:tgtEl>
                                        <p:attrNameLst>
                                          <p:attrName>style.rotation</p:attrName>
                                        </p:attrNameLst>
                                      </p:cBhvr>
                                      <p:tavLst>
                                        <p:tav tm="0">
                                          <p:val>
                                            <p:fltVal val="90"/>
                                          </p:val>
                                        </p:tav>
                                        <p:tav tm="100000">
                                          <p:val>
                                            <p:fltVal val="0"/>
                                          </p:val>
                                        </p:tav>
                                      </p:tavLst>
                                    </p:anim>
                                    <p:animEffect transition="in" filter="fade">
                                      <p:cBhvr>
                                        <p:cTn id="57" dur="10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1028"/>
                                        </p:tgtEl>
                                        <p:attrNameLst>
                                          <p:attrName>style.visibility</p:attrName>
                                        </p:attrNameLst>
                                      </p:cBhvr>
                                      <p:to>
                                        <p:strVal val="visible"/>
                                      </p:to>
                                    </p:set>
                                    <p:animEffect transition="in" filter="fade">
                                      <p:cBhvr>
                                        <p:cTn id="62" dur="1000"/>
                                        <p:tgtEl>
                                          <p:spTgt spid="1028"/>
                                        </p:tgtEl>
                                      </p:cBhvr>
                                    </p:animEffect>
                                    <p:anim calcmode="lin" valueType="num">
                                      <p:cBhvr>
                                        <p:cTn id="63" dur="1000" fill="hold"/>
                                        <p:tgtEl>
                                          <p:spTgt spid="1028"/>
                                        </p:tgtEl>
                                        <p:attrNameLst>
                                          <p:attrName>ppt_x</p:attrName>
                                        </p:attrNameLst>
                                      </p:cBhvr>
                                      <p:tavLst>
                                        <p:tav tm="0">
                                          <p:val>
                                            <p:strVal val="#ppt_x"/>
                                          </p:val>
                                        </p:tav>
                                        <p:tav tm="100000">
                                          <p:val>
                                            <p:strVal val="#ppt_x"/>
                                          </p:val>
                                        </p:tav>
                                      </p:tavLst>
                                    </p:anim>
                                    <p:anim calcmode="lin" valueType="num">
                                      <p:cBhvr>
                                        <p:cTn id="64"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3" grpId="0" animBg="1"/>
      <p:bldP spid="14" grpId="0" animBg="1"/>
      <p:bldP spid="15" grpId="0" animBg="1"/>
      <p:bldP spid="22" grpId="0" animBg="1"/>
      <p:bldP spid="23"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2D3627A-411B-4140-901A-73F2E213C983}"/>
              </a:ext>
            </a:extLst>
          </p:cNvPr>
          <p:cNvGrpSpPr/>
          <p:nvPr/>
        </p:nvGrpSpPr>
        <p:grpSpPr>
          <a:xfrm>
            <a:off x="534534" y="435862"/>
            <a:ext cx="2816950" cy="1288726"/>
            <a:chOff x="500062" y="2851475"/>
            <a:chExt cx="2816950" cy="1288726"/>
          </a:xfrm>
        </p:grpSpPr>
        <p:pic>
          <p:nvPicPr>
            <p:cNvPr id="4" name="Picture 3">
              <a:extLst>
                <a:ext uri="{FF2B5EF4-FFF2-40B4-BE49-F238E27FC236}">
                  <a16:creationId xmlns:a16="http://schemas.microsoft.com/office/drawing/2014/main" id="{BF4FE52A-E406-40AA-AA2E-FD656177818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5" name="TextBox 4">
              <a:extLst>
                <a:ext uri="{FF2B5EF4-FFF2-40B4-BE49-F238E27FC236}">
                  <a16:creationId xmlns:a16="http://schemas.microsoft.com/office/drawing/2014/main" id="{2E54522F-4EFB-4663-A009-25897224B093}"/>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6" name="Oval 5">
            <a:extLst>
              <a:ext uri="{FF2B5EF4-FFF2-40B4-BE49-F238E27FC236}">
                <a16:creationId xmlns:a16="http://schemas.microsoft.com/office/drawing/2014/main" id="{7C82E778-BF88-4D94-A592-39FAF8E69CFC}"/>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3</a:t>
            </a:r>
          </a:p>
        </p:txBody>
      </p:sp>
      <p:sp>
        <p:nvSpPr>
          <p:cNvPr id="7" name="TextBox 6">
            <a:extLst>
              <a:ext uri="{FF2B5EF4-FFF2-40B4-BE49-F238E27FC236}">
                <a16:creationId xmlns:a16="http://schemas.microsoft.com/office/drawing/2014/main" id="{2E43185E-CD29-4EDD-80AE-36312A106E60}"/>
              </a:ext>
            </a:extLst>
          </p:cNvPr>
          <p:cNvSpPr txBox="1"/>
          <p:nvPr/>
        </p:nvSpPr>
        <p:spPr>
          <a:xfrm>
            <a:off x="3939812" y="517218"/>
            <a:ext cx="7829401" cy="523220"/>
          </a:xfrm>
          <a:prstGeom prst="rect">
            <a:avLst/>
          </a:prstGeom>
          <a:noFill/>
        </p:spPr>
        <p:txBody>
          <a:bodyPr wrap="square" rtlCol="0">
            <a:spAutoFit/>
          </a:bodyPr>
          <a:lstStyle/>
          <a:p>
            <a:pPr algn="just"/>
            <a:r>
              <a:rPr lang="vi-VN" sz="2800" b="1" dirty="0">
                <a:solidFill>
                  <a:srgbClr val="00B050"/>
                </a:solidFill>
              </a:rPr>
              <a:t>Đưa ra lời khuyên cho bạn</a:t>
            </a:r>
          </a:p>
        </p:txBody>
      </p:sp>
      <p:pic>
        <p:nvPicPr>
          <p:cNvPr id="12" name="Picture 11">
            <a:extLst>
              <a:ext uri="{FF2B5EF4-FFF2-40B4-BE49-F238E27FC236}">
                <a16:creationId xmlns:a16="http://schemas.microsoft.com/office/drawing/2014/main" id="{4934413B-198D-4048-80EB-C87D91B4919C}"/>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845637" y="1845259"/>
            <a:ext cx="6306577" cy="4323311"/>
          </a:xfrm>
          <a:prstGeom prst="rect">
            <a:avLst/>
          </a:prstGeom>
        </p:spPr>
      </p:pic>
      <p:sp>
        <p:nvSpPr>
          <p:cNvPr id="25" name="Diamond 24">
            <a:extLst>
              <a:ext uri="{FF2B5EF4-FFF2-40B4-BE49-F238E27FC236}">
                <a16:creationId xmlns:a16="http://schemas.microsoft.com/office/drawing/2014/main" id="{E077F5F8-028A-4818-AE90-D231FE17D0D7}"/>
              </a:ext>
            </a:extLst>
          </p:cNvPr>
          <p:cNvSpPr/>
          <p:nvPr/>
        </p:nvSpPr>
        <p:spPr>
          <a:xfrm>
            <a:off x="3671249" y="1184959"/>
            <a:ext cx="463826" cy="434424"/>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bg2"/>
                </a:solidFill>
              </a:rPr>
              <a:t>1</a:t>
            </a:r>
          </a:p>
        </p:txBody>
      </p:sp>
      <p:sp>
        <p:nvSpPr>
          <p:cNvPr id="26" name="TextBox 25">
            <a:extLst>
              <a:ext uri="{FF2B5EF4-FFF2-40B4-BE49-F238E27FC236}">
                <a16:creationId xmlns:a16="http://schemas.microsoft.com/office/drawing/2014/main" id="{F744251C-2490-4101-A275-7207D033D7D0}"/>
              </a:ext>
            </a:extLst>
          </p:cNvPr>
          <p:cNvSpPr txBox="1"/>
          <p:nvPr/>
        </p:nvSpPr>
        <p:spPr>
          <a:xfrm>
            <a:off x="4135074" y="1179406"/>
            <a:ext cx="6039440" cy="523220"/>
          </a:xfrm>
          <a:prstGeom prst="rect">
            <a:avLst/>
          </a:prstGeom>
          <a:noFill/>
        </p:spPr>
        <p:txBody>
          <a:bodyPr wrap="square" rtlCol="0">
            <a:spAutoFit/>
          </a:bodyPr>
          <a:lstStyle/>
          <a:p>
            <a:r>
              <a:rPr lang="vi-VN" sz="2800" dirty="0">
                <a:solidFill>
                  <a:schemeClr val="bg2"/>
                </a:solidFill>
              </a:rPr>
              <a:t>Nam vừa vẽ tranh vừa xem ti vi.</a:t>
            </a:r>
          </a:p>
        </p:txBody>
      </p:sp>
      <p:pic>
        <p:nvPicPr>
          <p:cNvPr id="2050" name="Picture 2" descr="Happy cute boy study with smile Premium Vector">
            <a:extLst>
              <a:ext uri="{FF2B5EF4-FFF2-40B4-BE49-F238E27FC236}">
                <a16:creationId xmlns:a16="http://schemas.microsoft.com/office/drawing/2014/main" id="{E048FE43-7F65-4A96-A28F-C9E031BDD1D4}"/>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55244" y="3932943"/>
            <a:ext cx="2458992" cy="2458992"/>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 29">
            <a:extLst>
              <a:ext uri="{FF2B5EF4-FFF2-40B4-BE49-F238E27FC236}">
                <a16:creationId xmlns:a16="http://schemas.microsoft.com/office/drawing/2014/main" id="{CB61F0E4-3B0D-4991-8C07-3278D721A9F7}"/>
              </a:ext>
            </a:extLst>
          </p:cNvPr>
          <p:cNvGrpSpPr/>
          <p:nvPr/>
        </p:nvGrpSpPr>
        <p:grpSpPr>
          <a:xfrm>
            <a:off x="7271657" y="1616768"/>
            <a:ext cx="4245620" cy="2736928"/>
            <a:chOff x="7271657" y="1616768"/>
            <a:chExt cx="4245620" cy="2736928"/>
          </a:xfrm>
        </p:grpSpPr>
        <p:sp>
          <p:nvSpPr>
            <p:cNvPr id="21" name="Speech Bubble: Oval 20">
              <a:extLst>
                <a:ext uri="{FF2B5EF4-FFF2-40B4-BE49-F238E27FC236}">
                  <a16:creationId xmlns:a16="http://schemas.microsoft.com/office/drawing/2014/main" id="{3F5959CC-F16C-448F-BB71-53834670DE95}"/>
                </a:ext>
              </a:extLst>
            </p:cNvPr>
            <p:cNvSpPr/>
            <p:nvPr/>
          </p:nvSpPr>
          <p:spPr>
            <a:xfrm>
              <a:off x="7271657" y="1616768"/>
              <a:ext cx="4245620" cy="2736928"/>
            </a:xfrm>
            <a:prstGeom prst="wedgeEllipseCallout">
              <a:avLst>
                <a:gd name="adj1" fmla="val -22590"/>
                <a:gd name="adj2" fmla="val 64091"/>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rgbClr val="FF0000"/>
                </a:solidFill>
              </a:endParaRPr>
            </a:p>
          </p:txBody>
        </p:sp>
        <p:sp>
          <p:nvSpPr>
            <p:cNvPr id="29" name="Rectangle 28">
              <a:extLst>
                <a:ext uri="{FF2B5EF4-FFF2-40B4-BE49-F238E27FC236}">
                  <a16:creationId xmlns:a16="http://schemas.microsoft.com/office/drawing/2014/main" id="{2DCC7052-6D8E-48E9-9F48-B8F409ADD79B}"/>
                </a:ext>
              </a:extLst>
            </p:cNvPr>
            <p:cNvSpPr/>
            <p:nvPr/>
          </p:nvSpPr>
          <p:spPr>
            <a:xfrm>
              <a:off x="7532368" y="1910330"/>
              <a:ext cx="3724198" cy="2308324"/>
            </a:xfrm>
            <a:prstGeom prst="rect">
              <a:avLst/>
            </a:prstGeom>
          </p:spPr>
          <p:txBody>
            <a:bodyPr wrap="square">
              <a:spAutoFit/>
            </a:bodyPr>
            <a:lstStyle/>
            <a:p>
              <a:pPr algn="ctr"/>
              <a:r>
                <a:rPr lang="vi-VN" sz="2400" dirty="0">
                  <a:solidFill>
                    <a:srgbClr val="FF0000"/>
                  </a:solidFill>
                </a:rPr>
                <a:t>Cậu nên tập trung vẽ tranh xong rồi xem tivi nhé! Như vậy sẽ tiết kiệm được nhiều thời gian mà vẫn hoàn thành hết được công việc đấy!</a:t>
              </a:r>
            </a:p>
          </p:txBody>
        </p:sp>
      </p:grpSp>
    </p:spTree>
    <p:extLst>
      <p:ext uri="{BB962C8B-B14F-4D97-AF65-F5344CB8AC3E}">
        <p14:creationId xmlns:p14="http://schemas.microsoft.com/office/powerpoint/2010/main" val="206541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arn(inVertical)">
                                      <p:cBhvr>
                                        <p:cTn id="18" dur="500"/>
                                        <p:tgtEl>
                                          <p:spTgt spid="2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arn(inVertical)">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050"/>
                                        </p:tgtEl>
                                        <p:attrNameLst>
                                          <p:attrName>style.visibility</p:attrName>
                                        </p:attrNameLst>
                                      </p:cBhvr>
                                      <p:to>
                                        <p:strVal val="visible"/>
                                      </p:to>
                                    </p:set>
                                    <p:anim calcmode="lin" valueType="num">
                                      <p:cBhvr additive="base">
                                        <p:cTn id="33" dur="500" fill="hold"/>
                                        <p:tgtEl>
                                          <p:spTgt spid="2050"/>
                                        </p:tgtEl>
                                        <p:attrNameLst>
                                          <p:attrName>ppt_x</p:attrName>
                                        </p:attrNameLst>
                                      </p:cBhvr>
                                      <p:tavLst>
                                        <p:tav tm="0">
                                          <p:val>
                                            <p:strVal val="#ppt_x"/>
                                          </p:val>
                                        </p:tav>
                                        <p:tav tm="100000">
                                          <p:val>
                                            <p:strVal val="#ppt_x"/>
                                          </p:val>
                                        </p:tav>
                                      </p:tavLst>
                                    </p:anim>
                                    <p:anim calcmode="lin" valueType="num">
                                      <p:cBhvr additive="base">
                                        <p:cTn id="3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down)">
                                      <p:cBhvr>
                                        <p:cTn id="3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5" grpId="0" animBg="1"/>
      <p:bldP spid="26" grpId="0"/>
    </p:bldLst>
  </p:timing>
</p:sld>
</file>

<file path=ppt/theme/theme1.xml><?xml version="1.0" encoding="utf-8"?>
<a:theme xmlns:a="http://schemas.openxmlformats.org/drawingml/2006/main" name="Cute Sticker by Slidesgo">
  <a:themeElements>
    <a:clrScheme name="Simple Light">
      <a:dk1>
        <a:srgbClr val="EA4F46"/>
      </a:dk1>
      <a:lt1>
        <a:srgbClr val="F7D538"/>
      </a:lt1>
      <a:dk2>
        <a:srgbClr val="472C18"/>
      </a:dk2>
      <a:lt2>
        <a:srgbClr val="B2DEEE"/>
      </a:lt2>
      <a:accent1>
        <a:srgbClr val="A2CF9D"/>
      </a:accent1>
      <a:accent2>
        <a:srgbClr val="FFFFFF"/>
      </a:accent2>
      <a:accent3>
        <a:srgbClr val="EF786D"/>
      </a:accent3>
      <a:accent4>
        <a:srgbClr val="7A4934"/>
      </a:accent4>
      <a:accent5>
        <a:srgbClr val="D43733"/>
      </a:accent5>
      <a:accent6>
        <a:srgbClr val="D3AC09"/>
      </a:accent6>
      <a:hlink>
        <a:srgbClr val="F7D538"/>
      </a:hlink>
      <a:folHlink>
        <a:srgbClr val="0097A7"/>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560</TotalTime>
  <Words>745</Words>
  <Application>Microsoft Office PowerPoint</Application>
  <PresentationFormat>Widescreen</PresentationFormat>
  <Paragraphs>80</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HP001 4H</vt:lpstr>
      <vt:lpstr>UTM Cookies</vt:lpstr>
      <vt:lpstr>Cute Sticker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duong thai</cp:lastModifiedBy>
  <cp:revision>29</cp:revision>
  <dcterms:created xsi:type="dcterms:W3CDTF">2021-06-11T02:39:36Z</dcterms:created>
  <dcterms:modified xsi:type="dcterms:W3CDTF">2021-11-16T03:39:35Z</dcterms:modified>
</cp:coreProperties>
</file>