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45"/>
  </p:notesMasterIdLst>
  <p:sldIdLst>
    <p:sldId id="372" r:id="rId2"/>
    <p:sldId id="417" r:id="rId3"/>
    <p:sldId id="318" r:id="rId4"/>
    <p:sldId id="426" r:id="rId5"/>
    <p:sldId id="353" r:id="rId6"/>
    <p:sldId id="431" r:id="rId7"/>
    <p:sldId id="319" r:id="rId8"/>
    <p:sldId id="354" r:id="rId9"/>
    <p:sldId id="427" r:id="rId10"/>
    <p:sldId id="429" r:id="rId11"/>
    <p:sldId id="428" r:id="rId12"/>
    <p:sldId id="430" r:id="rId13"/>
    <p:sldId id="432" r:id="rId14"/>
    <p:sldId id="355" r:id="rId15"/>
    <p:sldId id="356" r:id="rId16"/>
    <p:sldId id="323" r:id="rId17"/>
    <p:sldId id="357" r:id="rId18"/>
    <p:sldId id="358" r:id="rId19"/>
    <p:sldId id="359" r:id="rId20"/>
    <p:sldId id="324" r:id="rId21"/>
    <p:sldId id="360" r:id="rId22"/>
    <p:sldId id="327" r:id="rId23"/>
    <p:sldId id="433" r:id="rId24"/>
    <p:sldId id="340" r:id="rId25"/>
    <p:sldId id="341" r:id="rId26"/>
    <p:sldId id="344" r:id="rId27"/>
    <p:sldId id="435" r:id="rId28"/>
    <p:sldId id="436" r:id="rId29"/>
    <p:sldId id="437" r:id="rId30"/>
    <p:sldId id="361" r:id="rId31"/>
    <p:sldId id="362" r:id="rId32"/>
    <p:sldId id="363" r:id="rId33"/>
    <p:sldId id="345" r:id="rId34"/>
    <p:sldId id="364" r:id="rId35"/>
    <p:sldId id="365" r:id="rId36"/>
    <p:sldId id="366" r:id="rId37"/>
    <p:sldId id="367" r:id="rId38"/>
    <p:sldId id="349" r:id="rId39"/>
    <p:sldId id="438" r:id="rId40"/>
    <p:sldId id="368" r:id="rId41"/>
    <p:sldId id="369" r:id="rId42"/>
    <p:sldId id="370" r:id="rId43"/>
    <p:sldId id="351" r:id="rId44"/>
  </p:sldIdLst>
  <p:sldSz cx="6858000" cy="5143500"/>
  <p:notesSz cx="6858000" cy="9144000"/>
  <p:embeddedFontLst>
    <p:embeddedFont>
      <p:font typeface="#9Slide03 Fairview Regular" panose="020B0604020202020204" charset="0"/>
      <p:regular r:id="rId46"/>
    </p:embeddedFont>
    <p:embeddedFont>
      <p:font typeface="HP001 4H" panose="020B0603050302020204" pitchFamily="34" charset="0"/>
      <p:bold r:id="rId47"/>
    </p:embeddedFont>
    <p:embeddedFont>
      <p:font typeface="Kalam" panose="020B0604020202020204" charset="0"/>
      <p:regular r:id="rId48"/>
      <p:bold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B4C43"/>
    <a:srgbClr val="FB5B53"/>
    <a:srgbClr val="969696"/>
    <a:srgbClr val="CC7500"/>
    <a:srgbClr val="1E5CC1"/>
    <a:srgbClr val="6FC9C7"/>
    <a:srgbClr val="FFCC00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08" autoAdjust="0"/>
    <p:restoredTop sz="94364" autoAdjust="0"/>
  </p:normalViewPr>
  <p:slideViewPr>
    <p:cSldViewPr snapToGrid="0">
      <p:cViewPr varScale="1">
        <p:scale>
          <a:sx n="97" d="100"/>
          <a:sy n="97" d="100"/>
        </p:scale>
        <p:origin x="14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3458214"/>
            <a:ext cx="6858008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4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12934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27951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0956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27579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DANH SÁCH HỌC SINH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1755" y="796359"/>
            <a:ext cx="6117432" cy="842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</a:rPr>
              <a:t>Hôm</a:t>
            </a:r>
            <a:r>
              <a:rPr lang="en-US" sz="2800" dirty="0">
                <a:latin typeface="UTM Avo" panose="02040603050506020204" pitchFamily="18" charset="0"/>
              </a:rPr>
              <a:t> nay </a:t>
            </a:r>
            <a:r>
              <a:rPr lang="en-US" sz="2800" dirty="0" err="1">
                <a:latin typeface="UTM Avo" panose="02040603050506020204" pitchFamily="18" charset="0"/>
              </a:rPr>
              <a:t>chúng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lớp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Cô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giáo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đăng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kí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truyện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theo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sở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thích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danh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đăng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kí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tôi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     </a:t>
            </a:r>
            <a:endParaRPr lang="vi-VN" sz="2800" dirty="0"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857210"/>
            <a:ext cx="30477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8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27951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0956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27579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DANH SÁCH HỌC SINH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4774" y="796359"/>
            <a:ext cx="6715125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endParaRPr lang="vi-VN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926948" y="834734"/>
            <a:ext cx="5601671" cy="3838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8" y="1001398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27951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0956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27579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DANH SÁCH HỌC SINH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0774" y="796359"/>
            <a:ext cx="6086167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    </a:t>
            </a:r>
            <a:r>
              <a:rPr lang="en-US" sz="2400" dirty="0" err="1">
                <a:latin typeface="UTM Avo" panose="02040603050506020204" pitchFamily="18" charset="0"/>
              </a:rPr>
              <a:t>Dựa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đăng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kí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cô</a:t>
            </a:r>
            <a:r>
              <a:rPr lang="en-US" sz="2400" dirty="0">
                <a:latin typeface="UTM Avo" panose="02040603050506020204" pitchFamily="18" charset="0"/>
              </a:rPr>
              <a:t> chia </a:t>
            </a:r>
            <a:r>
              <a:rPr lang="en-US" sz="2400" dirty="0" err="1">
                <a:latin typeface="UTM Avo" panose="02040603050506020204" pitchFamily="18" charset="0"/>
              </a:rPr>
              <a:t>lớp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truyện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tôi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cùng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vật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truyện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4" y="909405"/>
            <a:ext cx="288000" cy="28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D83806-6009-4080-87C8-2227B4C2FCB2}"/>
              </a:ext>
            </a:extLst>
          </p:cNvPr>
          <p:cNvCxnSpPr>
            <a:cxnSpLocks/>
          </p:cNvCxnSpPr>
          <p:nvPr/>
        </p:nvCxnSpPr>
        <p:spPr>
          <a:xfrm flipH="1">
            <a:off x="4562169" y="1992412"/>
            <a:ext cx="157315" cy="4129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E6B572-A557-41F7-98E6-1C7B8C25EF76}"/>
              </a:ext>
            </a:extLst>
          </p:cNvPr>
          <p:cNvCxnSpPr>
            <a:cxnSpLocks/>
          </p:cNvCxnSpPr>
          <p:nvPr/>
        </p:nvCxnSpPr>
        <p:spPr>
          <a:xfrm flipH="1">
            <a:off x="5252771" y="2571749"/>
            <a:ext cx="157315" cy="4129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A1D27-426E-48EB-9831-6664A8FAD6CD}"/>
              </a:ext>
            </a:extLst>
          </p:cNvPr>
          <p:cNvCxnSpPr>
            <a:cxnSpLocks/>
          </p:cNvCxnSpPr>
          <p:nvPr/>
        </p:nvCxnSpPr>
        <p:spPr>
          <a:xfrm flipH="1">
            <a:off x="1605229" y="2571750"/>
            <a:ext cx="157315" cy="4129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F1E0E8-13A0-4E33-B7A9-A3432CF40817}"/>
              </a:ext>
            </a:extLst>
          </p:cNvPr>
          <p:cNvCxnSpPr>
            <a:cxnSpLocks/>
          </p:cNvCxnSpPr>
          <p:nvPr/>
        </p:nvCxnSpPr>
        <p:spPr>
          <a:xfrm flipH="1">
            <a:off x="1902539" y="5590674"/>
            <a:ext cx="157315" cy="4129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940583-6405-4A4C-9197-AECCB1546734}"/>
              </a:ext>
            </a:extLst>
          </p:cNvPr>
          <p:cNvCxnSpPr>
            <a:cxnSpLocks/>
          </p:cNvCxnSpPr>
          <p:nvPr/>
        </p:nvCxnSpPr>
        <p:spPr>
          <a:xfrm flipH="1">
            <a:off x="1823883" y="5594308"/>
            <a:ext cx="157315" cy="4129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3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27951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0956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27579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DANH SÁCH HỌC SINH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4775" y="796359"/>
            <a:ext cx="66675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</a:t>
            </a:r>
            <a:r>
              <a:rPr lang="en-US" dirty="0" err="1">
                <a:latin typeface="UTM Avo" panose="02040603050506020204" pitchFamily="18" charset="0"/>
              </a:rPr>
              <a:t>Hôm</a:t>
            </a:r>
            <a:r>
              <a:rPr lang="en-US" dirty="0">
                <a:latin typeface="UTM Avo" panose="02040603050506020204" pitchFamily="18" charset="0"/>
              </a:rPr>
              <a:t> nay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lớp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giáo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sở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thích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Dưới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Dựa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chia </a:t>
            </a:r>
            <a:r>
              <a:rPr lang="en-US" dirty="0" err="1">
                <a:latin typeface="UTM Avo" panose="02040603050506020204" pitchFamily="18" charset="0"/>
              </a:rPr>
              <a:t>lớp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thành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nghe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rồi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cùng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đổi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nhận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vật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chọn</a:t>
            </a:r>
            <a:r>
              <a:rPr lang="en-US" dirty="0">
                <a:latin typeface="UTM Avo" panose="02040603050506020204" pitchFamily="18" charset="0"/>
              </a:rPr>
              <a:t>.</a:t>
            </a:r>
            <a:endParaRPr lang="vi-VN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1340756" y="1538514"/>
            <a:ext cx="4109509" cy="25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FF - Danh sách ĐT U23 QG tập trung chuẩn bị tham dự Vòng loại U23 châu Á  20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22"/>
          <a:stretch/>
        </p:blipFill>
        <p:spPr bwMode="auto">
          <a:xfrm>
            <a:off x="741530" y="490538"/>
            <a:ext cx="5362575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65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ông báo danh sách học sinh lớp 1 năm học 2020-2021 và Kế hoạch tổ chức  Câu lạc bộ hè 20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12939" r="9807" b="43571"/>
          <a:stretch/>
        </p:blipFill>
        <p:spPr bwMode="auto">
          <a:xfrm>
            <a:off x="698499" y="406400"/>
            <a:ext cx="5461001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66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2" y="972170"/>
            <a:ext cx="53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bản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tổ</a:t>
            </a:r>
            <a:r>
              <a:rPr lang="en-US" sz="1600" dirty="0">
                <a:latin typeface="UTM Avo" panose="02040603050506020204" pitchFamily="18" charset="0"/>
              </a:rPr>
              <a:t> 2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nhiêu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41299" y="1387668"/>
            <a:ext cx="5556665" cy="3434456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23124" y="1803167"/>
            <a:ext cx="142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Cách</a:t>
            </a:r>
            <a:r>
              <a:rPr lang="en-US" sz="1600" dirty="0">
                <a:latin typeface="UTM Avo" panose="02040603050506020204" pitchFamily="18" charset="0"/>
              </a:rPr>
              <a:t> 1: 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Đếm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tên</a:t>
            </a:r>
            <a:r>
              <a:rPr lang="en-US" sz="1600" dirty="0">
                <a:latin typeface="UTM Avo" panose="02040603050506020204" pitchFamily="18" charset="0"/>
              </a:rPr>
              <a:t> HS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Cách</a:t>
            </a:r>
            <a:r>
              <a:rPr lang="en-US" sz="1600" dirty="0">
                <a:latin typeface="UTM Avo" panose="02040603050506020204" pitchFamily="18" charset="0"/>
              </a:rPr>
              <a:t> 2: 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Nhìn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tự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9155" y="2010915"/>
            <a:ext cx="591345" cy="233248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69155" y="4068435"/>
            <a:ext cx="596900" cy="274965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103113" y="2609662"/>
            <a:ext cx="1524562" cy="10978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3" grpId="0" animBg="1"/>
      <p:bldP spid="3" grpId="1" animBg="1"/>
      <p:bldP spid="4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43012" y="972170"/>
            <a:ext cx="5358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đứng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vị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trí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</a:t>
            </a:r>
            <a:r>
              <a:rPr lang="en-US" sz="1600" dirty="0">
                <a:latin typeface="UTM Avo" panose="02040603050506020204" pitchFamily="18" charset="0"/>
              </a:rPr>
              <a:t> 6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truyện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41299" y="1387668"/>
            <a:ext cx="5556665" cy="3434456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9155" y="3570019"/>
            <a:ext cx="4071145" cy="27496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995828" y="3570019"/>
            <a:ext cx="1279507" cy="274965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042757" y="1901763"/>
            <a:ext cx="1559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đứng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vị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trí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</a:t>
            </a:r>
            <a:r>
              <a:rPr lang="en-US" sz="1600" dirty="0">
                <a:latin typeface="UTM Avo" panose="02040603050506020204" pitchFamily="18" charset="0"/>
              </a:rPr>
              <a:t> 3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truyện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animBg="1"/>
      <p:bldP spid="3" grpId="1" animBg="1"/>
      <p:bldP spid="4" grpId="0" animBg="1"/>
      <p:bldP spid="1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5320" y="1025510"/>
            <a:ext cx="594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đăng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kí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cùng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truyện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vị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trí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</a:t>
            </a:r>
            <a:r>
              <a:rPr lang="en-US" sz="1600" dirty="0">
                <a:latin typeface="UTM Avo" panose="02040603050506020204" pitchFamily="18" charset="0"/>
              </a:rPr>
              <a:t> 6?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241299" y="1387668"/>
            <a:ext cx="5556665" cy="3434456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09901" y="3566903"/>
            <a:ext cx="1251362" cy="281198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32252" y="1924623"/>
            <a:ext cx="1731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bạn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truyện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Ếch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9155" y="3087305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69155" y="2309385"/>
            <a:ext cx="4071145" cy="227395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01141" y="3060403"/>
            <a:ext cx="1251362" cy="254297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501141" y="2295933"/>
            <a:ext cx="1251362" cy="254297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4" grpId="0" animBg="1"/>
      <p:bldP spid="12" grpId="0" uiExpand="1" build="p"/>
      <p:bldP spid="10" grpId="0" animBg="1"/>
      <p:bldP spid="10" grpId="1" animBg="1"/>
      <p:bldP spid="11" grpId="0" animBg="1"/>
      <p:bldP spid="11" grpId="1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5320" y="1025510"/>
            <a:ext cx="5946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4. </a:t>
            </a:r>
            <a:r>
              <a:rPr lang="en-US" sz="1600" dirty="0" err="1">
                <a:latin typeface="UTM Avo" panose="02040603050506020204" pitchFamily="18" charset="0"/>
              </a:rPr>
              <a:t>Bản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dụng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(</a:t>
            </a:r>
            <a:r>
              <a:rPr lang="en-US" sz="1600" dirty="0" err="1">
                <a:latin typeface="UTM Avo" panose="02040603050506020204" pitchFamily="18" charset="0"/>
              </a:rPr>
              <a:t>Khoanh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tròn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trước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ý con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đúng</a:t>
            </a:r>
            <a:r>
              <a:rPr lang="en-US" sz="1600" dirty="0">
                <a:latin typeface="UTM Avo" panose="02040603050506020204" pitchFamily="18" charset="0"/>
              </a:rPr>
              <a:t>.)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Nhìn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bản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lượng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sinh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Theo </a:t>
            </a:r>
            <a:r>
              <a:rPr lang="en-US" sz="1600" dirty="0" err="1">
                <a:latin typeface="UTM Avo" panose="02040603050506020204" pitchFamily="18" charset="0"/>
              </a:rPr>
              <a:t>bảng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dễ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C.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thông</a:t>
            </a:r>
            <a:r>
              <a:rPr lang="en-US" sz="1600" dirty="0">
                <a:latin typeface="UTM Avo" panose="02040603050506020204" pitchFamily="18" charset="0"/>
              </a:rPr>
              <a:t> tin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D.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thuộc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bảng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nhất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5320" y="1836772"/>
            <a:ext cx="342900" cy="342900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2460" y="2211923"/>
            <a:ext cx="342900" cy="342900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62940" y="2572186"/>
            <a:ext cx="342900" cy="342900"/>
          </a:xfrm>
          <a:prstGeom prst="ellipse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esktop\Hình nền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76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9531" y="210227"/>
            <a:ext cx="5231219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 CHÀO CÁC CON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1639" y="1068577"/>
            <a:ext cx="12599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i="1" dirty="0" err="1">
                <a:solidFill>
                  <a:srgbClr val="C00000"/>
                </a:solidFill>
                <a:latin typeface="HP001 4 hàng" pitchFamily="34" charset="0"/>
              </a:rPr>
              <a:t>Lớp</a:t>
            </a:r>
            <a:r>
              <a:rPr lang="en-US" sz="135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2806" y="1111405"/>
            <a:ext cx="1937783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3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RevueH" pitchFamily="34" charset="0"/>
              </a:rPr>
              <a:t>2A3</a:t>
            </a:r>
            <a:endParaRPr lang="en-US" sz="33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RevueH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2939" y="1725228"/>
            <a:ext cx="4997571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5" b="1" i="1" dirty="0">
                <a:solidFill>
                  <a:srgbClr val="0070C0"/>
                </a:solidFill>
              </a:rPr>
              <a:t> </a:t>
            </a:r>
            <a:r>
              <a:rPr lang="en-US" sz="2475" b="1" i="1" dirty="0" err="1">
                <a:solidFill>
                  <a:srgbClr val="0070C0"/>
                </a:solidFill>
              </a:rPr>
              <a:t>Các</a:t>
            </a:r>
            <a:r>
              <a:rPr lang="en-US" sz="2475" b="1" i="1" dirty="0">
                <a:solidFill>
                  <a:srgbClr val="0070C0"/>
                </a:solidFill>
              </a:rPr>
              <a:t> con </a:t>
            </a:r>
            <a:r>
              <a:rPr lang="en-US" sz="2475" b="1" i="1" dirty="0" err="1">
                <a:solidFill>
                  <a:srgbClr val="0070C0"/>
                </a:solidFill>
              </a:rPr>
              <a:t>chuẩn</a:t>
            </a:r>
            <a:r>
              <a:rPr lang="en-US" sz="2475" b="1" i="1" dirty="0">
                <a:solidFill>
                  <a:srgbClr val="0070C0"/>
                </a:solidFill>
              </a:rPr>
              <a:t> </a:t>
            </a:r>
            <a:r>
              <a:rPr lang="en-US" sz="2475" b="1" i="1" dirty="0" err="1">
                <a:solidFill>
                  <a:srgbClr val="0070C0"/>
                </a:solidFill>
              </a:rPr>
              <a:t>bị</a:t>
            </a:r>
            <a:endParaRPr lang="en-US" sz="2475" b="1" i="1" dirty="0">
              <a:solidFill>
                <a:srgbClr val="0070C0"/>
              </a:solidFill>
            </a:endParaRPr>
          </a:p>
          <a:p>
            <a:pPr marL="257169" indent="-257169">
              <a:buAutoNum type="arabicPeriod"/>
            </a:pPr>
            <a:r>
              <a:rPr lang="en-US" sz="2475" b="1" i="1" dirty="0" err="1">
                <a:solidFill>
                  <a:srgbClr val="0070C0"/>
                </a:solidFill>
              </a:rPr>
              <a:t>Sách</a:t>
            </a:r>
            <a:r>
              <a:rPr lang="en-US" sz="2475" b="1" i="1" dirty="0">
                <a:solidFill>
                  <a:srgbClr val="0070C0"/>
                </a:solidFill>
              </a:rPr>
              <a:t> </a:t>
            </a:r>
            <a:r>
              <a:rPr lang="en-US" sz="2475" b="1" i="1" dirty="0" err="1">
                <a:solidFill>
                  <a:srgbClr val="0070C0"/>
                </a:solidFill>
              </a:rPr>
              <a:t>Toán</a:t>
            </a:r>
            <a:r>
              <a:rPr lang="en-US" sz="2475" b="1" i="1" dirty="0">
                <a:solidFill>
                  <a:srgbClr val="0070C0"/>
                </a:solidFill>
              </a:rPr>
              <a:t>, </a:t>
            </a:r>
            <a:r>
              <a:rPr lang="en-US" sz="2475" b="1" i="1" dirty="0" err="1">
                <a:solidFill>
                  <a:srgbClr val="0070C0"/>
                </a:solidFill>
              </a:rPr>
              <a:t>Tiếng</a:t>
            </a:r>
            <a:r>
              <a:rPr lang="en-US" sz="2475" b="1" i="1" dirty="0">
                <a:solidFill>
                  <a:srgbClr val="0070C0"/>
                </a:solidFill>
              </a:rPr>
              <a:t> </a:t>
            </a:r>
            <a:r>
              <a:rPr lang="en-US" sz="2475" b="1" i="1" dirty="0" err="1">
                <a:solidFill>
                  <a:srgbClr val="0070C0"/>
                </a:solidFill>
              </a:rPr>
              <a:t>Việt</a:t>
            </a:r>
            <a:endParaRPr lang="en-US" sz="2475" b="1" i="1" dirty="0">
              <a:solidFill>
                <a:srgbClr val="0070C0"/>
              </a:solidFill>
            </a:endParaRPr>
          </a:p>
          <a:p>
            <a:pPr marL="257169" indent="-257169">
              <a:buAutoNum type="arabicPeriod"/>
            </a:pPr>
            <a:r>
              <a:rPr lang="en-US" sz="2475" b="1" i="1" dirty="0" err="1">
                <a:solidFill>
                  <a:srgbClr val="0070C0"/>
                </a:solidFill>
              </a:rPr>
              <a:t>Vở</a:t>
            </a:r>
            <a:r>
              <a:rPr lang="en-US" sz="2475" b="1" i="1" dirty="0">
                <a:solidFill>
                  <a:srgbClr val="0070C0"/>
                </a:solidFill>
              </a:rPr>
              <a:t> </a:t>
            </a:r>
            <a:r>
              <a:rPr lang="en-US" sz="2475" b="1" i="1" dirty="0" err="1">
                <a:solidFill>
                  <a:srgbClr val="0070C0"/>
                </a:solidFill>
              </a:rPr>
              <a:t>Toán</a:t>
            </a:r>
            <a:r>
              <a:rPr lang="en-US" sz="2475" b="1" i="1" dirty="0">
                <a:solidFill>
                  <a:srgbClr val="0070C0"/>
                </a:solidFill>
              </a:rPr>
              <a:t>, </a:t>
            </a:r>
            <a:r>
              <a:rPr lang="en-US" sz="2475" b="1" i="1" dirty="0" err="1">
                <a:solidFill>
                  <a:srgbClr val="0070C0"/>
                </a:solidFill>
              </a:rPr>
              <a:t>Tiếng</a:t>
            </a:r>
            <a:r>
              <a:rPr lang="en-US" sz="2475" b="1" i="1" dirty="0">
                <a:solidFill>
                  <a:srgbClr val="0070C0"/>
                </a:solidFill>
              </a:rPr>
              <a:t> </a:t>
            </a:r>
            <a:r>
              <a:rPr lang="en-US" sz="2475" b="1" i="1" dirty="0" err="1">
                <a:solidFill>
                  <a:srgbClr val="0070C0"/>
                </a:solidFill>
              </a:rPr>
              <a:t>Việt</a:t>
            </a:r>
            <a:r>
              <a:rPr lang="en-US" sz="2475" b="1" i="1" dirty="0">
                <a:solidFill>
                  <a:srgbClr val="0070C0"/>
                </a:solidFill>
              </a:rPr>
              <a:t>, </a:t>
            </a:r>
            <a:r>
              <a:rPr lang="en-US" sz="2475" b="1" i="1" dirty="0" err="1">
                <a:solidFill>
                  <a:srgbClr val="0070C0"/>
                </a:solidFill>
              </a:rPr>
              <a:t>Ghi</a:t>
            </a:r>
            <a:r>
              <a:rPr lang="en-US" sz="2475" b="1" i="1" dirty="0">
                <a:solidFill>
                  <a:srgbClr val="0070C0"/>
                </a:solidFill>
              </a:rPr>
              <a:t> </a:t>
            </a:r>
            <a:r>
              <a:rPr lang="en-US" sz="2475" b="1" i="1" dirty="0" err="1">
                <a:solidFill>
                  <a:srgbClr val="0070C0"/>
                </a:solidFill>
              </a:rPr>
              <a:t>bài</a:t>
            </a:r>
            <a:endParaRPr lang="en-US" sz="2475" b="1" i="1" dirty="0">
              <a:solidFill>
                <a:srgbClr val="0070C0"/>
              </a:solidFill>
            </a:endParaRPr>
          </a:p>
          <a:p>
            <a:pPr marL="257169" indent="-257169">
              <a:buAutoNum type="arabicPeriod"/>
            </a:pPr>
            <a:r>
              <a:rPr lang="en-US" sz="2475" b="1" i="1" dirty="0" err="1">
                <a:solidFill>
                  <a:srgbClr val="0070C0"/>
                </a:solidFill>
              </a:rPr>
              <a:t>Hộp</a:t>
            </a:r>
            <a:r>
              <a:rPr lang="en-US" sz="2475" b="1" i="1" dirty="0">
                <a:solidFill>
                  <a:srgbClr val="0070C0"/>
                </a:solidFill>
              </a:rPr>
              <a:t> </a:t>
            </a:r>
            <a:r>
              <a:rPr lang="en-US" sz="2475" b="1" i="1" dirty="0" err="1">
                <a:solidFill>
                  <a:srgbClr val="0070C0"/>
                </a:solidFill>
              </a:rPr>
              <a:t>bút</a:t>
            </a:r>
            <a:r>
              <a:rPr lang="en-US" sz="2475" b="1" i="1" dirty="0">
                <a:solidFill>
                  <a:srgbClr val="0070C0"/>
                </a:solidFill>
              </a:rPr>
              <a:t>, </a:t>
            </a:r>
            <a:r>
              <a:rPr lang="en-US" sz="2475" b="1" i="1" dirty="0" err="1">
                <a:solidFill>
                  <a:srgbClr val="0070C0"/>
                </a:solidFill>
              </a:rPr>
              <a:t>nháp</a:t>
            </a:r>
            <a:endParaRPr lang="en-US" sz="2475" b="1" i="1" dirty="0">
              <a:solidFill>
                <a:srgbClr val="0070C0"/>
              </a:solidFill>
            </a:endParaRPr>
          </a:p>
          <a:p>
            <a:pPr marL="257169" indent="-257169">
              <a:buAutoNum type="arabicPeriod"/>
            </a:pPr>
            <a:endParaRPr lang="en-US" sz="2475" b="1" i="1" dirty="0">
              <a:solidFill>
                <a:srgbClr val="0070C0"/>
              </a:solidFill>
            </a:endParaRPr>
          </a:p>
        </p:txBody>
      </p:sp>
      <p:pic>
        <p:nvPicPr>
          <p:cNvPr id="6" name="Niem-Vui-Cua-Em-Xuan-Mai">
            <a:hlinkClick r:id="" action="ppaction://media"/>
            <a:extLst>
              <a:ext uri="{FF2B5EF4-FFF2-40B4-BE49-F238E27FC236}">
                <a16:creationId xmlns:a16="http://schemas.microsoft.com/office/drawing/2014/main" id="{5C8ED2F8-6222-4062-AC2B-B02762D54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1597" y="3644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Tên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sinh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bảng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thế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1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549644" y="1269388"/>
            <a:ext cx="5702301" cy="3524471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750820" y="2407920"/>
            <a:ext cx="16764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12720" y="2674620"/>
            <a:ext cx="16764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79407" y="2950845"/>
            <a:ext cx="16764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17445" y="3217545"/>
            <a:ext cx="16764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17445" y="3479482"/>
            <a:ext cx="16764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315527" y="3736657"/>
            <a:ext cx="16764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57440" y="3993832"/>
            <a:ext cx="16764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60346" y="4251007"/>
            <a:ext cx="16764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0059" y="856454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thuộc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bảng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Việt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9218" name="Picture 2" descr="Cùng Con Chơi Và Học - Bảng Chữ Cái Tiếng Việt | NhatPham0356 | Tik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16945" r="3589" b="16929"/>
          <a:stretch/>
        </p:blipFill>
        <p:spPr bwMode="auto">
          <a:xfrm>
            <a:off x="1094836" y="1318119"/>
            <a:ext cx="4753513" cy="338089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42988" y="527921"/>
            <a:ext cx="509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DANH SÁCH HỌC SINH</a:t>
            </a:r>
          </a:p>
        </p:txBody>
      </p:sp>
      <p:sp>
        <p:nvSpPr>
          <p:cNvPr id="32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0" y="0"/>
            <a:ext cx="6954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8997" y="473336"/>
            <a:ext cx="21446" cy="39894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376258" y="725824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Thứ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14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tháng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10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376258" y="1227010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  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Chính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tả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B3F09-BBF4-4EA2-932C-E0A8FB3EA499}"/>
              </a:ext>
            </a:extLst>
          </p:cNvPr>
          <p:cNvSpPr txBox="1"/>
          <p:nvPr/>
        </p:nvSpPr>
        <p:spPr>
          <a:xfrm>
            <a:off x="990878" y="1749597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Cái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trống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trường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em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19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1377" y="599400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Nghe</a:t>
            </a:r>
            <a:r>
              <a:rPr lang="en-US" sz="1600" dirty="0">
                <a:latin typeface="UTM Avo" panose="02040603050506020204" pitchFamily="18" charset="0"/>
              </a:rPr>
              <a:t> –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92593" y="700356"/>
            <a:ext cx="336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Buồn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trống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hè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Bọn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vắng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Chỉ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còn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ve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05525" y="3981073"/>
            <a:ext cx="404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Kìa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gọi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Tùng</a:t>
            </a:r>
            <a:r>
              <a:rPr lang="en-US" sz="1600" dirty="0">
                <a:latin typeface="UTM Avo" panose="02040603050506020204" pitchFamily="18" charset="0"/>
              </a:rPr>
              <a:t>! </a:t>
            </a:r>
            <a:r>
              <a:rPr lang="en-US" sz="1600" dirty="0" err="1">
                <a:latin typeface="UTM Avo" panose="02040603050506020204" pitchFamily="18" charset="0"/>
              </a:rPr>
              <a:t>Tùng</a:t>
            </a:r>
            <a:r>
              <a:rPr lang="en-US" sz="1600" dirty="0">
                <a:latin typeface="UTM Avo" panose="02040603050506020204" pitchFamily="18" charset="0"/>
              </a:rPr>
              <a:t>! </a:t>
            </a:r>
            <a:r>
              <a:rPr lang="en-US" sz="1600" dirty="0" err="1">
                <a:latin typeface="UTM Avo" panose="02040603050506020204" pitchFamily="18" charset="0"/>
              </a:rPr>
              <a:t>Tùng</a:t>
            </a:r>
            <a:r>
              <a:rPr lang="en-US" sz="1600" dirty="0">
                <a:latin typeface="UTM Avo" panose="02040603050506020204" pitchFamily="18" charset="0"/>
              </a:rPr>
              <a:t>! </a:t>
            </a:r>
            <a:r>
              <a:rPr lang="en-US" sz="1600" dirty="0" err="1">
                <a:latin typeface="UTM Avo" panose="02040603050506020204" pitchFamily="18" charset="0"/>
              </a:rPr>
              <a:t>Tùng</a:t>
            </a:r>
            <a:r>
              <a:rPr lang="en-US" sz="1600" dirty="0"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92593" y="2325409"/>
            <a:ext cx="336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lặng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im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Nghiêng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đầu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giá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Chắc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em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Nó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mừng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vui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quá</a:t>
            </a:r>
            <a:r>
              <a:rPr lang="en-US" sz="1600" dirty="0">
                <a:latin typeface="UTM Avo" panose="02040603050506020204" pitchFamily="18" charset="0"/>
              </a:rPr>
              <a:t>!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93323" y="395995"/>
            <a:ext cx="284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rgbClr val="FB5B53"/>
                </a:solidFill>
                <a:latin typeface="UTM Avo" panose="02040603050506020204" pitchFamily="18" charset="0"/>
              </a:rPr>
              <a:t>CÁI TRỐNG TRƯỜNG EM</a:t>
            </a:r>
            <a:endParaRPr lang="vi-VN" sz="1600" dirty="0">
              <a:solidFill>
                <a:srgbClr val="FB5B5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7727" y="1370942"/>
            <a:ext cx="1835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u="sng" dirty="0" err="1">
                <a:latin typeface="UTM Avo" panose="02040603050506020204" pitchFamily="18" charset="0"/>
              </a:rPr>
              <a:t>Các</a:t>
            </a:r>
            <a:r>
              <a:rPr lang="en-US" sz="1600" u="sng" dirty="0">
                <a:latin typeface="UTM Avo" panose="02040603050506020204" pitchFamily="18" charset="0"/>
              </a:rPr>
              <a:t> </a:t>
            </a:r>
            <a:r>
              <a:rPr lang="en-US" sz="1600" u="sng" dirty="0" err="1">
                <a:latin typeface="UTM Avo" panose="02040603050506020204" pitchFamily="18" charset="0"/>
              </a:rPr>
              <a:t>dấu</a:t>
            </a:r>
            <a:r>
              <a:rPr lang="en-US" sz="1600" u="sng" dirty="0">
                <a:latin typeface="UTM Avo" panose="02040603050506020204" pitchFamily="18" charset="0"/>
              </a:rPr>
              <a:t> </a:t>
            </a:r>
            <a:r>
              <a:rPr lang="en-US" sz="1600" u="sng" dirty="0" err="1">
                <a:latin typeface="UTM Avo" panose="02040603050506020204" pitchFamily="18" charset="0"/>
              </a:rPr>
              <a:t>câu</a:t>
            </a:r>
            <a:r>
              <a:rPr lang="en-US" sz="1600" u="sng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Dấu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Dấu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hai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chấm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Dấu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chấm</a:t>
            </a:r>
            <a:r>
              <a:rPr lang="en-US" sz="1600" dirty="0">
                <a:latin typeface="UTM Avo" panose="02040603050506020204" pitchFamily="18" charset="0"/>
              </a:rPr>
              <a:t> than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9" grpId="0"/>
      <p:bldP spid="20" grpId="0"/>
      <p:bldP spid="21" grpId="0"/>
      <p:bldP spid="22" grpId="0" build="p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447679" y="801218"/>
            <a:ext cx="2676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733428" y="1314054"/>
            <a:ext cx="1647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trống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nghiêng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lặng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im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3079386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giá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3295193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2905125" y="1557746"/>
            <a:ext cx="3505200" cy="1665630"/>
            <a:chOff x="2905125" y="1557746"/>
            <a:chExt cx="3505200" cy="16656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B2AE07-AE20-3040-9F7E-25ABBA398403}"/>
                </a:ext>
              </a:extLst>
            </p:cNvPr>
            <p:cNvSpPr/>
            <p:nvPr/>
          </p:nvSpPr>
          <p:spPr>
            <a:xfrm>
              <a:off x="3124201" y="1619177"/>
              <a:ext cx="3067048" cy="1418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b="1" dirty="0" err="1">
                  <a:latin typeface="UTM Avo" panose="02040603050506020204" pitchFamily="18" charset="0"/>
                </a:rPr>
                <a:t>Chú</a:t>
              </a:r>
              <a:r>
                <a:rPr lang="en-US" sz="2000" b="1" dirty="0">
                  <a:latin typeface="UTM Avo" panose="02040603050506020204" pitchFamily="18" charset="0"/>
                </a:rPr>
                <a:t> ý: </a:t>
              </a:r>
              <a:r>
                <a:rPr lang="en-US" sz="2000" dirty="0" err="1">
                  <a:latin typeface="UTM Avo" panose="02040603050506020204" pitchFamily="18" charset="0"/>
                </a:rPr>
                <a:t>viết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hoa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đầu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mỗi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câu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thơ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sau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dấu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chấm</a:t>
              </a:r>
              <a:r>
                <a:rPr lang="en-US" sz="2000" dirty="0">
                  <a:latin typeface="UTM Avo" panose="02040603050506020204" pitchFamily="18" charset="0"/>
                </a:rPr>
                <a:t> than.</a:t>
              </a:r>
              <a:endParaRPr lang="vi-VN" sz="20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05125" y="1557746"/>
              <a:ext cx="3505200" cy="1665630"/>
            </a:xfrm>
            <a:prstGeom prst="roundRect">
              <a:avLst/>
            </a:prstGeom>
            <a:noFill/>
            <a:ln>
              <a:solidFill>
                <a:srgbClr val="FB4C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" y="-16672"/>
            <a:ext cx="6954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263633" y="473336"/>
            <a:ext cx="21446" cy="398948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376258" y="725824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Thứ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14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tháng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10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376258" y="1227010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  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Chính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tả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B3F09-BBF4-4EA2-932C-E0A8FB3EA499}"/>
              </a:ext>
            </a:extLst>
          </p:cNvPr>
          <p:cNvSpPr txBox="1"/>
          <p:nvPr/>
        </p:nvSpPr>
        <p:spPr>
          <a:xfrm>
            <a:off x="990878" y="1720101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Cái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trống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trường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em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30CB0-0CDC-4051-B35A-C43828D23876}"/>
              </a:ext>
            </a:extLst>
          </p:cNvPr>
          <p:cNvSpPr txBox="1"/>
          <p:nvPr/>
        </p:nvSpPr>
        <p:spPr>
          <a:xfrm>
            <a:off x="1710813" y="2050710"/>
            <a:ext cx="366005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Buồn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không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hả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trống</a:t>
            </a:r>
            <a:endParaRPr lang="en-US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B9AAB-EB36-4285-B944-6DC74473AE35}"/>
              </a:ext>
            </a:extLst>
          </p:cNvPr>
          <p:cNvSpPr txBox="1"/>
          <p:nvPr/>
        </p:nvSpPr>
        <p:spPr>
          <a:xfrm>
            <a:off x="1708528" y="2554510"/>
            <a:ext cx="365268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Trong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những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ngày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hè</a:t>
            </a:r>
            <a:endParaRPr lang="en-US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68453-B4E6-4EE2-9A9D-DD2A0520093B}"/>
              </a:ext>
            </a:extLst>
          </p:cNvPr>
          <p:cNvSpPr txBox="1"/>
          <p:nvPr/>
        </p:nvSpPr>
        <p:spPr>
          <a:xfrm>
            <a:off x="1708357" y="3063430"/>
            <a:ext cx="365268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Bọn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mình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đi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vắng</a:t>
            </a:r>
            <a:endParaRPr lang="en-US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EEA6D-C470-438B-A960-73D7FF7314C7}"/>
              </a:ext>
            </a:extLst>
          </p:cNvPr>
          <p:cNvSpPr txBox="1"/>
          <p:nvPr/>
        </p:nvSpPr>
        <p:spPr>
          <a:xfrm>
            <a:off x="1740310" y="3559279"/>
            <a:ext cx="365924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Chỉ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còn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tiếng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ve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?</a:t>
            </a:r>
            <a:endParaRPr lang="vi-VN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" y="-16672"/>
            <a:ext cx="6954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8997" y="473336"/>
            <a:ext cx="21446" cy="39894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87B3F09-BBF4-4EA2-932C-E0A8FB3EA499}"/>
              </a:ext>
            </a:extLst>
          </p:cNvPr>
          <p:cNvSpPr txBox="1"/>
          <p:nvPr/>
        </p:nvSpPr>
        <p:spPr>
          <a:xfrm>
            <a:off x="1040038" y="1720101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Cái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trống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lặng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im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530CB0-0CDC-4051-B35A-C43828D23876}"/>
              </a:ext>
            </a:extLst>
          </p:cNvPr>
          <p:cNvSpPr txBox="1"/>
          <p:nvPr/>
        </p:nvSpPr>
        <p:spPr>
          <a:xfrm>
            <a:off x="1710813" y="2050710"/>
            <a:ext cx="366005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Nghiêng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đầu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trên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giá</a:t>
            </a:r>
            <a:endParaRPr lang="en-US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B9AAB-EB36-4285-B944-6DC74473AE35}"/>
              </a:ext>
            </a:extLst>
          </p:cNvPr>
          <p:cNvSpPr txBox="1"/>
          <p:nvPr/>
        </p:nvSpPr>
        <p:spPr>
          <a:xfrm>
            <a:off x="1708528" y="2554510"/>
            <a:ext cx="365268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Chắc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thấy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chúng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em</a:t>
            </a:r>
            <a:endParaRPr lang="en-US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68453-B4E6-4EE2-9A9D-DD2A0520093B}"/>
              </a:ext>
            </a:extLst>
          </p:cNvPr>
          <p:cNvSpPr txBox="1"/>
          <p:nvPr/>
        </p:nvSpPr>
        <p:spPr>
          <a:xfrm>
            <a:off x="1708357" y="3063430"/>
            <a:ext cx="365268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Nó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mừng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vui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quá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EEA6D-C470-438B-A960-73D7FF7314C7}"/>
              </a:ext>
            </a:extLst>
          </p:cNvPr>
          <p:cNvSpPr txBox="1"/>
          <p:nvPr/>
        </p:nvSpPr>
        <p:spPr>
          <a:xfrm>
            <a:off x="1730478" y="501437"/>
            <a:ext cx="365924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Chỉ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còn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tiếng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ve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?</a:t>
            </a:r>
            <a:endParaRPr lang="vi-VN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8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" y="-65833"/>
            <a:ext cx="6954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8997" y="473336"/>
            <a:ext cx="21446" cy="39894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1B9AAB-EB36-4285-B944-6DC74473AE35}"/>
              </a:ext>
            </a:extLst>
          </p:cNvPr>
          <p:cNvSpPr txBox="1"/>
          <p:nvPr/>
        </p:nvSpPr>
        <p:spPr>
          <a:xfrm>
            <a:off x="1708528" y="1472961"/>
            <a:ext cx="365268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Chắc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thấy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chúng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em</a:t>
            </a:r>
            <a:endParaRPr lang="en-US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68453-B4E6-4EE2-9A9D-DD2A0520093B}"/>
              </a:ext>
            </a:extLst>
          </p:cNvPr>
          <p:cNvSpPr txBox="1"/>
          <p:nvPr/>
        </p:nvSpPr>
        <p:spPr>
          <a:xfrm>
            <a:off x="1708357" y="1981877"/>
            <a:ext cx="365268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Nó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mừng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vui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quá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BD8A72-387F-4D32-8D81-E6F82E925AA5}"/>
              </a:ext>
            </a:extLst>
          </p:cNvPr>
          <p:cNvSpPr txBox="1"/>
          <p:nvPr/>
        </p:nvSpPr>
        <p:spPr>
          <a:xfrm>
            <a:off x="1037582" y="638552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Cái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trống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lặng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im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9186F-AA3C-47F9-9372-DFA09D697B6C}"/>
              </a:ext>
            </a:extLst>
          </p:cNvPr>
          <p:cNvSpPr txBox="1"/>
          <p:nvPr/>
        </p:nvSpPr>
        <p:spPr>
          <a:xfrm>
            <a:off x="1708357" y="969161"/>
            <a:ext cx="366005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Nghiêng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đầu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trên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giá</a:t>
            </a:r>
            <a:endParaRPr lang="en-US" sz="2600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02FDF-8429-43E7-A642-31B9A9FC5992}"/>
              </a:ext>
            </a:extLst>
          </p:cNvPr>
          <p:cNvSpPr txBox="1"/>
          <p:nvPr/>
        </p:nvSpPr>
        <p:spPr>
          <a:xfrm>
            <a:off x="1732936" y="2999518"/>
            <a:ext cx="365268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Kìa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trống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đang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gọi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04768E-8BD1-4F70-BA9D-50A74AF169DB}"/>
              </a:ext>
            </a:extLst>
          </p:cNvPr>
          <p:cNvSpPr txBox="1"/>
          <p:nvPr/>
        </p:nvSpPr>
        <p:spPr>
          <a:xfrm>
            <a:off x="1728021" y="3515714"/>
            <a:ext cx="459233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Tùng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!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Tùng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!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Tùng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! </a:t>
            </a:r>
            <a:r>
              <a:rPr lang="en-US" sz="2600" dirty="0" err="1">
                <a:solidFill>
                  <a:schemeClr val="accent2"/>
                </a:solidFill>
                <a:latin typeface="HP001 4H" panose="020B0603050302020204" pitchFamily="34" charset="0"/>
              </a:rPr>
              <a:t>Tùng</a:t>
            </a:r>
            <a:r>
              <a:rPr lang="en-US" sz="2600" dirty="0">
                <a:solidFill>
                  <a:schemeClr val="accent2"/>
                </a:solidFill>
                <a:latin typeface="HP001 4H" panose="020B0603050302020204" pitchFamily="34" charset="0"/>
              </a:rPr>
              <a:t>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AF62D4-09F8-4FB3-AAC0-25571932E8F7}"/>
              </a:ext>
            </a:extLst>
          </p:cNvPr>
          <p:cNvCxnSpPr>
            <a:cxnSpLocks/>
          </p:cNvCxnSpPr>
          <p:nvPr/>
        </p:nvCxnSpPr>
        <p:spPr>
          <a:xfrm>
            <a:off x="294968" y="4554108"/>
            <a:ext cx="6505743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84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42988" y="527921"/>
            <a:ext cx="509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DANH SÁCH HỌC SINH</a:t>
            </a:r>
          </a:p>
        </p:txBody>
      </p:sp>
      <p:sp>
        <p:nvSpPr>
          <p:cNvPr id="32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1974" y="504150"/>
            <a:ext cx="5886451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Dựa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tiếng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bắt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>
                <a:latin typeface="UTM Avo" panose="02040603050506020204" pitchFamily="18" charset="0"/>
              </a:rPr>
              <a:t>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gh</a:t>
            </a:r>
            <a:endParaRPr lang="vi-VN" sz="1800" i="1" dirty="0">
              <a:latin typeface="UTM Avo" panose="02040603050506020204" pitchFamily="18" charset="0"/>
            </a:endParaRPr>
          </a:p>
        </p:txBody>
      </p:sp>
      <p:pic>
        <p:nvPicPr>
          <p:cNvPr id="1536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46034" r="66371" b="39823"/>
          <a:stretch/>
        </p:blipFill>
        <p:spPr bwMode="auto">
          <a:xfrm>
            <a:off x="409882" y="1651314"/>
            <a:ext cx="1774279" cy="17341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47097" r="40555" b="40804"/>
          <a:stretch/>
        </p:blipFill>
        <p:spPr bwMode="auto">
          <a:xfrm>
            <a:off x="2377349" y="1689203"/>
            <a:ext cx="1904137" cy="157436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2" t="45462" r="9634" b="40641"/>
          <a:stretch/>
        </p:blipFill>
        <p:spPr bwMode="auto">
          <a:xfrm>
            <a:off x="4474674" y="1689202"/>
            <a:ext cx="2088357" cy="15743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36802" y="3385494"/>
            <a:ext cx="1489710" cy="41148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ghế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ghế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32047" y="3385494"/>
            <a:ext cx="1489710" cy="41148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ghim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ghim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69643" y="3385494"/>
            <a:ext cx="1489710" cy="41148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gà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đàn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gà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68487" r="65485" b="9939"/>
          <a:stretch/>
        </p:blipFill>
        <p:spPr bwMode="auto">
          <a:xfrm>
            <a:off x="296508" y="1317524"/>
            <a:ext cx="2205366" cy="315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42310" y="582808"/>
            <a:ext cx="58864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</a:t>
            </a:r>
            <a:r>
              <a:rPr lang="en-US" sz="1800" dirty="0" err="1">
                <a:latin typeface="UTM Avo" panose="02040603050506020204" pitchFamily="18" charset="0"/>
              </a:rPr>
              <a:t>Chọn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>
                <a:latin typeface="UTM Avo" panose="02040603050506020204" pitchFamily="18" charset="0"/>
              </a:rPr>
              <a:t>s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>
                <a:latin typeface="UTM Avo" panose="02040603050506020204" pitchFamily="18" charset="0"/>
              </a:rPr>
              <a:t>x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cho</a:t>
            </a:r>
            <a:r>
              <a:rPr lang="en-US" sz="1800" dirty="0">
                <a:latin typeface="UTM Avo" panose="02040603050506020204" pitchFamily="18" charset="0"/>
              </a:rPr>
              <a:t> ô </a:t>
            </a:r>
            <a:r>
              <a:rPr lang="en-US" sz="1800" dirty="0" err="1">
                <a:latin typeface="UTM Avo" panose="02040603050506020204" pitchFamily="18" charset="0"/>
              </a:rPr>
              <a:t>vuông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rồi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giải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đố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02263" y="1543667"/>
            <a:ext cx="41699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- </a:t>
            </a:r>
            <a:r>
              <a:rPr lang="en-US" sz="1600" dirty="0" err="1">
                <a:latin typeface="UTM Avo" panose="02040603050506020204" pitchFamily="18" charset="0"/>
              </a:rPr>
              <a:t>Giữa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đám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lá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mượt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</a:t>
            </a:r>
            <a:r>
              <a:rPr lang="en-US" sz="1600" dirty="0" err="1">
                <a:latin typeface="UTM Avo" panose="02040603050506020204" pitchFamily="18" charset="0"/>
              </a:rPr>
              <a:t>anh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Treo </a:t>
            </a:r>
            <a:r>
              <a:rPr lang="en-US" sz="1600" dirty="0" err="1">
                <a:latin typeface="UTM Avo" panose="02040603050506020204" pitchFamily="18" charset="0"/>
              </a:rPr>
              <a:t>từng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chùm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chuông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Trắng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</a:t>
            </a:r>
            <a:r>
              <a:rPr lang="en-US" sz="1600" dirty="0" err="1">
                <a:latin typeface="UTM Avo" panose="02040603050506020204" pitchFamily="18" charset="0"/>
              </a:rPr>
              <a:t>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hồng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đỏ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Bừng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1600" dirty="0" err="1">
                <a:latin typeface="UTM Avo" panose="02040603050506020204" pitchFamily="18" charset="0"/>
              </a:rPr>
              <a:t>áng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vườn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quê</a:t>
            </a:r>
            <a:endParaRPr lang="en-US" sz="1600" dirty="0">
              <a:latin typeface="UTM Avo" panose="0204060305050602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(</a:t>
            </a:r>
            <a:r>
              <a:rPr lang="en-US" sz="1600" dirty="0" err="1">
                <a:latin typeface="UTM Avo" panose="02040603050506020204" pitchFamily="18" charset="0"/>
              </a:rPr>
              <a:t>Là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quả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?)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- </a:t>
            </a:r>
            <a:r>
              <a:rPr lang="en-US" sz="1600" dirty="0" err="1">
                <a:latin typeface="UTM Avo" panose="02040603050506020204" pitchFamily="18" charset="0"/>
              </a:rPr>
              <a:t>Cầu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bắc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ngang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trèo</a:t>
            </a:r>
            <a:r>
              <a:rPr lang="en-US" sz="1600" dirty="0">
                <a:latin typeface="UTM Avo" panose="02040603050506020204" pitchFamily="18" charset="0"/>
              </a:rPr>
              <a:t> qua 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1600" dirty="0" err="1">
                <a:latin typeface="UTM Avo" panose="02040603050506020204" pitchFamily="18" charset="0"/>
              </a:rPr>
              <a:t>uối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trồng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mây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algn="r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(</a:t>
            </a:r>
            <a:r>
              <a:rPr lang="en-US" sz="1600" dirty="0" err="1">
                <a:latin typeface="UTM Avo" panose="02040603050506020204" pitchFamily="18" charset="0"/>
              </a:rPr>
              <a:t>Là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?)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9838" y="1669072"/>
            <a:ext cx="126191" cy="234963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86204" y="2396748"/>
            <a:ext cx="126191" cy="234963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62665" y="2760036"/>
            <a:ext cx="126191" cy="234963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8133" y="3502636"/>
            <a:ext cx="126191" cy="234963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40649" y="3854469"/>
            <a:ext cx="126191" cy="234963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4" grpId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1360" y="506608"/>
            <a:ext cx="5886451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3. </a:t>
            </a:r>
            <a:r>
              <a:rPr lang="en-US" sz="2000" dirty="0" err="1">
                <a:latin typeface="UTM Avo" panose="02040603050506020204" pitchFamily="18" charset="0"/>
              </a:rPr>
              <a:t>Chọn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</a:rPr>
              <a:t>dấu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</a:rPr>
              <a:t>hỏi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hoặc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</a:rPr>
              <a:t>dấu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</a:rPr>
              <a:t>ngã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in </a:t>
            </a:r>
            <a:r>
              <a:rPr lang="en-US" sz="2000" dirty="0" err="1">
                <a:latin typeface="UTM Avo" panose="02040603050506020204" pitchFamily="18" charset="0"/>
              </a:rPr>
              <a:t>đậm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9663" y="1800842"/>
            <a:ext cx="2607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Mắt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cua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ngôi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nhà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nhưng</a:t>
            </a:r>
            <a:r>
              <a:rPr lang="en-US" sz="2000" dirty="0">
                <a:latin typeface="UTM Avo" panose="02040603050506020204" pitchFamily="18" charset="0"/>
              </a:rPr>
              <a:t> ô </a:t>
            </a:r>
            <a:r>
              <a:rPr lang="en-US" sz="2000" b="1" dirty="0" err="1">
                <a:latin typeface="UTM Avo" panose="02040603050506020204" pitchFamily="18" charset="0"/>
              </a:rPr>
              <a:t>cưa</a:t>
            </a:r>
            <a:endParaRPr lang="en-US" sz="20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Hai </a:t>
            </a:r>
            <a:r>
              <a:rPr lang="en-US" sz="2000" dirty="0" err="1">
                <a:latin typeface="UTM Avo" panose="02040603050506020204" pitchFamily="18" charset="0"/>
              </a:rPr>
              <a:t>cánh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khép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mơ</a:t>
            </a:r>
            <a:endParaRPr lang="en-US" sz="20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hai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hàng</a:t>
            </a:r>
            <a:r>
              <a:rPr lang="en-US" sz="2000" dirty="0">
                <a:latin typeface="UTM Avo" panose="02040603050506020204" pitchFamily="18" charset="0"/>
              </a:rPr>
              <a:t> 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92888" y="1800842"/>
            <a:ext cx="2854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UTM Avo" panose="02040603050506020204" pitchFamily="18" charset="0"/>
              </a:rPr>
              <a:t>Môi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Mắt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buồn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ngủ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miết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về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mắt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vui</a:t>
            </a:r>
            <a:endParaRPr lang="en-US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</a:rPr>
              <a:t>Thức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mệt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32531" y="2022705"/>
            <a:ext cx="340937" cy="65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B4C43"/>
                </a:solidFill>
                <a:latin typeface="#9Slide03 Fairview Regular" panose="02000000000000000000" pitchFamily="2" charset="0"/>
                <a:cs typeface="Times New Roman" panose="02020603050405020304" pitchFamily="18" charset="0"/>
              </a:rPr>
              <a:t>~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1395289" y="1798284"/>
            <a:ext cx="276470" cy="224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2327274" y="2236449"/>
            <a:ext cx="276470" cy="224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2803524" y="2706365"/>
            <a:ext cx="276470" cy="224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44440" y="1508355"/>
            <a:ext cx="340937" cy="65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B4C43"/>
                </a:solidFill>
                <a:latin typeface="#9Slide03 Fairview Regular" panose="02000000000000000000" pitchFamily="2" charset="0"/>
                <a:cs typeface="Times New Roman" panose="02020603050405020304" pitchFamily="18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5975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1"/>
      <p:bldP spid="5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542988" y="527921"/>
            <a:ext cx="509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DANH SÁCH HỌC SINH</a:t>
            </a:r>
          </a:p>
        </p:txBody>
      </p:sp>
      <p:sp>
        <p:nvSpPr>
          <p:cNvPr id="37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868" y="472256"/>
            <a:ext cx="575187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Giải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đố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chỉ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a.           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tắc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ngày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đêm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     </a:t>
            </a:r>
            <a:r>
              <a:rPr lang="en-US" sz="1800" dirty="0" err="1">
                <a:latin typeface="UTM Avo" panose="02040603050506020204" pitchFamily="18" charset="0"/>
              </a:rPr>
              <a:t>Nhắc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ngủ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nhắc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bài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             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anh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chậm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bước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khoan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thai</a:t>
            </a:r>
            <a:r>
              <a:rPr lang="en-US" sz="18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    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anh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chạy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bước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nhanh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  <a:p>
            <a:pPr algn="r">
              <a:lnSpc>
                <a:spcPct val="150000"/>
              </a:lnSpc>
            </a:pPr>
            <a:r>
              <a:rPr lang="en-US" sz="1800" i="1" dirty="0">
                <a:latin typeface="UTM Avo" panose="02040603050506020204" pitchFamily="18" charset="0"/>
              </a:rPr>
              <a:t>(</a:t>
            </a:r>
            <a:r>
              <a:rPr lang="en-US" sz="1800" i="1" dirty="0" err="1">
                <a:latin typeface="UTM Avo" panose="02040603050506020204" pitchFamily="18" charset="0"/>
              </a:rPr>
              <a:t>Là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cái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gì</a:t>
            </a:r>
            <a:r>
              <a:rPr lang="en-US" sz="1800" i="1" dirty="0">
                <a:latin typeface="UTM Avo" panose="02040603050506020204" pitchFamily="18" charset="0"/>
              </a:rPr>
              <a:t>?)</a:t>
            </a:r>
            <a:r>
              <a:rPr lang="en-US" sz="1800" b="1" dirty="0">
                <a:latin typeface="UTM Avo" panose="02040603050506020204" pitchFamily="18" charset="0"/>
              </a:rPr>
              <a:t> 1.</a:t>
            </a:r>
            <a:endParaRPr lang="en-US" sz="1800" i="1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56" y="3071256"/>
            <a:ext cx="1395509" cy="1651553"/>
          </a:xfrm>
          <a:prstGeom prst="rect">
            <a:avLst/>
          </a:prstGeom>
        </p:spPr>
      </p:pic>
      <p:pic>
        <p:nvPicPr>
          <p:cNvPr id="18434" name="Picture 2" descr="Children's Sermon Mark 13: 24-37 Advent 1 Nov. 30th, 2014 | Faith Formation  Journey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185" y1="20103" x2="28185" y2="20103"/>
                        <a14:foregroundMark x1="70656" y1="17526" x2="70656" y2="1752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394">
            <a:off x="3037543" y="3057978"/>
            <a:ext cx="2240364" cy="167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0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868" y="472256"/>
            <a:ext cx="57518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Giải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đố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chỉ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b.        </a:t>
            </a:r>
            <a:r>
              <a:rPr lang="en-US" sz="1800" dirty="0" err="1">
                <a:latin typeface="UTM Avo" panose="02040603050506020204" pitchFamily="18" charset="0"/>
              </a:rPr>
              <a:t>Ruột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mũi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chân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Mũi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mòn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ruột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cũng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dần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dần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mòn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theo.</a:t>
            </a:r>
            <a:endParaRPr lang="en-US" sz="1800" dirty="0">
              <a:latin typeface="UTM Avo" panose="0204060305050602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1800" i="1" dirty="0">
                <a:latin typeface="UTM Avo" panose="02040603050506020204" pitchFamily="18" charset="0"/>
              </a:rPr>
              <a:t>(</a:t>
            </a:r>
            <a:r>
              <a:rPr lang="en-US" sz="1800" i="1" dirty="0" err="1">
                <a:latin typeface="UTM Avo" panose="02040603050506020204" pitchFamily="18" charset="0"/>
              </a:rPr>
              <a:t>Là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cái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gì</a:t>
            </a:r>
            <a:r>
              <a:rPr lang="en-US" sz="1800" i="1" dirty="0">
                <a:latin typeface="UTM Avo" panose="02040603050506020204" pitchFamily="18" charset="0"/>
              </a:rPr>
              <a:t>?)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c.           </a:t>
            </a:r>
            <a:r>
              <a:rPr lang="en-US" sz="1800" dirty="0" err="1">
                <a:latin typeface="UTM Avo" panose="02040603050506020204" pitchFamily="18" charset="0"/>
              </a:rPr>
              <a:t>Nhỏ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kẹo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             </a:t>
            </a:r>
            <a:r>
              <a:rPr lang="en-US" sz="1800" dirty="0" err="1">
                <a:latin typeface="UTM Avo" panose="02040603050506020204" pitchFamily="18" charset="0"/>
              </a:rPr>
              <a:t>Dẻo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bánh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giày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            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trò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lâu</a:t>
            </a:r>
            <a:r>
              <a:rPr lang="en-US" sz="1800" dirty="0">
                <a:latin typeface="UTM Avo" panose="02040603050506020204" pitchFamily="18" charset="0"/>
              </a:rPr>
              <a:t> nay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             </a:t>
            </a:r>
            <a:r>
              <a:rPr lang="en-US" sz="1800" dirty="0" err="1">
                <a:latin typeface="UTM Avo" panose="02040603050506020204" pitchFamily="18" charset="0"/>
              </a:rPr>
              <a:t>Vẫn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nó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UTM Avo" panose="02040603050506020204" pitchFamily="18" charset="0"/>
              </a:rPr>
              <a:t>                                      (</a:t>
            </a:r>
            <a:r>
              <a:rPr lang="en-US" sz="1800" i="1" dirty="0" err="1">
                <a:latin typeface="UTM Avo" panose="02040603050506020204" pitchFamily="18" charset="0"/>
              </a:rPr>
              <a:t>Là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cái</a:t>
            </a: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gì</a:t>
            </a:r>
            <a:r>
              <a:rPr lang="en-US" sz="1800" i="1" dirty="0">
                <a:latin typeface="UTM Avo" panose="02040603050506020204" pitchFamily="18" charset="0"/>
              </a:rPr>
              <a:t>?)</a:t>
            </a:r>
          </a:p>
        </p:txBody>
      </p:sp>
      <p:pic>
        <p:nvPicPr>
          <p:cNvPr id="21508" name="Picture 4" descr="Pencil Cartoon Stock Illustrations, Cliparts and Royalty Free Pencil  Cartoon 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64" y="472256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Premium Vector | Eraser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7" t="20189" r="10968" b="18586"/>
          <a:stretch/>
        </p:blipFill>
        <p:spPr bwMode="auto">
          <a:xfrm>
            <a:off x="4181474" y="2714626"/>
            <a:ext cx="2028825" cy="160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618" y="396056"/>
            <a:ext cx="5751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chỉ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điểm</a:t>
            </a:r>
            <a:endParaRPr lang="en-US" sz="1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a.           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tích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tắc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đêm</a:t>
            </a:r>
            <a:endParaRPr lang="en-US" sz="1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</a:t>
            </a:r>
            <a:r>
              <a:rPr lang="en-US" sz="1600" dirty="0" err="1">
                <a:latin typeface="UTM Avo" panose="02040603050506020204" pitchFamily="18" charset="0"/>
              </a:rPr>
              <a:t>Nhắc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ngủ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nhắc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endParaRPr lang="en-US" sz="1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        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chậm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bước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khoan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thai</a:t>
            </a:r>
            <a:r>
              <a:rPr lang="en-US" sz="1600" dirty="0">
                <a:latin typeface="UTM Avo" panose="020406030505060202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chạy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bước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nhanh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600" i="1" dirty="0">
                <a:latin typeface="UTM Avo" panose="02040603050506020204" pitchFamily="18" charset="0"/>
              </a:rPr>
              <a:t>                                      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393" y="2405831"/>
            <a:ext cx="5751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       </a:t>
            </a:r>
            <a:r>
              <a:rPr lang="en-US" sz="1600" dirty="0" err="1">
                <a:latin typeface="UTM Avo" panose="02040603050506020204" pitchFamily="18" charset="0"/>
              </a:rPr>
              <a:t>Ruột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mũi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chân</a:t>
            </a:r>
            <a:endParaRPr lang="en-US" sz="1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Mũi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mòn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ruột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mòn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theo.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393" y="3307611"/>
            <a:ext cx="5751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c.           </a:t>
            </a:r>
            <a:r>
              <a:rPr lang="en-US" sz="1600" dirty="0" err="1">
                <a:latin typeface="UTM Avo" panose="02040603050506020204" pitchFamily="18" charset="0"/>
              </a:rPr>
              <a:t>Nhỏ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kẹo</a:t>
            </a:r>
            <a:endParaRPr lang="en-US" sz="1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        </a:t>
            </a:r>
            <a:r>
              <a:rPr lang="en-US" sz="1600" dirty="0" err="1">
                <a:latin typeface="UTM Avo" panose="02040603050506020204" pitchFamily="18" charset="0"/>
              </a:rPr>
              <a:t>Dẻo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giày</a:t>
            </a:r>
            <a:endParaRPr lang="en-US" sz="1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       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trò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lâu</a:t>
            </a:r>
            <a:r>
              <a:rPr lang="en-US" sz="1600" dirty="0">
                <a:latin typeface="UTM Avo" panose="02040603050506020204" pitchFamily="18" charset="0"/>
              </a:rPr>
              <a:t> nay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         </a:t>
            </a:r>
            <a:r>
              <a:rPr lang="en-US" sz="1600" dirty="0" err="1">
                <a:latin typeface="UTM Avo" panose="02040603050506020204" pitchFamily="18" charset="0"/>
              </a:rPr>
              <a:t>Vẫn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dùng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i="1" dirty="0">
                <a:latin typeface="UTM Avo" panose="02040603050506020204" pitchFamily="18" charset="0"/>
              </a:rPr>
              <a:t>                                      </a:t>
            </a:r>
            <a:endParaRPr lang="en-US" sz="1600" dirty="0"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752725" y="1857375"/>
            <a:ext cx="5429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62400" y="1857375"/>
            <a:ext cx="10382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76700" y="2228850"/>
            <a:ext cx="3143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86325" y="2228850"/>
            <a:ext cx="6572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76475" y="2761530"/>
            <a:ext cx="3143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9145" y="3675930"/>
            <a:ext cx="380334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91079" y="4028355"/>
            <a:ext cx="41836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9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66" y="491306"/>
            <a:ext cx="520095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</a:t>
            </a:r>
            <a:r>
              <a:rPr lang="en-US" sz="1800" dirty="0" err="1">
                <a:latin typeface="UTM Avo" panose="02040603050506020204" pitchFamily="18" charset="0"/>
              </a:rPr>
              <a:t>Đặt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nêu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điểm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đồ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ở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lớp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UTM Avo" panose="02040603050506020204" pitchFamily="18" charset="0"/>
              </a:rPr>
              <a:t>                                      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98" y="2565646"/>
            <a:ext cx="3144777" cy="22597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87790" y="1160720"/>
            <a:ext cx="2868724" cy="1922319"/>
            <a:chOff x="3687790" y="1160720"/>
            <a:chExt cx="2868724" cy="1922319"/>
          </a:xfrm>
        </p:grpSpPr>
        <p:pic>
          <p:nvPicPr>
            <p:cNvPr id="22532" name="Picture 4" descr="Speech bubble / speech balloon or chat bubble line art icon for apps and  websites Stock Vector | Adobe Stock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45" y1="44167" x2="78409" y2="40556"/>
                          <a14:foregroundMark x1="43864" y1="21944" x2="60000" y2="66944"/>
                          <a14:foregroundMark x1="44545" y1="16389" x2="19318" y2="34722"/>
                          <a14:foregroundMark x1="17273" y1="40000" x2="19091" y2="55556"/>
                          <a14:foregroundMark x1="17500" y1="54167" x2="35682" y2="70833"/>
                          <a14:foregroundMark x1="28409" y1="83889" x2="46591" y2="69167"/>
                          <a14:foregroundMark x1="46591" y1="72500" x2="70000" y2="65556"/>
                          <a14:foregroundMark x1="69318" y1="67222" x2="80455" y2="40833"/>
                          <a14:foregroundMark x1="82727" y1="43056" x2="63182" y2="2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790" y="1160720"/>
              <a:ext cx="2868724" cy="192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261685" y="1534474"/>
              <a:ext cx="181618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 err="1">
                  <a:latin typeface="UTM Avo" panose="02040603050506020204" pitchFamily="18" charset="0"/>
                </a:rPr>
                <a:t>Bức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tranh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này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thật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đẹp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1800" i="1" dirty="0">
                  <a:latin typeface="UTM Avo" panose="02040603050506020204" pitchFamily="18" charset="0"/>
                </a:rPr>
                <a:t>                                      </a:t>
              </a:r>
              <a:endParaRPr lang="en-US" sz="1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6650" y="1497052"/>
            <a:ext cx="2061943" cy="1703334"/>
            <a:chOff x="299357" y="1530404"/>
            <a:chExt cx="2061943" cy="1703334"/>
          </a:xfrm>
        </p:grpSpPr>
        <p:pic>
          <p:nvPicPr>
            <p:cNvPr id="22530" name="Picture 2" descr="Free Conversation Bubble, Download Free Conversation Bubble png images,  Free ClipArts on Clipart Librar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5117" y="1664253"/>
              <a:ext cx="181618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dirty="0" err="1">
                  <a:latin typeface="UTM Avo" panose="02040603050506020204" pitchFamily="18" charset="0"/>
                </a:rPr>
                <a:t>Chiếc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cặp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mới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tinh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1800" i="1" dirty="0">
                  <a:latin typeface="UTM Avo" panose="02040603050506020204" pitchFamily="18" charset="0"/>
                </a:rPr>
                <a:t>                                      </a:t>
              </a:r>
              <a:endParaRPr lang="en-US" sz="18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1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542988" y="527921"/>
            <a:ext cx="509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DANH SÁCH HỌC SINH</a:t>
            </a:r>
          </a:p>
        </p:txBody>
      </p:sp>
      <p:sp>
        <p:nvSpPr>
          <p:cNvPr id="53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57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62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0" y="0"/>
            <a:ext cx="6954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8997" y="473336"/>
            <a:ext cx="21446" cy="39894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376258" y="725824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Thứ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sáu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15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tháng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10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376258" y="1227010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  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Luyện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tập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B3F09-BBF4-4EA2-932C-E0A8FB3EA499}"/>
              </a:ext>
            </a:extLst>
          </p:cNvPr>
          <p:cNvSpPr txBox="1"/>
          <p:nvPr/>
        </p:nvSpPr>
        <p:spPr>
          <a:xfrm>
            <a:off x="990878" y="1749597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Lập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danh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sách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học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sinh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(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tổ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6005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a6 2021\Chuyên đề tổ\ảnh động\z2774951778822_080bc16105fbbe1d10ae29f85aca2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0" y="0"/>
            <a:ext cx="69548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28997" y="473336"/>
            <a:ext cx="21446" cy="398948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5B6C4B0-2C06-4528-9F49-334B7F1F03E4}"/>
              </a:ext>
            </a:extLst>
          </p:cNvPr>
          <p:cNvSpPr txBox="1"/>
          <p:nvPr/>
        </p:nvSpPr>
        <p:spPr>
          <a:xfrm>
            <a:off x="376258" y="725824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Thứ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tư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13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tháng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10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năm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2021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0D0B8-9191-4AE4-9F8A-5D2FB4D23F6A}"/>
              </a:ext>
            </a:extLst>
          </p:cNvPr>
          <p:cNvSpPr txBox="1"/>
          <p:nvPr/>
        </p:nvSpPr>
        <p:spPr>
          <a:xfrm>
            <a:off x="376258" y="1227010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   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Đọc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7B3F09-BBF4-4EA2-932C-E0A8FB3EA499}"/>
              </a:ext>
            </a:extLst>
          </p:cNvPr>
          <p:cNvSpPr txBox="1"/>
          <p:nvPr/>
        </p:nvSpPr>
        <p:spPr>
          <a:xfrm>
            <a:off x="990878" y="1749597"/>
            <a:ext cx="61966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   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Danh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sách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học</a:t>
            </a:r>
            <a:r>
              <a:rPr lang="en-US" sz="2600" b="1" dirty="0">
                <a:solidFill>
                  <a:schemeClr val="accent2"/>
                </a:solidFill>
                <a:latin typeface="HP001 4H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HP001 4H" panose="020B0603050302020204" pitchFamily="34" charset="0"/>
              </a:rPr>
              <a:t>sinh</a:t>
            </a:r>
            <a:endParaRPr lang="en-US" sz="2600" b="1" dirty="0">
              <a:solidFill>
                <a:schemeClr val="accent2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34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097" r="14777" b="59742"/>
          <a:stretch/>
        </p:blipFill>
        <p:spPr bwMode="auto">
          <a:xfrm>
            <a:off x="746041" y="829146"/>
            <a:ext cx="5417941" cy="32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041" y="367481"/>
            <a:ext cx="5200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danh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sinh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trả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hỏi</a:t>
            </a:r>
            <a:r>
              <a:rPr lang="en-US" sz="1800" dirty="0"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UTM Avo" panose="02040603050506020204" pitchFamily="18" charset="0"/>
              </a:rPr>
              <a:t>                                      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4532" y="4120800"/>
            <a:ext cx="5200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Tổ</a:t>
            </a:r>
            <a:r>
              <a:rPr lang="en-US" sz="1800" dirty="0">
                <a:latin typeface="UTM Avo" panose="02040603050506020204" pitchFamily="18" charset="0"/>
              </a:rPr>
              <a:t> 1 </a:t>
            </a:r>
            <a:r>
              <a:rPr lang="en-US" sz="1800" dirty="0" err="1">
                <a:latin typeface="UTM Avo" panose="02040603050506020204" pitchFamily="18" charset="0"/>
              </a:rPr>
              <a:t>lớp</a:t>
            </a:r>
            <a:r>
              <a:rPr lang="en-US" sz="1800" dirty="0">
                <a:latin typeface="UTM Avo" panose="02040603050506020204" pitchFamily="18" charset="0"/>
              </a:rPr>
              <a:t> 2A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bao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nhiêu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sinh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UTM Avo" panose="02040603050506020204" pitchFamily="18" charset="0"/>
              </a:rPr>
              <a:t>                                      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46377" y="3733799"/>
            <a:ext cx="487148" cy="263199"/>
          </a:xfrm>
          <a:prstGeom prst="roundRect">
            <a:avLst/>
          </a:prstGeom>
          <a:noFill/>
          <a:ln w="1905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9097" r="14777" b="59742"/>
          <a:stretch/>
        </p:blipFill>
        <p:spPr bwMode="auto">
          <a:xfrm>
            <a:off x="746041" y="829146"/>
            <a:ext cx="5417941" cy="32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041" y="367481"/>
            <a:ext cx="5200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danh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sinh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trả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hỏi</a:t>
            </a:r>
            <a:r>
              <a:rPr lang="en-US" sz="1800" dirty="0"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latin typeface="UTM Avo" panose="02040603050506020204" pitchFamily="18" charset="0"/>
              </a:rPr>
              <a:t>                                      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4532" y="4120800"/>
            <a:ext cx="5422443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b.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mấy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đăng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quan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Lăng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Bác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94001" y="2108751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94001" y="3199192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94001" y="3476284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94001" y="3749310"/>
            <a:ext cx="3754223" cy="234400"/>
          </a:xfrm>
          <a:prstGeom prst="roundRect">
            <a:avLst/>
          </a:prstGeom>
          <a:noFill/>
          <a:ln w="28575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532" y="4025617"/>
            <a:ext cx="5422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c.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mấy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đăng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quan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tàng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tộc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21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941" y="344621"/>
            <a:ext cx="5715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Lập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danh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tổ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đăng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bộ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r>
              <a:rPr lang="en-US" sz="1800" dirty="0">
                <a:latin typeface="UTM Avo" panose="02040603050506020204" pitchFamily="18" charset="0"/>
              </a:rPr>
              <a:t>: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bộ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cờ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vua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võ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thuật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bơi</a:t>
            </a:r>
            <a:r>
              <a:rPr lang="en-US" sz="1800" dirty="0">
                <a:latin typeface="UTM Avo" panose="02040603050506020204" pitchFamily="18" charset="0"/>
              </a:rPr>
              <a:t> …..</a:t>
            </a:r>
          </a:p>
          <a:p>
            <a:pPr algn="ctr">
              <a:lnSpc>
                <a:spcPct val="150000"/>
              </a:lnSpc>
            </a:pPr>
            <a:r>
              <a:rPr lang="en-US" sz="1800" i="1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Danh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sinh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tổ</a:t>
            </a:r>
            <a:r>
              <a:rPr lang="en-US" sz="1800" dirty="0">
                <a:latin typeface="UTM Avo" panose="02040603050506020204" pitchFamily="18" charset="0"/>
              </a:rPr>
              <a:t> …. </a:t>
            </a:r>
            <a:r>
              <a:rPr lang="en-US" sz="1800" dirty="0" err="1">
                <a:latin typeface="UTM Avo" panose="02040603050506020204" pitchFamily="18" charset="0"/>
              </a:rPr>
              <a:t>lớp</a:t>
            </a:r>
            <a:r>
              <a:rPr lang="en-US" sz="1800" dirty="0">
                <a:latin typeface="UTM Avo" panose="02040603050506020204" pitchFamily="18" charset="0"/>
              </a:rPr>
              <a:t> ….</a:t>
            </a:r>
          </a:p>
          <a:p>
            <a:pPr algn="ctr"/>
            <a:r>
              <a:rPr lang="en-US" sz="1800" dirty="0" err="1">
                <a:latin typeface="UTM Avo" panose="02040603050506020204" pitchFamily="18" charset="0"/>
              </a:rPr>
              <a:t>đăng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bộ</a:t>
            </a:r>
            <a:endParaRPr lang="en-US" sz="1800" dirty="0">
              <a:latin typeface="UTM Avo" panose="0204060305050602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374806"/>
              </p:ext>
            </p:extLst>
          </p:nvPr>
        </p:nvGraphicFramePr>
        <p:xfrm>
          <a:off x="1192727" y="2512758"/>
          <a:ext cx="4746145" cy="185420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1108209">
                  <a:extLst>
                    <a:ext uri="{9D8B030D-6E8A-4147-A177-3AD203B41FA5}">
                      <a16:colId xmlns:a16="http://schemas.microsoft.com/office/drawing/2014/main" val="2808276072"/>
                    </a:ext>
                  </a:extLst>
                </a:gridCol>
                <a:gridCol w="1915029">
                  <a:extLst>
                    <a:ext uri="{9D8B030D-6E8A-4147-A177-3AD203B41FA5}">
                      <a16:colId xmlns:a16="http://schemas.microsoft.com/office/drawing/2014/main" val="2411097781"/>
                    </a:ext>
                  </a:extLst>
                </a:gridCol>
                <a:gridCol w="1722907">
                  <a:extLst>
                    <a:ext uri="{9D8B030D-6E8A-4147-A177-3AD203B41FA5}">
                      <a16:colId xmlns:a16="http://schemas.microsoft.com/office/drawing/2014/main" val="32529686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Số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thứ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tự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Họ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và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tên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Câu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bộ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77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Nguyễn</a:t>
                      </a:r>
                      <a:r>
                        <a:rPr lang="en-US" sz="1600" baseline="0" dirty="0"/>
                        <a:t> Minh </a:t>
                      </a:r>
                      <a:r>
                        <a:rPr lang="en-US" sz="1600" baseline="0" dirty="0" err="1"/>
                        <a:t>Anh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Bóng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rổ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687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98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968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099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77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0943" y="574043"/>
            <a:ext cx="5860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  <a:p>
            <a:pPr lvl="1"/>
            <a:endParaRPr lang="en-US" sz="1800" b="1" dirty="0">
              <a:latin typeface="UTM Avo" panose="02040603050506020204" pitchFamily="18" charset="0"/>
            </a:endParaRPr>
          </a:p>
          <a:p>
            <a:pPr lvl="1"/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số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bài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thơ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thầy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cô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19432" y="1769806"/>
            <a:ext cx="2654710" cy="2841523"/>
            <a:chOff x="737420" y="1769806"/>
            <a:chExt cx="2654710" cy="2841523"/>
          </a:xfrm>
        </p:grpSpPr>
        <p:sp>
          <p:nvSpPr>
            <p:cNvPr id="10" name="Rounded Rectangle 9"/>
            <p:cNvSpPr/>
            <p:nvPr/>
          </p:nvSpPr>
          <p:spPr>
            <a:xfrm>
              <a:off x="737420" y="1769806"/>
              <a:ext cx="2654710" cy="2841523"/>
            </a:xfrm>
            <a:prstGeom prst="roundRect">
              <a:avLst>
                <a:gd name="adj" fmla="val 12101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6079" y="1810562"/>
              <a:ext cx="251705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/>
                <a:t>Cô</a:t>
              </a:r>
              <a:r>
                <a:rPr lang="en-US" sz="1600" b="1" dirty="0"/>
                <a:t> </a:t>
              </a:r>
              <a:r>
                <a:rPr lang="en-US" sz="1600" b="1" dirty="0" err="1"/>
                <a:t>dạy</a:t>
              </a:r>
              <a:endParaRPr lang="en-US" sz="1600" b="1" dirty="0"/>
            </a:p>
            <a:p>
              <a:r>
                <a:rPr lang="vi-VN" sz="1600" dirty="0"/>
                <a:t>Mẹ, mẹ ơi! Cô dạy:</a:t>
              </a:r>
              <a:br>
                <a:rPr lang="vi-VN" sz="1600" dirty="0"/>
              </a:br>
              <a:r>
                <a:rPr lang="vi-VN" sz="1600" dirty="0"/>
                <a:t>Phải giữ sạch đôi tay,</a:t>
              </a:r>
              <a:br>
                <a:rPr lang="vi-VN" sz="1600" dirty="0"/>
              </a:br>
              <a:r>
                <a:rPr lang="vi-VN" sz="1600" dirty="0"/>
                <a:t>Bàn tay mà giây bẩn</a:t>
              </a:r>
              <a:br>
                <a:rPr lang="vi-VN" sz="1600" dirty="0"/>
              </a:br>
              <a:r>
                <a:rPr lang="vi-VN" sz="1600" dirty="0"/>
                <a:t>Sách, áo cũng bẩn ngay.</a:t>
              </a:r>
              <a:endParaRPr lang="en-US" sz="1600" dirty="0"/>
            </a:p>
            <a:p>
              <a:endParaRPr lang="en-US" sz="1600" dirty="0"/>
            </a:p>
            <a:p>
              <a:r>
                <a:rPr lang="vi-VN" sz="1600" dirty="0"/>
                <a:t>Mẹ, mẹ ơi! Cô dạy:</a:t>
              </a:r>
              <a:br>
                <a:rPr lang="vi-VN" sz="1600" dirty="0"/>
              </a:br>
              <a:r>
                <a:rPr lang="vi-VN" sz="1600" dirty="0"/>
                <a:t>Cãi nhau là không vui,</a:t>
              </a:r>
              <a:br>
                <a:rPr lang="vi-VN" sz="1600" dirty="0"/>
              </a:br>
              <a:r>
                <a:rPr lang="vi-VN" sz="1600" dirty="0"/>
                <a:t>Cái miệng nó xinh thế</a:t>
              </a:r>
              <a:br>
                <a:rPr lang="vi-VN" sz="1600" dirty="0"/>
              </a:br>
              <a:r>
                <a:rPr lang="vi-VN" sz="1600" dirty="0"/>
                <a:t>Chỉ nói điều hay thôi.</a:t>
              </a:r>
              <a:endParaRPr lang="en-US" sz="1600" dirty="0"/>
            </a:p>
            <a:p>
              <a:pPr algn="r"/>
              <a:r>
                <a:rPr lang="en-US" sz="1600" dirty="0" err="1"/>
                <a:t>Phạm</a:t>
              </a:r>
              <a:r>
                <a:rPr lang="en-US" sz="1600" dirty="0"/>
                <a:t> </a:t>
              </a:r>
              <a:r>
                <a:rPr lang="en-US" sz="1600" dirty="0" err="1"/>
                <a:t>Hổ</a:t>
              </a:r>
              <a:endParaRPr lang="en-US" sz="16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78945" y="1769806"/>
            <a:ext cx="2654710" cy="2841523"/>
            <a:chOff x="3578945" y="1769806"/>
            <a:chExt cx="2654710" cy="2841523"/>
          </a:xfrm>
        </p:grpSpPr>
        <p:sp>
          <p:nvSpPr>
            <p:cNvPr id="12" name="Rounded Rectangle 11"/>
            <p:cNvSpPr/>
            <p:nvPr/>
          </p:nvSpPr>
          <p:spPr>
            <a:xfrm>
              <a:off x="3578945" y="1769806"/>
              <a:ext cx="2654710" cy="2841523"/>
            </a:xfrm>
            <a:prstGeom prst="roundRect">
              <a:avLst>
                <a:gd name="adj" fmla="val 1210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7604" y="1810562"/>
              <a:ext cx="251705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/>
                <a:t>Cô</a:t>
              </a:r>
              <a:r>
                <a:rPr lang="en-US" sz="1600" b="1" dirty="0"/>
                <a:t> </a:t>
              </a:r>
              <a:r>
                <a:rPr lang="en-US" sz="1600" b="1" dirty="0" err="1"/>
                <a:t>và</a:t>
              </a:r>
              <a:r>
                <a:rPr lang="en-US" sz="1600" b="1" dirty="0"/>
                <a:t> </a:t>
              </a:r>
              <a:r>
                <a:rPr lang="en-US" sz="1600" b="1" dirty="0" err="1"/>
                <a:t>mẹ</a:t>
              </a:r>
              <a:endParaRPr lang="en-US" sz="1600" b="1" dirty="0"/>
            </a:p>
            <a:p>
              <a:r>
                <a:rPr lang="en-US" sz="1600" dirty="0" err="1"/>
                <a:t>Buổi</a:t>
              </a:r>
              <a:r>
                <a:rPr lang="en-US" sz="1600" dirty="0"/>
                <a:t> </a:t>
              </a:r>
              <a:r>
                <a:rPr lang="en-US" sz="1600" dirty="0" err="1"/>
                <a:t>sáng</a:t>
              </a:r>
              <a:r>
                <a:rPr lang="en-US" sz="1600" dirty="0"/>
                <a:t> </a:t>
              </a:r>
              <a:r>
                <a:rPr lang="en-US" sz="1600" dirty="0" err="1"/>
                <a:t>bé</a:t>
              </a:r>
              <a:r>
                <a:rPr lang="en-US" sz="1600" dirty="0"/>
                <a:t> </a:t>
              </a:r>
              <a:r>
                <a:rPr lang="en-US" sz="1600" dirty="0" err="1"/>
                <a:t>chào</a:t>
              </a:r>
              <a:r>
                <a:rPr lang="en-US" sz="1600" dirty="0"/>
                <a:t> </a:t>
              </a:r>
              <a:r>
                <a:rPr lang="en-US" sz="1600" dirty="0" err="1"/>
                <a:t>mẹ</a:t>
              </a:r>
              <a:endParaRPr lang="en-US" sz="1600" dirty="0"/>
            </a:p>
            <a:p>
              <a:r>
                <a:rPr lang="en-US" sz="1600" dirty="0" err="1"/>
                <a:t>Chạy</a:t>
              </a:r>
              <a:r>
                <a:rPr lang="en-US" sz="1600" dirty="0"/>
                <a:t> </a:t>
              </a:r>
              <a:r>
                <a:rPr lang="en-US" sz="1600" dirty="0" err="1"/>
                <a:t>đến</a:t>
              </a:r>
              <a:r>
                <a:rPr lang="en-US" sz="1600" dirty="0"/>
                <a:t> </a:t>
              </a:r>
              <a:r>
                <a:rPr lang="en-US" sz="1600" dirty="0" err="1"/>
                <a:t>ôm</a:t>
              </a:r>
              <a:r>
                <a:rPr lang="en-US" sz="1600" dirty="0"/>
                <a:t> </a:t>
              </a:r>
              <a:r>
                <a:rPr lang="en-US" sz="1600" dirty="0" err="1"/>
                <a:t>cổ</a:t>
              </a:r>
              <a:r>
                <a:rPr lang="en-US" sz="1600" dirty="0"/>
                <a:t> </a:t>
              </a:r>
              <a:r>
                <a:rPr lang="en-US" sz="1600" dirty="0" err="1"/>
                <a:t>cô</a:t>
              </a:r>
              <a:endParaRPr lang="en-US" sz="1600" dirty="0"/>
            </a:p>
            <a:p>
              <a:r>
                <a:rPr lang="en-US" sz="1600" dirty="0" err="1"/>
                <a:t>Buổi</a:t>
              </a:r>
              <a:r>
                <a:rPr lang="en-US" sz="1600" dirty="0"/>
                <a:t> </a:t>
              </a:r>
              <a:r>
                <a:rPr lang="en-US" sz="1600" dirty="0" err="1"/>
                <a:t>chiều</a:t>
              </a:r>
              <a:r>
                <a:rPr lang="en-US" sz="1600" dirty="0"/>
                <a:t> </a:t>
              </a:r>
              <a:r>
                <a:rPr lang="en-US" sz="1600" dirty="0" err="1"/>
                <a:t>bé</a:t>
              </a:r>
              <a:r>
                <a:rPr lang="en-US" sz="1600" dirty="0"/>
                <a:t> </a:t>
              </a:r>
              <a:r>
                <a:rPr lang="en-US" sz="1600" dirty="0" err="1"/>
                <a:t>chào</a:t>
              </a:r>
              <a:r>
                <a:rPr lang="en-US" sz="1600" dirty="0"/>
                <a:t> </a:t>
              </a:r>
              <a:r>
                <a:rPr lang="en-US" sz="1600" dirty="0" err="1"/>
                <a:t>cô</a:t>
              </a:r>
              <a:endParaRPr lang="en-US" sz="1600" dirty="0"/>
            </a:p>
            <a:p>
              <a:r>
                <a:rPr lang="en-US" sz="1600" dirty="0" err="1"/>
                <a:t>Rồi</a:t>
              </a:r>
              <a:r>
                <a:rPr lang="en-US" sz="1600" dirty="0"/>
                <a:t> </a:t>
              </a:r>
              <a:r>
                <a:rPr lang="en-US" sz="1600" dirty="0" err="1"/>
                <a:t>sà</a:t>
              </a:r>
              <a:r>
                <a:rPr lang="en-US" sz="1600" dirty="0"/>
                <a:t> </a:t>
              </a:r>
              <a:r>
                <a:rPr lang="en-US" sz="1600" dirty="0" err="1"/>
                <a:t>vào</a:t>
              </a:r>
              <a:r>
                <a:rPr lang="en-US" sz="1600" dirty="0"/>
                <a:t> </a:t>
              </a:r>
              <a:r>
                <a:rPr lang="en-US" sz="1600" dirty="0" err="1"/>
                <a:t>lòng</a:t>
              </a:r>
              <a:r>
                <a:rPr lang="en-US" sz="1600" dirty="0"/>
                <a:t> </a:t>
              </a:r>
              <a:r>
                <a:rPr lang="en-US" sz="1600" dirty="0" err="1"/>
                <a:t>mẹ</a:t>
              </a:r>
              <a:endParaRPr lang="en-US" sz="1600" dirty="0"/>
            </a:p>
            <a:p>
              <a:endParaRPr lang="en-US" sz="1600" dirty="0"/>
            </a:p>
            <a:p>
              <a:r>
                <a:rPr lang="en-US" sz="1600" dirty="0" err="1"/>
                <a:t>Mặt</a:t>
              </a:r>
              <a:r>
                <a:rPr lang="en-US" sz="1600" dirty="0"/>
                <a:t> </a:t>
              </a:r>
              <a:r>
                <a:rPr lang="en-US" sz="1600" dirty="0" err="1"/>
                <a:t>trời</a:t>
              </a:r>
              <a:r>
                <a:rPr lang="en-US" sz="1600" dirty="0"/>
                <a:t> </a:t>
              </a:r>
              <a:r>
                <a:rPr lang="en-US" sz="1600" dirty="0" err="1"/>
                <a:t>mọc</a:t>
              </a:r>
              <a:r>
                <a:rPr lang="en-US" sz="1600" dirty="0"/>
                <a:t> </a:t>
              </a:r>
              <a:r>
                <a:rPr lang="en-US" sz="1600" dirty="0" err="1"/>
                <a:t>rồi</a:t>
              </a:r>
              <a:r>
                <a:rPr lang="en-US" sz="1600" dirty="0"/>
                <a:t> </a:t>
              </a:r>
              <a:r>
                <a:rPr lang="en-US" sz="1600" dirty="0" err="1"/>
                <a:t>lặn</a:t>
              </a:r>
              <a:endParaRPr lang="en-US" sz="1600" dirty="0"/>
            </a:p>
            <a:p>
              <a:r>
                <a:rPr lang="en-US" sz="1600" dirty="0" err="1"/>
                <a:t>Trên</a:t>
              </a:r>
              <a:r>
                <a:rPr lang="en-US" sz="1600" dirty="0"/>
                <a:t> </a:t>
              </a:r>
              <a:r>
                <a:rPr lang="en-US" sz="1600" dirty="0" err="1"/>
                <a:t>đôi</a:t>
              </a:r>
              <a:r>
                <a:rPr lang="en-US" sz="1600" dirty="0"/>
                <a:t> </a:t>
              </a:r>
              <a:r>
                <a:rPr lang="en-US" sz="1600" dirty="0" err="1"/>
                <a:t>chân</a:t>
              </a:r>
              <a:r>
                <a:rPr lang="en-US" sz="1600" dirty="0"/>
                <a:t> </a:t>
              </a:r>
              <a:r>
                <a:rPr lang="en-US" sz="1600" dirty="0" err="1"/>
                <a:t>lon</a:t>
              </a:r>
              <a:r>
                <a:rPr lang="en-US" sz="1600" dirty="0"/>
                <a:t> ton</a:t>
              </a:r>
            </a:p>
            <a:p>
              <a:r>
                <a:rPr lang="en-US" sz="1600" dirty="0"/>
                <a:t>Hai </a:t>
              </a:r>
              <a:r>
                <a:rPr lang="en-US" sz="1600" dirty="0" err="1"/>
                <a:t>chân</a:t>
              </a:r>
              <a:r>
                <a:rPr lang="en-US" sz="1600" dirty="0"/>
                <a:t> </a:t>
              </a:r>
              <a:r>
                <a:rPr lang="en-US" sz="1600" dirty="0" err="1"/>
                <a:t>trời</a:t>
              </a:r>
              <a:r>
                <a:rPr lang="en-US" sz="1600" dirty="0"/>
                <a:t> </a:t>
              </a:r>
              <a:r>
                <a:rPr lang="en-US" sz="1600" dirty="0" err="1"/>
                <a:t>của</a:t>
              </a:r>
              <a:r>
                <a:rPr lang="en-US" sz="1600" dirty="0"/>
                <a:t> con</a:t>
              </a:r>
            </a:p>
            <a:p>
              <a:r>
                <a:rPr lang="en-US" sz="1600" dirty="0" err="1"/>
                <a:t>Là</a:t>
              </a:r>
              <a:r>
                <a:rPr lang="en-US" sz="1600" dirty="0"/>
                <a:t> </a:t>
              </a:r>
              <a:r>
                <a:rPr lang="en-US" sz="1600" dirty="0" err="1"/>
                <a:t>mẹ</a:t>
              </a:r>
              <a:r>
                <a:rPr lang="en-US" sz="1600" dirty="0"/>
                <a:t> </a:t>
              </a:r>
              <a:r>
                <a:rPr lang="en-US" sz="1600" dirty="0" err="1"/>
                <a:t>và</a:t>
              </a:r>
              <a:r>
                <a:rPr lang="en-US" sz="1600" dirty="0"/>
                <a:t> </a:t>
              </a:r>
              <a:r>
                <a:rPr lang="en-US" sz="1600" dirty="0" err="1"/>
                <a:t>cô</a:t>
              </a:r>
              <a:r>
                <a:rPr lang="en-US" sz="1600" dirty="0"/>
                <a:t> </a:t>
              </a:r>
              <a:r>
                <a:rPr lang="en-US" sz="1600" dirty="0" err="1"/>
                <a:t>giáo</a:t>
              </a:r>
              <a:endParaRPr lang="en-US" sz="1600" dirty="0"/>
            </a:p>
            <a:p>
              <a:pPr algn="ctr"/>
              <a:r>
                <a:rPr lang="en-US" sz="1600" dirty="0"/>
                <a:t>              </a:t>
              </a:r>
              <a:r>
                <a:rPr lang="en-US" sz="1600" dirty="0" err="1"/>
                <a:t>Trần</a:t>
              </a:r>
              <a:r>
                <a:rPr lang="en-US" sz="1600" dirty="0"/>
                <a:t> </a:t>
              </a:r>
              <a:r>
                <a:rPr lang="en-US" sz="1600" dirty="0" err="1"/>
                <a:t>Quốc</a:t>
              </a:r>
              <a:r>
                <a:rPr lang="en-US" sz="1600" dirty="0"/>
                <a:t> </a:t>
              </a:r>
              <a:r>
                <a:rPr lang="en-US" sz="1600" dirty="0" err="1"/>
                <a:t>Toàn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27951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0956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27579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DANH SÁCH HỌC SINH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4775" y="796359"/>
            <a:ext cx="66675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</a:t>
            </a:r>
            <a:r>
              <a:rPr lang="en-US" dirty="0" err="1">
                <a:latin typeface="UTM Avo" panose="02040603050506020204" pitchFamily="18" charset="0"/>
              </a:rPr>
              <a:t>Hôm</a:t>
            </a:r>
            <a:r>
              <a:rPr lang="en-US" dirty="0">
                <a:latin typeface="UTM Avo" panose="02040603050506020204" pitchFamily="18" charset="0"/>
              </a:rPr>
              <a:t> nay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lớp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giáo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sở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thích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Dưới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Dựa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chia </a:t>
            </a:r>
            <a:r>
              <a:rPr lang="en-US" dirty="0" err="1">
                <a:latin typeface="UTM Avo" panose="02040603050506020204" pitchFamily="18" charset="0"/>
              </a:rPr>
              <a:t>lớp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thành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nghe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rồi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cùng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đổi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nhận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vật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chọn</a:t>
            </a:r>
            <a:r>
              <a:rPr lang="en-US" dirty="0">
                <a:latin typeface="UTM Avo" panose="02040603050506020204" pitchFamily="18" charset="0"/>
              </a:rPr>
              <a:t>.</a:t>
            </a:r>
            <a:endParaRPr lang="vi-VN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1340756" y="1538514"/>
            <a:ext cx="4109509" cy="25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5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2082487" y="1411426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là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1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bản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liệt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kê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thường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được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sắp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xếp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vào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một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bảng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0BE7AF-678F-4E28-BB45-B3DA0A66CE29}"/>
              </a:ext>
            </a:extLst>
          </p:cNvPr>
          <p:cNvSpPr txBox="1"/>
          <p:nvPr/>
        </p:nvSpPr>
        <p:spPr>
          <a:xfrm>
            <a:off x="746086" y="104289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3F0AE1-AEEA-48FD-B5A9-0A9313314986}"/>
              </a:ext>
            </a:extLst>
          </p:cNvPr>
          <p:cNvGrpSpPr/>
          <p:nvPr/>
        </p:nvGrpSpPr>
        <p:grpSpPr>
          <a:xfrm>
            <a:off x="460226" y="1420563"/>
            <a:ext cx="5996762" cy="449034"/>
            <a:chOff x="460224" y="1435196"/>
            <a:chExt cx="5996762" cy="4490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8C8E46-C3A4-4BE4-BD53-1E1112D13D84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Danh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: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AB18E1-10A1-4430-8C40-F379A369C5C7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1326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352407" y="1005840"/>
            <a:ext cx="6167199" cy="381181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993140" y="1706880"/>
            <a:ext cx="777240" cy="342900"/>
          </a:xfrm>
          <a:prstGeom prst="ellipse">
            <a:avLst/>
          </a:prstGeom>
          <a:noFill/>
          <a:ln>
            <a:solidFill>
              <a:srgbClr val="FB5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69340" y="1280160"/>
            <a:ext cx="4389120" cy="533400"/>
          </a:xfrm>
          <a:prstGeom prst="ellipse">
            <a:avLst/>
          </a:prstGeom>
          <a:noFill/>
          <a:ln>
            <a:solidFill>
              <a:srgbClr val="FB5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09009" y="480060"/>
            <a:ext cx="5453994" cy="584200"/>
          </a:xfrm>
          <a:prstGeom prst="roundRect">
            <a:avLst/>
          </a:prstGeom>
          <a:solidFill>
            <a:schemeClr val="accent2"/>
          </a:solidFill>
          <a:ln>
            <a:solidFill>
              <a:srgbClr val="FB5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Trần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Trường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An/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truyện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khai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trường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5679E-6 L 0.16574 -0.002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7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4 -0.00216 L 0.45 -0.000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9" grpId="0" animBg="1"/>
      <p:bldP spid="9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27951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0956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27579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DANH SÁCH HỌC SINH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4774" y="796359"/>
            <a:ext cx="671512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</a:t>
            </a:r>
            <a:r>
              <a:rPr lang="en-US" dirty="0" err="1">
                <a:latin typeface="UTM Avo" panose="02040603050506020204" pitchFamily="18" charset="0"/>
              </a:rPr>
              <a:t>Hôm</a:t>
            </a:r>
            <a:r>
              <a:rPr lang="en-US" dirty="0">
                <a:latin typeface="UTM Avo" panose="02040603050506020204" pitchFamily="18" charset="0"/>
              </a:rPr>
              <a:t> nay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UTM Avo" panose="02040603050506020204" pitchFamily="18" charset="0"/>
              </a:rPr>
              <a:t>đọc</a:t>
            </a:r>
            <a:r>
              <a:rPr lang="en-US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UTM Avo" panose="02040603050506020204" pitchFamily="18" charset="0"/>
              </a:rPr>
              <a:t>truyện</a:t>
            </a:r>
            <a:r>
              <a:rPr lang="en-US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lớp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giáo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UTM Avo" panose="02040603050506020204" pitchFamily="18" charset="0"/>
              </a:rPr>
              <a:t>sở</a:t>
            </a:r>
            <a:r>
              <a:rPr lang="en-US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UTM Avo" panose="02040603050506020204" pitchFamily="18" charset="0"/>
              </a:rPr>
              <a:t>thích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Dưới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Dựa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chia </a:t>
            </a:r>
            <a:r>
              <a:rPr lang="en-US" dirty="0" err="1">
                <a:latin typeface="UTM Avo" panose="02040603050506020204" pitchFamily="18" charset="0"/>
              </a:rPr>
              <a:t>lớp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thành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nghe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rồi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cùng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đổi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nhận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vật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chọn</a:t>
            </a:r>
            <a:r>
              <a:rPr lang="en-US" dirty="0">
                <a:latin typeface="UTM Avo" panose="02040603050506020204" pitchFamily="18" charset="0"/>
              </a:rPr>
              <a:t>.</a:t>
            </a:r>
            <a:endParaRPr lang="vi-VN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1340756" y="1538514"/>
            <a:ext cx="4109509" cy="25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" y="893808"/>
            <a:ext cx="30477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0" y="1709623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4078514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279518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309563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227579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DANH SÁCH HỌC SINH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4774" y="796359"/>
            <a:ext cx="671512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</a:t>
            </a:r>
            <a:r>
              <a:rPr lang="en-US" dirty="0" err="1">
                <a:latin typeface="UTM Avo" panose="02040603050506020204" pitchFamily="18" charset="0"/>
              </a:rPr>
              <a:t>Hôm</a:t>
            </a:r>
            <a:r>
              <a:rPr lang="en-US" dirty="0">
                <a:latin typeface="UTM Avo" panose="02040603050506020204" pitchFamily="18" charset="0"/>
              </a:rPr>
              <a:t> nay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UTM Avo" panose="02040603050506020204" pitchFamily="18" charset="0"/>
              </a:rPr>
              <a:t>đọc</a:t>
            </a:r>
            <a:r>
              <a:rPr lang="en-US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UTM Avo" panose="02040603050506020204" pitchFamily="18" charset="0"/>
              </a:rPr>
              <a:t>truyện</a:t>
            </a:r>
            <a:r>
              <a:rPr lang="en-US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lớp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giáo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UTM Avo" panose="02040603050506020204" pitchFamily="18" charset="0"/>
              </a:rPr>
              <a:t>sở</a:t>
            </a:r>
            <a:r>
              <a:rPr lang="en-US" b="1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UTM Avo" panose="02040603050506020204" pitchFamily="18" charset="0"/>
              </a:rPr>
              <a:t>thích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Dưới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tổ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Dựa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sách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đăng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kí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cô</a:t>
            </a:r>
            <a:r>
              <a:rPr lang="en-US" dirty="0">
                <a:latin typeface="UTM Avo" panose="02040603050506020204" pitchFamily="18" charset="0"/>
              </a:rPr>
              <a:t> chia </a:t>
            </a:r>
            <a:r>
              <a:rPr lang="en-US" dirty="0" err="1">
                <a:latin typeface="UTM Avo" panose="02040603050506020204" pitchFamily="18" charset="0"/>
              </a:rPr>
              <a:t>lớp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thành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mỗi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Chúng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tôi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nghe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rồi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cùng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đổi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các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nhận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vật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truyện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nhóm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chọn</a:t>
            </a:r>
            <a:r>
              <a:rPr lang="en-US" dirty="0">
                <a:latin typeface="UTM Avo" panose="02040603050506020204" pitchFamily="18" charset="0"/>
              </a:rPr>
              <a:t>.</a:t>
            </a:r>
            <a:endParaRPr lang="vi-VN" dirty="0">
              <a:latin typeface="UTM Avo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47847" r="6315" b="14794"/>
          <a:stretch/>
        </p:blipFill>
        <p:spPr bwMode="auto">
          <a:xfrm>
            <a:off x="1340756" y="1538514"/>
            <a:ext cx="4109509" cy="25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" y="893808"/>
            <a:ext cx="30477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0" y="1709623"/>
            <a:ext cx="288000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7" y="4078514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1627</Words>
  <Application>Microsoft Office PowerPoint</Application>
  <PresentationFormat>Custom</PresentationFormat>
  <Paragraphs>285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UTM Cookies</vt:lpstr>
      <vt:lpstr>Montserrat</vt:lpstr>
      <vt:lpstr>UTM Avo</vt:lpstr>
      <vt:lpstr>HP001 4 hàng</vt:lpstr>
      <vt:lpstr>HP001 4H</vt:lpstr>
      <vt:lpstr>Arial</vt:lpstr>
      <vt:lpstr>.VnRevueH</vt:lpstr>
      <vt:lpstr>#9Slide03 Fairview Regular</vt:lpstr>
      <vt:lpstr>Kalam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duong thai</cp:lastModifiedBy>
  <cp:revision>80</cp:revision>
  <dcterms:modified xsi:type="dcterms:W3CDTF">2021-10-14T09:45:52Z</dcterms:modified>
</cp:coreProperties>
</file>