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12" r:id="rId3"/>
    <p:sldMasterId id="2147483714" r:id="rId4"/>
    <p:sldMasterId id="2147483726" r:id="rId5"/>
    <p:sldMasterId id="2147483751" r:id="rId6"/>
    <p:sldMasterId id="2147483763" r:id="rId7"/>
    <p:sldMasterId id="2147483781" r:id="rId8"/>
  </p:sldMasterIdLst>
  <p:notesMasterIdLst>
    <p:notesMasterId r:id="rId25"/>
  </p:notesMasterIdLst>
  <p:sldIdLst>
    <p:sldId id="257" r:id="rId9"/>
    <p:sldId id="258" r:id="rId10"/>
    <p:sldId id="280" r:id="rId11"/>
    <p:sldId id="295" r:id="rId12"/>
    <p:sldId id="296" r:id="rId13"/>
    <p:sldId id="281" r:id="rId14"/>
    <p:sldId id="297" r:id="rId15"/>
    <p:sldId id="298" r:id="rId16"/>
    <p:sldId id="299" r:id="rId17"/>
    <p:sldId id="300" r:id="rId18"/>
    <p:sldId id="301" r:id="rId19"/>
    <p:sldId id="302" r:id="rId20"/>
    <p:sldId id="303" r:id="rId21"/>
    <p:sldId id="304" r:id="rId22"/>
    <p:sldId id="305"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3" d="100"/>
          <a:sy n="63" d="100"/>
        </p:scale>
        <p:origin x="7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118659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p:cNvSpPr>
            <a:spLocks noGrp="1" noRot="1" noChangeAspect="1" noTextEdit="1"/>
          </p:cNvSpPr>
          <p:nvPr>
            <p:ph type="sldImg"/>
          </p:nvPr>
        </p:nvSpPr>
        <p:spPr/>
      </p:sp>
      <p:sp>
        <p:nvSpPr>
          <p:cNvPr id="21507" name="文本占位符 2355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21508"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8</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p:sp>
      <p:sp>
        <p:nvSpPr>
          <p:cNvPr id="24579" name="Rectangle 3"/>
          <p:cNvSpPr>
            <a:spLocks noGrp="1"/>
          </p:cNvSpPr>
          <p:nvPr>
            <p:ph type="body" idx="1"/>
          </p:nvPr>
        </p:nvSpPr>
        <p:spPr/>
        <p:txBody>
          <a:bodyPr wrap="square" lIns="91440" tIns="45720" rIns="91440" bIns="45720" anchor="t" anchorCtr="0"/>
          <a:lstStyle/>
          <a:p>
            <a:pPr lvl="0" eaLnBrk="1" hangingPunct="1"/>
            <a:r>
              <a:rPr dirty="0"/>
              <a:t>Cách chơi: Bấm vào thân hộp quà -&gt; Xuất hiện câu hỏi, nhấp chuột để xuất hiện câu trả lời. Nhấp vào nắp hộp quà để tặng con một tràng vỗ tay. Bấm “Go home” để trờ về hộp quà tiếp theo và làm tương tự như trên.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58A4B-13F8-4102-82ED-E8F16841985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9/2/2021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5.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9.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9/2/2021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32DFF-139B-4A56-89CE-268933A5BF12}" type="datetimeFigureOut">
              <a:rPr lang="zh-CN" altLang="en-US" smtClean="0"/>
              <a:t>2021/9/2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D158A4B-13F8-4102-82ED-E8F16841985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2021/9/2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0.png"/><Relationship Id="rId11" Type="http://schemas.openxmlformats.org/officeDocument/2006/relationships/image" Target="../media/image43.GIF"/><Relationship Id="rId5" Type="http://schemas.openxmlformats.org/officeDocument/2006/relationships/image" Target="../media/image29.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1.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2.png"/><Relationship Id="rId11" Type="http://schemas.openxmlformats.org/officeDocument/2006/relationships/image" Target="../media/image43.GIF"/><Relationship Id="rId5" Type="http://schemas.openxmlformats.org/officeDocument/2006/relationships/image" Target="../media/image31.png"/><Relationship Id="rId15" Type="http://schemas.openxmlformats.org/officeDocument/2006/relationships/slide" Target="slide8.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2.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4.png"/><Relationship Id="rId11" Type="http://schemas.openxmlformats.org/officeDocument/2006/relationships/image" Target="../media/image43.GIF"/><Relationship Id="rId5" Type="http://schemas.openxmlformats.org/officeDocument/2006/relationships/image" Target="../media/image33.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7.png"/><Relationship Id="rId14" Type="http://schemas.openxmlformats.org/officeDocument/2006/relationships/image" Target="../media/image46.GIF"/></Relationships>
</file>

<file path=ppt/slides/_rels/slide13.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audio" Target="../media/audio4.wav"/><Relationship Id="rId7" Type="http://schemas.openxmlformats.org/officeDocument/2006/relationships/image" Target="../media/image39.jpeg"/><Relationship Id="rId12" Type="http://schemas.openxmlformats.org/officeDocument/2006/relationships/image" Target="../media/image44.GIF"/><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36.png"/><Relationship Id="rId11" Type="http://schemas.openxmlformats.org/officeDocument/2006/relationships/image" Target="../media/image43.GIF"/><Relationship Id="rId5" Type="http://schemas.openxmlformats.org/officeDocument/2006/relationships/image" Target="../media/image35.png"/><Relationship Id="rId15" Type="http://schemas.openxmlformats.org/officeDocument/2006/relationships/slide" Target="slide9.xml"/><Relationship Id="rId10" Type="http://schemas.openxmlformats.org/officeDocument/2006/relationships/image" Target="../media/image42.GIF"/><Relationship Id="rId4" Type="http://schemas.openxmlformats.org/officeDocument/2006/relationships/image" Target="../media/image38.GIF"/><Relationship Id="rId9" Type="http://schemas.openxmlformats.org/officeDocument/2006/relationships/image" Target="../media/image41.png"/><Relationship Id="rId14" Type="http://schemas.openxmlformats.org/officeDocument/2006/relationships/image" Target="../media/image46.GIF"/></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51.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6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4.png"/><Relationship Id="rId18" Type="http://schemas.openxmlformats.org/officeDocument/2006/relationships/audio" Target="../media/audio3.wav"/><Relationship Id="rId3" Type="http://schemas.openxmlformats.org/officeDocument/2006/relationships/image" Target="../media/image28.jpe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7.GIF"/><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29.png"/><Relationship Id="rId11" Type="http://schemas.openxmlformats.org/officeDocument/2006/relationships/slide" Target="slide12.xml"/><Relationship Id="rId5" Type="http://schemas.openxmlformats.org/officeDocument/2006/relationships/audio" Target="../media/audio1.wav"/><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slide" Target="slide10.xml"/><Relationship Id="rId9" Type="http://schemas.openxmlformats.org/officeDocument/2006/relationships/image" Target="../media/image31.png"/><Relationship Id="rId14"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6" name="Text Box 5"/>
          <p:cNvSpPr txBox="1"/>
          <p:nvPr/>
        </p:nvSpPr>
        <p:spPr>
          <a:xfrm>
            <a:off x="64770" y="6489700"/>
            <a:ext cx="3696970" cy="368300"/>
          </a:xfrm>
          <a:prstGeom prst="rect">
            <a:avLst/>
          </a:prstGeom>
          <a:noFill/>
        </p:spPr>
        <p:txBody>
          <a:bodyPr wrap="square" rtlCol="0">
            <a:spAutoFit/>
          </a:bodyPr>
          <a:lstStyle/>
          <a:p>
            <a:r>
              <a:rPr lang="en-US">
                <a:solidFill>
                  <a:schemeClr val="tx1"/>
                </a:solidFill>
                <a:effectLst>
                  <a:outerShdw blurRad="38100" dist="19050" dir="2700000" algn="tl" rotWithShape="0">
                    <a:schemeClr val="dk1">
                      <a:alpha val="40000"/>
                    </a:schemeClr>
                  </a:outerShdw>
                </a:effectLst>
              </a:rPr>
              <a:t>Bản quyền thuộc về: FB Hương Thảo</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5603"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56800" y="3937000"/>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You are given 3 candies </a:t>
            </a:r>
            <a:endParaRPr kumimoji="0" sz="1865"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0" y="0"/>
            <a:ext cx="11988800" cy="1295400"/>
          </a:xfrm>
          <a:prstGeom prst="foldedCorner">
            <a:avLst>
              <a:gd name="adj" fmla="val 16667"/>
            </a:avLst>
          </a:prstGeom>
          <a:solidFill>
            <a:schemeClr val="bg1">
              <a:alpha val="90195"/>
            </a:schemeClr>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rPr>
              <a:t>Vì sao cậu bé Vũ Duệ không được đi học?</a:t>
            </a:r>
            <a:endParaRPr kumimoji="0" lang="en-US" sz="40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0" y="1498600"/>
            <a:ext cx="11988800" cy="1532467"/>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3200" dirty="0">
                <a:solidFill>
                  <a:srgbClr val="002060"/>
                </a:solidFill>
                <a:latin typeface="UTM Avo" panose="02040603050506020204" pitchFamily="18" charset="0"/>
                <a:ea typeface="Tahoma" panose="020B0604030504040204" pitchFamily="34" charset="0"/>
                <a:cs typeface="UTM Avo" panose="02040603050506020204" pitchFamily="18" charset="0"/>
              </a:rPr>
              <a:t>Vì Vũ Duệ là con nhà nghèo, bố mẹ không có tiền cho đi học, phải ở nhà trông em.</a:t>
            </a:r>
            <a:endParaRPr kumimoji="0" lang="en-US" altLang="vi-VN"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5608"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5610"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5611" name="Flowchart: Summing Junction 35"/>
          <p:cNvGrpSpPr/>
          <p:nvPr/>
        </p:nvGrpSpPr>
        <p:grpSpPr>
          <a:xfrm>
            <a:off x="4011084" y="4182533"/>
            <a:ext cx="184149" cy="177800"/>
            <a:chOff x="2527" y="2634"/>
            <a:chExt cx="115" cy="112"/>
          </a:xfrm>
        </p:grpSpPr>
        <p:pic>
          <p:nvPicPr>
            <p:cNvPr id="25618" name="Flowchart: Summing Junction 35"/>
            <p:cNvPicPr/>
            <p:nvPr/>
          </p:nvPicPr>
          <p:blipFill>
            <a:blip r:embed="rId9"/>
            <a:stretch>
              <a:fillRect/>
            </a:stretch>
          </p:blipFill>
          <p:spPr>
            <a:xfrm>
              <a:off x="2527" y="2634"/>
              <a:ext cx="115" cy="112"/>
            </a:xfrm>
            <a:prstGeom prst="rect">
              <a:avLst/>
            </a:prstGeom>
            <a:noFill/>
            <a:ln w="9525">
              <a:noFill/>
            </a:ln>
          </p:spPr>
        </p:pic>
        <p:sp>
          <p:nvSpPr>
            <p:cNvPr id="25619"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5612"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5613"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5614"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5615"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2"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3"/>
          <p:cNvPicPr>
            <a:picLocks noChangeAspect="1"/>
          </p:cNvPicPr>
          <p:nvPr/>
        </p:nvPicPr>
        <p:blipFill>
          <a:blip r:embed="rId4"/>
          <a:stretch>
            <a:fillRect/>
          </a:stretch>
        </p:blipFill>
        <p:spPr>
          <a:xfrm>
            <a:off x="5892800" y="-127000"/>
            <a:ext cx="1940984" cy="1858433"/>
          </a:xfrm>
          <a:prstGeom prst="rect">
            <a:avLst/>
          </a:prstGeom>
          <a:noFill/>
          <a:ln w="9525">
            <a:noFill/>
          </a:ln>
        </p:spPr>
      </p:pic>
      <p:pic>
        <p:nvPicPr>
          <p:cNvPr id="26627"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5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774700" y="-14816"/>
            <a:ext cx="10621433"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rPr>
              <a:t>Buổi sáng Vũ Duệ thường cõng em đi đâu?</a:t>
            </a:r>
            <a:endParaRPr kumimoji="0" lang="en-US" sz="36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 name="Rectangle: Folded Corner 27"/>
          <p:cNvSpPr/>
          <p:nvPr/>
        </p:nvSpPr>
        <p:spPr>
          <a:xfrm>
            <a:off x="350520" y="1815465"/>
            <a:ext cx="11414125" cy="216704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Vũ Duệ đứng ngoài cửa ngóng vào, nghe thầy giảng bài.</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6632"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6634"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6635" name="Flowchart: Summing Junction 35"/>
          <p:cNvGrpSpPr/>
          <p:nvPr/>
        </p:nvGrpSpPr>
        <p:grpSpPr>
          <a:xfrm>
            <a:off x="4011084" y="4182533"/>
            <a:ext cx="184149" cy="177800"/>
            <a:chOff x="2527" y="2634"/>
            <a:chExt cx="115" cy="112"/>
          </a:xfrm>
        </p:grpSpPr>
        <p:pic>
          <p:nvPicPr>
            <p:cNvPr id="26642" name="Flowchart: Summing Junction 35"/>
            <p:cNvPicPr/>
            <p:nvPr/>
          </p:nvPicPr>
          <p:blipFill>
            <a:blip r:embed="rId9"/>
            <a:stretch>
              <a:fillRect/>
            </a:stretch>
          </p:blipFill>
          <p:spPr>
            <a:xfrm>
              <a:off x="2527" y="2634"/>
              <a:ext cx="115" cy="112"/>
            </a:xfrm>
            <a:prstGeom prst="rect">
              <a:avLst/>
            </a:prstGeom>
            <a:noFill/>
            <a:ln w="9525">
              <a:noFill/>
            </a:ln>
          </p:spPr>
        </p:pic>
        <p:sp>
          <p:nvSpPr>
            <p:cNvPr id="26643"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6636"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6637"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6638" name="Picture 48"/>
          <p:cNvPicPr>
            <a:picLocks noChangeAspect="1"/>
          </p:cNvPicPr>
          <p:nvPr/>
        </p:nvPicPr>
        <p:blipFill>
          <a:blip r:embed="rId11"/>
          <a:stretch>
            <a:fillRect/>
          </a:stretch>
        </p:blipFill>
        <p:spPr>
          <a:xfrm>
            <a:off x="3009900" y="3437467"/>
            <a:ext cx="778933" cy="770467"/>
          </a:xfrm>
          <a:prstGeom prst="rect">
            <a:avLst/>
          </a:prstGeom>
          <a:noFill/>
          <a:ln w="9525">
            <a:noFill/>
          </a:ln>
        </p:spPr>
      </p:pic>
      <p:pic>
        <p:nvPicPr>
          <p:cNvPr id="26639"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7651"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Tahoma" panose="020B0604030504040204" pitchFamily="34" charset="0"/>
                <a:ea typeface="+mn-ea"/>
                <a:cs typeface="Tahoma" panose="020B0604030504040204" pitchFamily="34" charset="0"/>
              </a:rPr>
              <a:t>You are given 7 candies </a:t>
            </a:r>
            <a:endParaRPr kumimoji="0" sz="1865"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mn-cs"/>
            </a:endParaRPr>
          </a:p>
        </p:txBody>
      </p:sp>
      <p:sp>
        <p:nvSpPr>
          <p:cNvPr id="27" name="Rectangle: Folded Corner 26"/>
          <p:cNvSpPr/>
          <p:nvPr/>
        </p:nvSpPr>
        <p:spPr>
          <a:xfrm>
            <a:off x="683684" y="381000"/>
            <a:ext cx="10742083" cy="1229783"/>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6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thầy khen?</a:t>
            </a:r>
            <a:endParaRPr kumimoji="0" sz="3600" b="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mn-cs"/>
            </a:endParaRPr>
          </a:p>
        </p:txBody>
      </p:sp>
      <p:sp>
        <p:nvSpPr>
          <p:cNvPr id="28" name="Rectangle: Folded Corner 27"/>
          <p:cNvSpPr/>
          <p:nvPr/>
        </p:nvSpPr>
        <p:spPr>
          <a:xfrm>
            <a:off x="679451" y="1885951"/>
            <a:ext cx="10769600" cy="1483783"/>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Vì Vũ Duệ có tinh thần chăm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656" name="Rectangle 32"/>
          <p:cNvSpPr/>
          <p:nvPr/>
        </p:nvSpPr>
        <p:spPr>
          <a:xfrm rot="5600923">
            <a:off x="3160184" y="4940300"/>
            <a:ext cx="1447800" cy="251884"/>
          </a:xfrm>
          <a:prstGeom prst="rect">
            <a:avLst/>
          </a:prstGeom>
          <a:blipFill rotWithShape="1">
            <a:blip r:embed="rId7"/>
          </a:blipFill>
          <a:ln w="12700">
            <a:noFill/>
          </a:ln>
        </p:spPr>
        <p:txBody>
          <a:bodyPr rot="10800000" vert="eaVert"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27658"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7659" name="Flowchart: Summing Junction 35"/>
          <p:cNvGrpSpPr/>
          <p:nvPr/>
        </p:nvGrpSpPr>
        <p:grpSpPr>
          <a:xfrm>
            <a:off x="2590800" y="4944533"/>
            <a:ext cx="182033" cy="182033"/>
            <a:chOff x="1632" y="3114"/>
            <a:chExt cx="115" cy="115"/>
          </a:xfrm>
        </p:grpSpPr>
        <p:pic>
          <p:nvPicPr>
            <p:cNvPr id="27666" name="Flowchart: Summing Junction 35"/>
            <p:cNvPicPr/>
            <p:nvPr/>
          </p:nvPicPr>
          <p:blipFill>
            <a:blip r:embed="rId9"/>
            <a:stretch>
              <a:fillRect/>
            </a:stretch>
          </p:blipFill>
          <p:spPr>
            <a:xfrm>
              <a:off x="1632" y="3114"/>
              <a:ext cx="115" cy="115"/>
            </a:xfrm>
            <a:prstGeom prst="rect">
              <a:avLst/>
            </a:prstGeom>
            <a:noFill/>
            <a:ln w="9525">
              <a:noFill/>
            </a:ln>
          </p:spPr>
        </p:pic>
        <p:sp>
          <p:nvSpPr>
            <p:cNvPr id="27667" name="Text Box 13"/>
            <p:cNvSpPr txBox="1"/>
            <p:nvPr/>
          </p:nvSpPr>
          <p:spPr>
            <a:xfrm>
              <a:off x="1655" y="3138"/>
              <a:ext cx="69" cy="68"/>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grpSp>
      <p:pic>
        <p:nvPicPr>
          <p:cNvPr id="27660"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7661"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7662" name="Picture 48"/>
          <p:cNvPicPr>
            <a:picLocks noChangeAspect="1"/>
          </p:cNvPicPr>
          <p:nvPr/>
        </p:nvPicPr>
        <p:blipFill>
          <a:blip r:embed="rId11"/>
          <a:stretch>
            <a:fillRect/>
          </a:stretch>
        </p:blipFill>
        <p:spPr>
          <a:xfrm>
            <a:off x="1610784" y="4480984"/>
            <a:ext cx="778933" cy="768349"/>
          </a:xfrm>
          <a:prstGeom prst="rect">
            <a:avLst/>
          </a:prstGeom>
          <a:noFill/>
          <a:ln w="9525">
            <a:noFill/>
          </a:ln>
        </p:spPr>
      </p:pic>
      <p:pic>
        <p:nvPicPr>
          <p:cNvPr id="27663" name="Picture 50"/>
          <p:cNvPicPr>
            <a:picLocks noChangeAspect="1"/>
          </p:cNvPicPr>
          <p:nvPr/>
        </p:nvPicPr>
        <p:blipFill>
          <a:blip r:embed="rId12"/>
          <a:stretch>
            <a:fillRect/>
          </a:stretch>
        </p:blipFill>
        <p:spPr>
          <a:xfrm flipH="1">
            <a:off x="3018367" y="4614333"/>
            <a:ext cx="878417" cy="844551"/>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3"/>
          <p:cNvPicPr>
            <a:picLocks noChangeAspect="1"/>
          </p:cNvPicPr>
          <p:nvPr/>
        </p:nvPicPr>
        <p:blipFill>
          <a:blip r:embed="rId4"/>
          <a:stretch>
            <a:fillRect/>
          </a:stretch>
        </p:blipFill>
        <p:spPr>
          <a:xfrm>
            <a:off x="5833533" y="-50800"/>
            <a:ext cx="1940984" cy="1858433"/>
          </a:xfrm>
          <a:prstGeom prst="rect">
            <a:avLst/>
          </a:prstGeom>
          <a:noFill/>
          <a:ln w="9525">
            <a:noFill/>
          </a:ln>
        </p:spPr>
      </p:pic>
      <p:pic>
        <p:nvPicPr>
          <p:cNvPr id="28675" name="Picture 4"/>
          <p:cNvPicPr>
            <a:picLocks noChangeAspect="1"/>
          </p:cNvPicPr>
          <p:nvPr/>
        </p:nvPicPr>
        <p:blipFill>
          <a:blip r:embed="rId5"/>
          <a:stretch>
            <a:fillRect/>
          </a:stretch>
        </p:blipFill>
        <p:spPr>
          <a:xfrm>
            <a:off x="9772651" y="4861984"/>
            <a:ext cx="1970616" cy="1742016"/>
          </a:xfrm>
          <a:prstGeom prst="rect">
            <a:avLst/>
          </a:prstGeom>
          <a:noFill/>
          <a:ln w="9525">
            <a:noFill/>
          </a:ln>
        </p:spPr>
      </p:pic>
      <p:pic>
        <p:nvPicPr>
          <p:cNvPr id="7" name="Picture 6"/>
          <p:cNvPicPr>
            <a:picLocks noChangeAspect="1"/>
          </p:cNvPicPr>
          <p:nvPr/>
        </p:nvPicPr>
        <p:blipFill>
          <a:blip r:embed="rId6"/>
          <a:stretch>
            <a:fillRect/>
          </a:stretch>
        </p:blipFill>
        <p:spPr>
          <a:xfrm>
            <a:off x="9726084" y="4347633"/>
            <a:ext cx="2061633" cy="1384300"/>
          </a:xfrm>
          <a:prstGeom prst="rect">
            <a:avLst/>
          </a:prstGeom>
          <a:noFill/>
          <a:ln w="9525">
            <a:noFill/>
          </a:ln>
        </p:spPr>
      </p:pic>
      <p:sp>
        <p:nvSpPr>
          <p:cNvPr id="9" name="Rectangle: Folded Corner 8"/>
          <p:cNvSpPr/>
          <p:nvPr/>
        </p:nvSpPr>
        <p:spPr>
          <a:xfrm>
            <a:off x="9927167" y="3920067"/>
            <a:ext cx="1468967" cy="1329267"/>
          </a:xfrm>
          <a:prstGeom prst="foldedCorner">
            <a:avLst>
              <a:gd name="adj" fmla="val 16667"/>
            </a:avLst>
          </a:prstGeom>
          <a:solidFill>
            <a:schemeClr val="bg1"/>
          </a:solid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1865" b="1" i="0" u="none" strike="noStrike" kern="1200" cap="none" spc="0" normalizeH="0" baseline="0" noProof="0" dirty="0">
                <a:ln>
                  <a:noFill/>
                </a:ln>
                <a:solidFill>
                  <a:srgbClr val="000000"/>
                </a:solidFill>
                <a:effectLst/>
                <a:uLnTx/>
                <a:uFillTx/>
                <a:latin typeface="UTM Avo" panose="02040603050506020204" pitchFamily="18" charset="0"/>
                <a:ea typeface="+mn-ea"/>
                <a:cs typeface="UTM Avo" panose="02040603050506020204" pitchFamily="18" charset="0"/>
              </a:rPr>
              <a:t>You are given 2 candies </a:t>
            </a:r>
            <a:endParaRPr kumimoji="0" sz="1865" b="1" i="0" u="none" strike="noStrike" kern="1200" cap="none" spc="0" normalizeH="0" baseline="0" noProof="0" dirty="0">
              <a:ln>
                <a:noFill/>
              </a:ln>
              <a:solidFill>
                <a:srgbClr val="00000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7" name="Rectangle: Folded Corner 26"/>
          <p:cNvSpPr/>
          <p:nvPr/>
        </p:nvSpPr>
        <p:spPr>
          <a:xfrm>
            <a:off x="508000" y="277284"/>
            <a:ext cx="10987617" cy="1727200"/>
          </a:xfrm>
          <a:prstGeom prst="foldedCorner">
            <a:avLst>
              <a:gd name="adj" fmla="val 16667"/>
            </a:avLst>
          </a:prstGeom>
          <a:solidFill>
            <a:schemeClr val="bg1">
              <a:alpha val="90195"/>
            </a:schemeClr>
          </a:solidFill>
          <a:ln w="12700">
            <a:noFill/>
          </a:ln>
        </p:spPr>
        <p:txBody>
          <a:bodyPr lIns="91440" tIns="45720" rIns="91440" bIns="45720" anchor="ctr" anchorCtr="0"/>
          <a:lstStyle/>
          <a:p>
            <a:pPr lvl="0" algn="ctr" defTabSz="685800">
              <a:defRPr/>
            </a:pPr>
            <a:r>
              <a:rPr lang="en-US" sz="3200">
                <a:solidFill>
                  <a:srgbClr val="002060"/>
                </a:solidFill>
                <a:latin typeface="UTM Avo" panose="02040603050506020204" pitchFamily="18" charset="0"/>
                <a:ea typeface="Tahoma" panose="020B0604030504040204" pitchFamily="34" charset="0"/>
                <a:cs typeface="UTM Avo" panose="02040603050506020204" pitchFamily="18" charset="0"/>
                <a:sym typeface="+mn-ea"/>
              </a:rPr>
              <a:t>Vì sao Vũ Duệ được đi học?</a:t>
            </a:r>
            <a:endParaRPr kumimoji="0" lang="en-US" sz="32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sym typeface="+mn-ea"/>
            </a:endParaRPr>
          </a:p>
        </p:txBody>
      </p:sp>
      <p:sp>
        <p:nvSpPr>
          <p:cNvPr id="28" name="Rectangle: Folded Corner 27"/>
          <p:cNvSpPr/>
          <p:nvPr/>
        </p:nvSpPr>
        <p:spPr>
          <a:xfrm>
            <a:off x="508000" y="2131695"/>
            <a:ext cx="11110595" cy="1923415"/>
          </a:xfrm>
          <a:prstGeom prst="foldedCorner">
            <a:avLst>
              <a:gd name="adj" fmla="val 16667"/>
            </a:avLst>
          </a:prstGeom>
          <a:solidFill>
            <a:schemeClr val="bg1">
              <a:alpha val="90195"/>
            </a:schemeClr>
          </a:solidFill>
          <a:ln w="12700">
            <a:noFill/>
          </a:ln>
        </p:spPr>
        <p:txBody>
          <a:bodyPr lIns="91440" tIns="45720" rIns="91440" bIns="45720" anchor="ctr" anchorCtr="0"/>
          <a:lstStyle/>
          <a:p>
            <a:pPr marL="571500" lvl="0" indent="-571500" algn="ctr" defTabSz="685800">
              <a:buFontTx/>
              <a:buChar char="-"/>
              <a:defRPr/>
            </a:pPr>
            <a:r>
              <a:rPr lang="en-US" altLang="vi-VN" sz="2800">
                <a:solidFill>
                  <a:srgbClr val="002060"/>
                </a:solidFill>
                <a:latin typeface="UTM Avo" panose="02040603050506020204" pitchFamily="18" charset="0"/>
                <a:ea typeface="Tahoma" panose="020B0604030504040204" pitchFamily="34" charset="0"/>
                <a:cs typeface="UTM Avo" panose="02040603050506020204" pitchFamily="18" charset="0"/>
              </a:rPr>
              <a:t>Thầy đồ thương hoàn cảnh khó khăn và sự ham học của Vũ Duệ nên cho Vũ Duệ vào học.</a:t>
            </a:r>
            <a:endParaRPr kumimoji="0" lang="en-US" altLang="vi-VN" sz="2800" b="0"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UTM Avo" panose="02040603050506020204" pitchFamily="18" charset="0"/>
            </a:endParaRPr>
          </a:p>
        </p:txBody>
      </p:sp>
      <p:sp>
        <p:nvSpPr>
          <p:cNvPr id="28680" name="Rectangle 32"/>
          <p:cNvSpPr/>
          <p:nvPr/>
        </p:nvSpPr>
        <p:spPr>
          <a:xfrm rot="5600923">
            <a:off x="2829984" y="4993217"/>
            <a:ext cx="2438400" cy="251883"/>
          </a:xfrm>
          <a:prstGeom prst="rect">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pic>
        <p:nvPicPr>
          <p:cNvPr id="28682" name="Picture 34"/>
          <p:cNvPicPr>
            <a:picLocks noChangeAspect="1"/>
          </p:cNvPicPr>
          <p:nvPr/>
        </p:nvPicPr>
        <p:blipFill>
          <a:blip r:embed="rId8"/>
          <a:stretch>
            <a:fillRect/>
          </a:stretch>
        </p:blipFill>
        <p:spPr>
          <a:xfrm>
            <a:off x="3572933" y="5458884"/>
            <a:ext cx="952500" cy="1018116"/>
          </a:xfrm>
          <a:prstGeom prst="rect">
            <a:avLst/>
          </a:prstGeom>
          <a:noFill/>
          <a:ln w="9525">
            <a:noFill/>
          </a:ln>
        </p:spPr>
      </p:pic>
      <p:grpSp>
        <p:nvGrpSpPr>
          <p:cNvPr id="28683" name="Flowchart: Summing Junction 35"/>
          <p:cNvGrpSpPr/>
          <p:nvPr/>
        </p:nvGrpSpPr>
        <p:grpSpPr>
          <a:xfrm>
            <a:off x="4011084" y="4182533"/>
            <a:ext cx="184149" cy="177800"/>
            <a:chOff x="2527" y="2634"/>
            <a:chExt cx="115" cy="112"/>
          </a:xfrm>
        </p:grpSpPr>
        <p:pic>
          <p:nvPicPr>
            <p:cNvPr id="28690" name="Flowchart: Summing Junction 35"/>
            <p:cNvPicPr/>
            <p:nvPr/>
          </p:nvPicPr>
          <p:blipFill>
            <a:blip r:embed="rId9"/>
            <a:stretch>
              <a:fillRect/>
            </a:stretch>
          </p:blipFill>
          <p:spPr>
            <a:xfrm>
              <a:off x="2527" y="2634"/>
              <a:ext cx="115" cy="112"/>
            </a:xfrm>
            <a:prstGeom prst="rect">
              <a:avLst/>
            </a:prstGeom>
            <a:noFill/>
            <a:ln w="9525">
              <a:noFill/>
            </a:ln>
          </p:spPr>
        </p:pic>
        <p:sp>
          <p:nvSpPr>
            <p:cNvPr id="28691" name="Text Box 13"/>
            <p:cNvSpPr txBox="1"/>
            <p:nvPr/>
          </p:nvSpPr>
          <p:spPr>
            <a:xfrm>
              <a:off x="2550" y="2656"/>
              <a:ext cx="69" cy="69"/>
            </a:xfrm>
            <a:prstGeom prst="rect">
              <a:avLst/>
            </a:prstGeom>
            <a:noFill/>
            <a:ln w="9525">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UTM Avo" panose="02040603050506020204" pitchFamily="18" charset="0"/>
                <a:ea typeface="+mn-ea"/>
                <a:cs typeface="UTM Avo" panose="02040603050506020204" pitchFamily="18" charset="0"/>
              </a:endParaRPr>
            </a:p>
          </p:txBody>
        </p:sp>
      </p:grpSp>
      <p:pic>
        <p:nvPicPr>
          <p:cNvPr id="28684" name="Picture 37"/>
          <p:cNvPicPr>
            <a:picLocks noChangeAspect="1"/>
          </p:cNvPicPr>
          <p:nvPr/>
        </p:nvPicPr>
        <p:blipFill>
          <a:blip r:embed="rId10"/>
          <a:stretch>
            <a:fillRect/>
          </a:stretch>
        </p:blipFill>
        <p:spPr>
          <a:xfrm>
            <a:off x="5001684" y="5154084"/>
            <a:ext cx="1166283" cy="1276349"/>
          </a:xfrm>
          <a:prstGeom prst="rect">
            <a:avLst/>
          </a:prstGeom>
          <a:noFill/>
          <a:ln w="9525">
            <a:noFill/>
          </a:ln>
        </p:spPr>
      </p:pic>
      <p:pic>
        <p:nvPicPr>
          <p:cNvPr id="28685" name="Picture 44"/>
          <p:cNvPicPr>
            <a:picLocks noChangeAspect="1"/>
          </p:cNvPicPr>
          <p:nvPr/>
        </p:nvPicPr>
        <p:blipFill>
          <a:blip r:embed="rId10"/>
          <a:stretch>
            <a:fillRect/>
          </a:stretch>
        </p:blipFill>
        <p:spPr>
          <a:xfrm>
            <a:off x="0" y="3972984"/>
            <a:ext cx="1164167" cy="1276349"/>
          </a:xfrm>
          <a:prstGeom prst="rect">
            <a:avLst/>
          </a:prstGeom>
          <a:noFill/>
          <a:ln w="9525">
            <a:noFill/>
          </a:ln>
        </p:spPr>
      </p:pic>
      <p:pic>
        <p:nvPicPr>
          <p:cNvPr id="28686" name="Picture 48"/>
          <p:cNvPicPr>
            <a:picLocks noChangeAspect="1"/>
          </p:cNvPicPr>
          <p:nvPr/>
        </p:nvPicPr>
        <p:blipFill>
          <a:blip r:embed="rId11"/>
          <a:stretch>
            <a:fillRect/>
          </a:stretch>
        </p:blipFill>
        <p:spPr>
          <a:xfrm>
            <a:off x="3048000" y="3429000"/>
            <a:ext cx="778933" cy="770467"/>
          </a:xfrm>
          <a:prstGeom prst="rect">
            <a:avLst/>
          </a:prstGeom>
          <a:noFill/>
          <a:ln w="9525">
            <a:noFill/>
          </a:ln>
        </p:spPr>
      </p:pic>
      <p:pic>
        <p:nvPicPr>
          <p:cNvPr id="28687" name="Picture 50"/>
          <p:cNvPicPr>
            <a:picLocks noChangeAspect="1"/>
          </p:cNvPicPr>
          <p:nvPr/>
        </p:nvPicPr>
        <p:blipFill>
          <a:blip r:embed="rId12"/>
          <a:stretch>
            <a:fillRect/>
          </a:stretch>
        </p:blipFill>
        <p:spPr>
          <a:xfrm flipH="1">
            <a:off x="4557184" y="3666067"/>
            <a:ext cx="882649" cy="842433"/>
          </a:xfrm>
          <a:prstGeom prst="rect">
            <a:avLst/>
          </a:prstGeom>
          <a:noFill/>
          <a:ln w="9525">
            <a:noFill/>
          </a:ln>
        </p:spPr>
      </p:pic>
      <p:pic>
        <p:nvPicPr>
          <p:cNvPr id="53" name="Picture 52"/>
          <p:cNvPicPr>
            <a:picLocks noChangeAspect="1"/>
          </p:cNvPicPr>
          <p:nvPr/>
        </p:nvPicPr>
        <p:blipFill>
          <a:blip r:embed="rId13"/>
          <a:stretch>
            <a:fillRect/>
          </a:stretch>
        </p:blipFill>
        <p:spPr>
          <a:xfrm>
            <a:off x="9884833" y="3920067"/>
            <a:ext cx="495300" cy="438151"/>
          </a:xfrm>
          <a:prstGeom prst="rect">
            <a:avLst/>
          </a:prstGeom>
          <a:noFill/>
          <a:ln w="9525">
            <a:noFill/>
          </a:ln>
        </p:spPr>
      </p:pic>
      <p:pic>
        <p:nvPicPr>
          <p:cNvPr id="55" name="Picture 54"/>
          <p:cNvPicPr>
            <a:picLocks noChangeAspect="1"/>
          </p:cNvPicPr>
          <p:nvPr/>
        </p:nvPicPr>
        <p:blipFill>
          <a:blip r:embed="rId14"/>
          <a:stretch>
            <a:fillRect/>
          </a:stretch>
        </p:blipFill>
        <p:spPr>
          <a:xfrm>
            <a:off x="11051117" y="3822700"/>
            <a:ext cx="713316" cy="1191684"/>
          </a:xfrm>
          <a:prstGeom prst="rect">
            <a:avLst/>
          </a:prstGeom>
          <a:noFill/>
          <a:ln w="9525">
            <a:noFill/>
          </a:ln>
        </p:spPr>
      </p:pic>
      <p:sp>
        <p:nvSpPr>
          <p:cNvPr id="3" name="Arrow: Pentagon 30">
            <a:hlinkClick r:id="rId15" action="ppaction://hlinksldjump">
              <a:snd r:embed="rId3" name="applause.wav"/>
            </a:hlinkClick>
          </p:cNvPr>
          <p:cNvSpPr/>
          <p:nvPr/>
        </p:nvSpPr>
        <p:spPr>
          <a:xfrm rot="586976" flipH="1">
            <a:off x="2844800" y="4038600"/>
            <a:ext cx="2309284" cy="901700"/>
          </a:xfrm>
          <a:prstGeom prst="homePlate">
            <a:avLst>
              <a:gd name="adj" fmla="val 49845"/>
            </a:avLst>
          </a:prstGeom>
          <a:blipFill rotWithShape="1">
            <a:blip r:embed="rId7"/>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GO HOME</a:t>
            </a:r>
            <a:endParaRPr kumimoji="0"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0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4"/>
          <a:stretch>
            <a:fillRect/>
          </a:stretch>
        </p:blipFill>
        <p:spPr>
          <a:xfrm>
            <a:off x="7010400" y="685800"/>
            <a:ext cx="4656667" cy="3862917"/>
          </a:xfrm>
          <a:prstGeom prst="rect">
            <a:avLst/>
          </a:prstGeom>
          <a:noFill/>
          <a:ln w="9525">
            <a:noFill/>
          </a:ln>
        </p:spPr>
      </p:pic>
      <p:pic>
        <p:nvPicPr>
          <p:cNvPr id="41997" name="图片 41996" descr="14"/>
          <p:cNvPicPr>
            <a:picLocks noChangeAspect="1"/>
          </p:cNvPicPr>
          <p:nvPr/>
        </p:nvPicPr>
        <p:blipFill>
          <a:blip r:embed="rId5"/>
          <a:stretch>
            <a:fillRect/>
          </a:stretch>
        </p:blipFill>
        <p:spPr>
          <a:xfrm>
            <a:off x="0" y="177800"/>
            <a:ext cx="7272867" cy="6182784"/>
          </a:xfrm>
          <a:prstGeom prst="rect">
            <a:avLst/>
          </a:prstGeom>
          <a:noFill/>
          <a:ln w="9525">
            <a:noFill/>
          </a:ln>
        </p:spPr>
      </p:pic>
      <p:pic>
        <p:nvPicPr>
          <p:cNvPr id="33796" name="图片 41997" descr="1"/>
          <p:cNvPicPr>
            <a:picLocks noChangeAspect="1"/>
          </p:cNvPicPr>
          <p:nvPr/>
        </p:nvPicPr>
        <p:blipFill>
          <a:blip r:embed="rId6"/>
          <a:stretch>
            <a:fillRect/>
          </a:stretch>
        </p:blipFill>
        <p:spPr>
          <a:xfrm>
            <a:off x="0" y="5617633"/>
            <a:ext cx="12192000" cy="1240367"/>
          </a:xfrm>
          <a:prstGeom prst="rect">
            <a:avLst/>
          </a:prstGeom>
          <a:noFill/>
          <a:ln w="9525">
            <a:noFill/>
          </a:ln>
        </p:spPr>
      </p:pic>
      <p:sp>
        <p:nvSpPr>
          <p:cNvPr id="33797" name="Text Box 5"/>
          <p:cNvSpPr txBox="1"/>
          <p:nvPr/>
        </p:nvSpPr>
        <p:spPr>
          <a:xfrm>
            <a:off x="1930400" y="3429000"/>
            <a:ext cx="3556000" cy="46037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3798" name="Text Box 6"/>
          <p:cNvSpPr txBox="1"/>
          <p:nvPr/>
        </p:nvSpPr>
        <p:spPr>
          <a:xfrm>
            <a:off x="711200" y="3429000"/>
            <a:ext cx="5994400" cy="152844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Cïng b¹n kÓ </a:t>
            </a:r>
          </a:p>
          <a:p>
            <a:pPr marL="0" marR="0" lvl="0" indent="0" algn="ctr" defTabSz="914400" rtl="0" eaLnBrk="1" fontAlgn="auto" latinLnBrk="0" hangingPunct="1">
              <a:lnSpc>
                <a:spcPct val="100000"/>
              </a:lnSpc>
              <a:spcBef>
                <a:spcPct val="50000"/>
              </a:spcBef>
              <a:spcAft>
                <a:spcPts val="0"/>
              </a:spcAft>
              <a:buClrTx/>
              <a:buSzTx/>
              <a:buFontTx/>
              <a:buNone/>
              <a:defRPr/>
            </a:pPr>
            <a:r>
              <a:rPr kumimoji="0" sz="3735"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trong nhãm</a:t>
            </a:r>
            <a:r>
              <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rPr>
              <a:t> </a:t>
            </a:r>
          </a:p>
        </p:txBody>
      </p:sp>
      <p:sp>
        <p:nvSpPr>
          <p:cNvPr id="55303" name="Text Box 7"/>
          <p:cNvSpPr txBox="1"/>
          <p:nvPr/>
        </p:nvSpPr>
        <p:spPr>
          <a:xfrm>
            <a:off x="7416800" y="2819400"/>
            <a:ext cx="2540000" cy="58356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sz="3200" b="0" i="0" u="none" strike="noStrike" kern="1200" cap="none" spc="0" normalizeH="0" baseline="0" noProof="0" dirty="0">
                <a:ln>
                  <a:noFill/>
                </a:ln>
                <a:solidFill>
                  <a:srgbClr val="FF0000"/>
                </a:solidFill>
                <a:effectLst/>
                <a:uLnTx/>
                <a:uFillTx/>
                <a:latin typeface=".VnAvant" panose="020B7200000000000000" pitchFamily="34" charset="0"/>
                <a:ea typeface="+mn-ea"/>
                <a:cs typeface="+mn-cs"/>
              </a:rPr>
              <a:t>Thêi gian 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41996"/>
                                        </p:tgtEl>
                                        <p:attrNameLst>
                                          <p:attrName>style.visibility</p:attrName>
                                        </p:attrNameLst>
                                      </p:cBhvr>
                                      <p:to>
                                        <p:strVal val="visible"/>
                                      </p:to>
                                    </p:set>
                                    <p:anim calcmode="lin" valueType="num">
                                      <p:cBhvr>
                                        <p:cTn id="12" dur="1000" fill="hold"/>
                                        <p:tgtEl>
                                          <p:spTgt spid="41996"/>
                                        </p:tgtEl>
                                        <p:attrNameLst>
                                          <p:attrName>ppt_w</p:attrName>
                                        </p:attrNameLst>
                                      </p:cBhvr>
                                      <p:tavLst>
                                        <p:tav tm="0">
                                          <p:val>
                                            <p:fltVal val="0"/>
                                          </p:val>
                                        </p:tav>
                                        <p:tav tm="100000">
                                          <p:val>
                                            <p:strVal val="#ppt_w"/>
                                          </p:val>
                                        </p:tav>
                                      </p:tavLst>
                                    </p:anim>
                                    <p:anim calcmode="lin" valueType="num">
                                      <p:cBhvr>
                                        <p:cTn id="13" dur="1000" fill="hold"/>
                                        <p:tgtEl>
                                          <p:spTgt spid="41996"/>
                                        </p:tgtEl>
                                        <p:attrNameLst>
                                          <p:attrName>ppt_h</p:attrName>
                                        </p:attrNameLst>
                                      </p:cBhvr>
                                      <p:tavLst>
                                        <p:tav tm="0">
                                          <p:val>
                                            <p:fltVal val="0"/>
                                          </p:val>
                                        </p:tav>
                                        <p:tav tm="100000">
                                          <p:val>
                                            <p:strVal val="#ppt_h"/>
                                          </p:val>
                                        </p:tav>
                                      </p:tavLst>
                                    </p:anim>
                                    <p:anim calcmode="lin" valueType="num">
                                      <p:cBhvr>
                                        <p:cTn id="14"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1996"/>
                                        </p:tgtEl>
                                        <p:attrNameLst>
                                          <p:attrName>ppt_y</p:attrName>
                                        </p:attrNameLst>
                                      </p:cBhvr>
                                      <p:tavLst>
                                        <p:tav tm="0" fmla="#ppt_y+(sin(-2*pi*(1-$))*-#ppt_x+cos(-2*pi*(1-$))*(1-#ppt_y))*(1-$)">
                                          <p:val>
                                            <p:fltVal val="0"/>
                                          </p:val>
                                        </p:tav>
                                        <p:tav tm="100000">
                                          <p:val>
                                            <p:fltVal val="1"/>
                                          </p:val>
                                        </p:tav>
                                      </p:tavLst>
                                    </p:anim>
                                  </p:childTnLst>
                                </p:cTn>
                              </p:par>
                              <p:par>
                                <p:cTn id="16" presetID="2" presetClass="entr" presetSubtype="2" fill="hold" grpId="0" nodeType="withEffect">
                                  <p:stCondLst>
                                    <p:cond delay="0"/>
                                  </p:stCondLst>
                                  <p:childTnLst>
                                    <p:set>
                                      <p:cBhvr>
                                        <p:cTn id="17" dur="1" fill="hold">
                                          <p:stCondLst>
                                            <p:cond delay="0"/>
                                          </p:stCondLst>
                                        </p:cTn>
                                        <p:tgtEl>
                                          <p:spTgt spid="55303"/>
                                        </p:tgtEl>
                                        <p:attrNameLst>
                                          <p:attrName>style.visibility</p:attrName>
                                        </p:attrNameLst>
                                      </p:cBhvr>
                                      <p:to>
                                        <p:strVal val="visible"/>
                                      </p:to>
                                    </p:set>
                                    <p:anim calcmode="lin" valueType="num">
                                      <p:cBhvr additive="base">
                                        <p:cTn id="18" dur="500" fill="hold"/>
                                        <p:tgtEl>
                                          <p:spTgt spid="55303"/>
                                        </p:tgtEl>
                                        <p:attrNameLst>
                                          <p:attrName>ppt_x</p:attrName>
                                        </p:attrNameLst>
                                      </p:cBhvr>
                                      <p:tavLst>
                                        <p:tav tm="0">
                                          <p:val>
                                            <p:strVal val="1+#ppt_w/2"/>
                                          </p:val>
                                        </p:tav>
                                        <p:tav tm="100000">
                                          <p:val>
                                            <p:strVal val="#ppt_x"/>
                                          </p:val>
                                        </p:tav>
                                      </p:tavLst>
                                    </p:anim>
                                    <p:anim calcmode="lin" valueType="num">
                                      <p:cBhvr additive="base">
                                        <p:cTn id="19" dur="500" fill="hold"/>
                                        <p:tgtEl>
                                          <p:spTgt spid="553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844800" y="584200"/>
            <a:ext cx="7112000" cy="1404620"/>
          </a:xfrm>
          <a:prstGeom prst="rect">
            <a:avLst/>
          </a:prstGeom>
          <a:noFill/>
          <a:ln w="9525">
            <a:noFill/>
          </a:ln>
        </p:spPr>
        <p:txBody>
          <a:bodyPr>
            <a:spAutoFit/>
          </a:bodyPr>
          <a:lstStyle/>
          <a:p>
            <a:pPr lvl="0" algn="ctr">
              <a:defRPr/>
            </a:pPr>
            <a:r>
              <a:rPr lang="vi-VN" sz="4265">
                <a:solidFill>
                  <a:prstClr val="black"/>
                </a:solidFill>
                <a:latin typeface="UTM Avo" panose="02040603050506020204" pitchFamily="18" charset="0"/>
                <a:cs typeface="UTM Avo" panose="02040603050506020204" pitchFamily="18" charset="0"/>
              </a:rPr>
              <a:t>Qua câu chuyện, em học được điều gì?</a:t>
            </a:r>
            <a:endParaRPr lang="vi-VN" sz="4265" dirty="0">
              <a:solidFill>
                <a:prstClr val="black"/>
              </a:solidFill>
              <a:latin typeface="UTM Avo" panose="02040603050506020204" pitchFamily="18" charset="0"/>
              <a:cs typeface="UTM Avo" panose="02040603050506020204" pitchFamily="18" charset="0"/>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3254"/>
                                        </p:tgtEl>
                                        <p:attrNameLst>
                                          <p:attrName>style.visibility</p:attrName>
                                        </p:attrNameLst>
                                      </p:cBhvr>
                                      <p:to>
                                        <p:strVal val="visible"/>
                                      </p:to>
                                    </p:set>
                                    <p:animEffect transition="in" filter="blinds(horizontal)">
                                      <p:cBhvr>
                                        <p:cTn id="23" dur="500"/>
                                        <p:tgtEl>
                                          <p:spTgt spid="53254"/>
                                        </p:tgtEl>
                                      </p:cBhvr>
                                    </p:animEffec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P spid="532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840" y="1614805"/>
            <a:ext cx="7257415" cy="362839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7295679" y="3248812"/>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nghe</a:t>
            </a:r>
          </a:p>
        </p:txBody>
      </p:sp>
    </p:spTree>
  </p:cSld>
  <p:clrMapOvr>
    <a:masterClrMapping/>
  </p:clrMapOvr>
  <p:transition advClick="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Nghe kể chuyện</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bài 9">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15085" y="365125"/>
            <a:ext cx="9591040" cy="582295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281636" y="4648835"/>
            <a:ext cx="1715737" cy="1962272"/>
            <a:chOff x="8194080" y="3408873"/>
            <a:chExt cx="2724693" cy="3182549"/>
          </a:xfrm>
        </p:grpSpPr>
        <p:pic>
          <p:nvPicPr>
            <p:cNvPr id="18" name="图片 17"/>
            <p:cNvPicPr>
              <a:picLocks noChangeAspect="1"/>
            </p:cNvPicPr>
            <p:nvPr/>
          </p:nvPicPr>
          <p:blipFill rotWithShape="1">
            <a:blip r:embed="rId2"/>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3"/>
            <a:stretch>
              <a:fillRect/>
            </a:stretch>
          </p:blipFill>
          <p:spPr>
            <a:xfrm>
              <a:off x="9445250" y="3408873"/>
              <a:ext cx="1473523" cy="1473563"/>
            </a:xfrm>
            <a:prstGeom prst="rect">
              <a:avLst/>
            </a:prstGeom>
          </p:spPr>
        </p:pic>
      </p:grpSp>
      <p:pic>
        <p:nvPicPr>
          <p:cNvPr id="10" name="图片 9"/>
          <p:cNvPicPr>
            <a:picLocks noChangeAspect="1"/>
          </p:cNvPicPr>
          <p:nvPr/>
        </p:nvPicPr>
        <p:blipFill rotWithShape="1">
          <a:blip r:embed="rId4"/>
          <a:srcRect l="46256" t="-41660" r="-22977" b="41660"/>
          <a:stretch>
            <a:fillRect/>
          </a:stretch>
        </p:blipFill>
        <p:spPr>
          <a:xfrm>
            <a:off x="247650" y="5041900"/>
            <a:ext cx="1512570" cy="1569085"/>
          </a:xfrm>
          <a:prstGeom prst="rect">
            <a:avLst/>
          </a:prstGeom>
        </p:spPr>
      </p:pic>
      <p:pic>
        <p:nvPicPr>
          <p:cNvPr id="11" name="Content Placeholder 10" descr="logo"/>
          <p:cNvPicPr>
            <a:picLocks noGrp="1" noChangeAspect="1"/>
          </p:cNvPicPr>
          <p:nvPr>
            <p:ph sz="half" idx="2"/>
          </p:nvPr>
        </p:nvPicPr>
        <p:blipFill>
          <a:blip r:embed="rId5"/>
          <a:stretch>
            <a:fillRect/>
          </a:stretch>
        </p:blipFill>
        <p:spPr>
          <a:xfrm>
            <a:off x="10654665" y="-182880"/>
            <a:ext cx="1656080" cy="1691640"/>
          </a:xfrm>
          <a:prstGeom prst="rect">
            <a:avLst/>
          </a:prstGeom>
        </p:spPr>
      </p:pic>
      <p:pic>
        <p:nvPicPr>
          <p:cNvPr id="3" name="Picture 2"/>
          <p:cNvPicPr>
            <a:picLocks noChangeAspect="1"/>
          </p:cNvPicPr>
          <p:nvPr/>
        </p:nvPicPr>
        <p:blipFill>
          <a:blip r:embed="rId6"/>
          <a:stretch>
            <a:fillRect/>
          </a:stretch>
        </p:blipFill>
        <p:spPr>
          <a:xfrm>
            <a:off x="2339340" y="215900"/>
            <a:ext cx="7430135" cy="63950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090420"/>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defRPr/>
            </a:pP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p:cNvPicPr>
            <a:picLocks noChangeAspect="1"/>
          </p:cNvPicPr>
          <p:nvPr/>
        </p:nvPicPr>
        <p:blipFill>
          <a:blip r:embed="rId4"/>
          <a:stretch>
            <a:fillRect/>
          </a:stretch>
        </p:blipFill>
        <p:spPr>
          <a:xfrm>
            <a:off x="0" y="160867"/>
            <a:ext cx="11432117" cy="6697133"/>
          </a:xfrm>
          <a:prstGeom prst="rect">
            <a:avLst/>
          </a:prstGeom>
          <a:noFill/>
          <a:ln w="9525">
            <a:noFill/>
          </a:ln>
        </p:spPr>
      </p:pic>
      <p:sp>
        <p:nvSpPr>
          <p:cNvPr id="8198" name="文本框 8197"/>
          <p:cNvSpPr txBox="1"/>
          <p:nvPr/>
        </p:nvSpPr>
        <p:spPr>
          <a:xfrm>
            <a:off x="5283200" y="2514600"/>
            <a:ext cx="5181600" cy="1543050"/>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Trả lời câu hỏi kể chuyện theo tranh qua trò chơi “Hộp quà bí ẩn”</a:t>
            </a:r>
          </a:p>
        </p:txBody>
      </p:sp>
      <p:sp>
        <p:nvSpPr>
          <p:cNvPr id="8200" name="文本框 8199"/>
          <p:cNvSpPr txBox="1"/>
          <p:nvPr/>
        </p:nvSpPr>
        <p:spPr>
          <a:xfrm>
            <a:off x="406400" y="2209800"/>
            <a:ext cx="3352800" cy="640715"/>
          </a:xfrm>
          <a:prstGeom prst="rect">
            <a:avLst/>
          </a:prstGeom>
          <a:noFill/>
          <a:ln w="9525">
            <a:noFill/>
          </a:ln>
        </p:spPr>
        <p:txBody>
          <a:bodyPr lIns="66349" tIns="33174" rIns="66349" bIns="33174">
            <a:spAutoFit/>
          </a:bodyPr>
          <a:lstStyle/>
          <a:p>
            <a:pPr marL="0" marR="0" lvl="0" indent="0" algn="ctr" defTabSz="815975" rtl="0" eaLnBrk="1" fontAlgn="auto" latinLnBrk="0" hangingPunct="1">
              <a:lnSpc>
                <a:spcPct val="100000"/>
              </a:lnSpc>
              <a:spcBef>
                <a:spcPct val="50000"/>
              </a:spcBef>
              <a:spcAft>
                <a:spcPts val="0"/>
              </a:spcAft>
              <a:buClrTx/>
              <a:buSzTx/>
              <a:buFontTx/>
              <a:buNone/>
              <a:defRPr/>
            </a:pPr>
            <a:r>
              <a:rPr kumimoji="0" lang="en-US" altLang="zh-CN" sz="3735" b="0" i="0" u="none" strike="noStrike" kern="1200" cap="none" spc="0" normalizeH="0" baseline="0" noProof="0" dirty="0">
                <a:ln>
                  <a:noFill/>
                </a:ln>
                <a:solidFill>
                  <a:prstClr val="black"/>
                </a:solidFill>
                <a:effectLst/>
                <a:uLnTx/>
                <a:uFillTx/>
                <a:latin typeface="Arial-Rounded" panose="020B0500000000000000" charset="0"/>
                <a:ea typeface="SimSun" panose="02010600030101010101" pitchFamily="2" charset="-122"/>
                <a:cs typeface="Arial-Rounded" panose="020B0500000000000000" charset="0"/>
              </a:rPr>
              <a:t>Cùng bạn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200">
                                            <p:txEl>
                                              <p:pRg st="0" end="0"/>
                                            </p:txEl>
                                          </p:spTgt>
                                        </p:tgtEl>
                                        <p:attrNameLst>
                                          <p:attrName>style.visibility</p:attrName>
                                        </p:attrNameLst>
                                      </p:cBhvr>
                                      <p:to>
                                        <p:strVal val="visible"/>
                                      </p:to>
                                    </p:set>
                                    <p:anim calcmode="discrete" valueType="clr">
                                      <p:cBhvr override="childStyle">
                                        <p:cTn id="14" dur="80"/>
                                        <p:tgtEl>
                                          <p:spTgt spid="820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200">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200">
                                            <p:txEl>
                                              <p:pRg st="0" end="0"/>
                                            </p:txEl>
                                          </p:spTgt>
                                        </p:tgtEl>
                                        <p:attrNameLst>
                                          <p:attrName>fill.type</p:attrName>
                                        </p:attrNameLst>
                                      </p:cBhvr>
                                      <p:to>
                                        <p:strVal val="solid"/>
                                      </p:to>
                                    </p:set>
                                  </p:childTnLst>
                                </p:cTn>
                              </p:par>
                            </p:childTnLst>
                          </p:cTn>
                        </p:par>
                        <p:par>
                          <p:cTn id="17" fill="hold">
                            <p:stCondLst>
                              <p:cond delay="13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20"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819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P spid="8200"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0"/>
          <p:cNvSpPr/>
          <p:nvPr/>
        </p:nvSpPr>
        <p:spPr>
          <a:xfrm>
            <a:off x="0" y="1839384"/>
            <a:ext cx="12192000" cy="1143000"/>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55" name="Rectangle 29"/>
          <p:cNvSpPr/>
          <p:nvPr/>
        </p:nvSpPr>
        <p:spPr>
          <a:xfrm>
            <a:off x="0" y="5156200"/>
            <a:ext cx="12192000" cy="1140884"/>
          </a:xfrm>
          <a:prstGeom prst="rect">
            <a:avLst/>
          </a:prstGeom>
          <a:blipFill rotWithShape="1">
            <a:blip r:embed="rId3"/>
          </a:blipFill>
          <a:ln w="12700">
            <a:noFill/>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a:hlinkClick r:id="rId4" action="ppaction://hlinksldjump">
              <a:snd r:embed="rId5" name="chimes.wav"/>
            </a:hlinkClick>
          </p:cNvPr>
          <p:cNvPicPr>
            <a:picLocks noChangeAspect="1"/>
          </p:cNvPicPr>
          <p:nvPr/>
        </p:nvPicPr>
        <p:blipFill>
          <a:blip r:embed="rId6"/>
          <a:stretch>
            <a:fillRect/>
          </a:stretch>
        </p:blipFill>
        <p:spPr>
          <a:xfrm>
            <a:off x="410845" y="889000"/>
            <a:ext cx="1968500" cy="1744133"/>
          </a:xfrm>
          <a:prstGeom prst="rect">
            <a:avLst/>
          </a:prstGeom>
          <a:noFill/>
          <a:ln w="9525">
            <a:noFill/>
          </a:ln>
        </p:spPr>
      </p:pic>
      <p:pic>
        <p:nvPicPr>
          <p:cNvPr id="9" name="Picture 8"/>
          <p:cNvPicPr>
            <a:picLocks noChangeAspect="1"/>
          </p:cNvPicPr>
          <p:nvPr/>
        </p:nvPicPr>
        <p:blipFill>
          <a:blip r:embed="rId7"/>
          <a:stretch>
            <a:fillRect/>
          </a:stretch>
        </p:blipFill>
        <p:spPr>
          <a:xfrm>
            <a:off x="410633" y="419100"/>
            <a:ext cx="2059517" cy="1382184"/>
          </a:xfrm>
          <a:prstGeom prst="rect">
            <a:avLst/>
          </a:prstGeom>
          <a:noFill/>
          <a:ln w="9525">
            <a:noFill/>
          </a:ln>
        </p:spPr>
      </p:pic>
      <p:pic>
        <p:nvPicPr>
          <p:cNvPr id="10" name="Picture 9">
            <a:hlinkClick r:id="rId8" action="ppaction://hlinksldjump">
              <a:snd r:embed="rId5" name="chimes.wav"/>
            </a:hlinkClick>
          </p:cNvPr>
          <p:cNvPicPr>
            <a:picLocks noChangeAspect="1"/>
          </p:cNvPicPr>
          <p:nvPr/>
        </p:nvPicPr>
        <p:blipFill>
          <a:blip r:embed="rId9"/>
          <a:stretch>
            <a:fillRect/>
          </a:stretch>
        </p:blipFill>
        <p:spPr>
          <a:xfrm>
            <a:off x="2734733" y="931333"/>
            <a:ext cx="1968500" cy="1744133"/>
          </a:xfrm>
          <a:prstGeom prst="rect">
            <a:avLst/>
          </a:prstGeom>
          <a:noFill/>
          <a:ln w="9525">
            <a:noFill/>
          </a:ln>
        </p:spPr>
      </p:pic>
      <p:pic>
        <p:nvPicPr>
          <p:cNvPr id="11" name="Picture 10"/>
          <p:cNvPicPr>
            <a:picLocks noChangeAspect="1"/>
          </p:cNvPicPr>
          <p:nvPr/>
        </p:nvPicPr>
        <p:blipFill>
          <a:blip r:embed="rId10"/>
          <a:stretch>
            <a:fillRect/>
          </a:stretch>
        </p:blipFill>
        <p:spPr>
          <a:xfrm>
            <a:off x="2743200" y="381000"/>
            <a:ext cx="2059517" cy="1382184"/>
          </a:xfrm>
          <a:prstGeom prst="rect">
            <a:avLst/>
          </a:prstGeom>
          <a:noFill/>
          <a:ln w="9525">
            <a:noFill/>
          </a:ln>
        </p:spPr>
      </p:pic>
      <p:pic>
        <p:nvPicPr>
          <p:cNvPr id="12" name="Picture 11">
            <a:hlinkClick r:id="rId11" action="ppaction://hlinksldjump">
              <a:snd r:embed="rId5" name="chimes.wav"/>
            </a:hlinkClick>
          </p:cNvPr>
          <p:cNvPicPr>
            <a:picLocks noChangeAspect="1"/>
          </p:cNvPicPr>
          <p:nvPr/>
        </p:nvPicPr>
        <p:blipFill>
          <a:blip r:embed="rId12"/>
          <a:stretch>
            <a:fillRect/>
          </a:stretch>
        </p:blipFill>
        <p:spPr>
          <a:xfrm>
            <a:off x="4978612" y="931333"/>
            <a:ext cx="1970617" cy="1744133"/>
          </a:xfrm>
          <a:prstGeom prst="rect">
            <a:avLst/>
          </a:prstGeom>
          <a:noFill/>
          <a:ln w="9525">
            <a:noFill/>
          </a:ln>
        </p:spPr>
      </p:pic>
      <p:pic>
        <p:nvPicPr>
          <p:cNvPr id="13" name="Picture 12"/>
          <p:cNvPicPr>
            <a:picLocks noChangeAspect="1"/>
          </p:cNvPicPr>
          <p:nvPr/>
        </p:nvPicPr>
        <p:blipFill>
          <a:blip r:embed="rId13"/>
          <a:stretch>
            <a:fillRect/>
          </a:stretch>
        </p:blipFill>
        <p:spPr>
          <a:xfrm>
            <a:off x="4965700" y="419100"/>
            <a:ext cx="2061633" cy="1382184"/>
          </a:xfrm>
          <a:prstGeom prst="rect">
            <a:avLst/>
          </a:prstGeom>
          <a:noFill/>
          <a:ln w="9525">
            <a:noFill/>
          </a:ln>
        </p:spPr>
      </p:pic>
      <p:pic>
        <p:nvPicPr>
          <p:cNvPr id="14" name="Picture 13">
            <a:hlinkClick r:id="rId14" action="ppaction://hlinksldjump">
              <a:snd r:embed="rId5" name="chimes.wav"/>
            </a:hlinkClick>
          </p:cNvPr>
          <p:cNvPicPr>
            <a:picLocks noChangeAspect="1"/>
          </p:cNvPicPr>
          <p:nvPr/>
        </p:nvPicPr>
        <p:blipFill>
          <a:blip r:embed="rId15"/>
          <a:stretch>
            <a:fillRect/>
          </a:stretch>
        </p:blipFill>
        <p:spPr>
          <a:xfrm>
            <a:off x="7315200" y="889000"/>
            <a:ext cx="1970617" cy="1744133"/>
          </a:xfrm>
          <a:prstGeom prst="rect">
            <a:avLst/>
          </a:prstGeom>
          <a:noFill/>
          <a:ln w="9525">
            <a:noFill/>
          </a:ln>
        </p:spPr>
      </p:pic>
      <p:pic>
        <p:nvPicPr>
          <p:cNvPr id="15" name="Picture 14"/>
          <p:cNvPicPr>
            <a:picLocks noChangeAspect="1"/>
          </p:cNvPicPr>
          <p:nvPr/>
        </p:nvPicPr>
        <p:blipFill>
          <a:blip r:embed="rId16"/>
          <a:stretch>
            <a:fillRect/>
          </a:stretch>
        </p:blipFill>
        <p:spPr>
          <a:xfrm>
            <a:off x="7291917" y="419100"/>
            <a:ext cx="2059516" cy="1382184"/>
          </a:xfrm>
          <a:prstGeom prst="rect">
            <a:avLst/>
          </a:prstGeom>
          <a:noFill/>
          <a:ln w="9525">
            <a:noFill/>
          </a:ln>
        </p:spPr>
      </p:pic>
      <p:pic>
        <p:nvPicPr>
          <p:cNvPr id="23568" name="Picture 36"/>
          <p:cNvPicPr>
            <a:picLocks noChangeAspect="1"/>
          </p:cNvPicPr>
          <p:nvPr/>
        </p:nvPicPr>
        <p:blipFill>
          <a:blip r:embed="rId17"/>
          <a:stretch>
            <a:fillRect/>
          </a:stretch>
        </p:blipFill>
        <p:spPr>
          <a:xfrm>
            <a:off x="0" y="6309784"/>
            <a:ext cx="6096000" cy="334433"/>
          </a:xfrm>
          <a:prstGeom prst="rect">
            <a:avLst/>
          </a:prstGeom>
          <a:noFill/>
          <a:ln w="9525">
            <a:noFill/>
          </a:ln>
        </p:spPr>
      </p:pic>
      <p:pic>
        <p:nvPicPr>
          <p:cNvPr id="23569" name="Picture 37"/>
          <p:cNvPicPr>
            <a:picLocks noChangeAspect="1"/>
          </p:cNvPicPr>
          <p:nvPr/>
        </p:nvPicPr>
        <p:blipFill>
          <a:blip r:embed="rId17"/>
          <a:stretch>
            <a:fillRect/>
          </a:stretch>
        </p:blipFill>
        <p:spPr>
          <a:xfrm>
            <a:off x="6096000" y="6309784"/>
            <a:ext cx="6096000" cy="334433"/>
          </a:xfrm>
          <a:prstGeom prst="rect">
            <a:avLst/>
          </a:prstGeom>
          <a:noFill/>
          <a:ln w="9525">
            <a:noFill/>
          </a:ln>
        </p:spPr>
      </p:pic>
      <p:pic>
        <p:nvPicPr>
          <p:cNvPr id="23570" name="Picture 38"/>
          <p:cNvPicPr>
            <a:picLocks noChangeAspect="1"/>
          </p:cNvPicPr>
          <p:nvPr/>
        </p:nvPicPr>
        <p:blipFill>
          <a:blip r:embed="rId17"/>
          <a:stretch>
            <a:fillRect/>
          </a:stretch>
        </p:blipFill>
        <p:spPr>
          <a:xfrm>
            <a:off x="609600" y="3124200"/>
            <a:ext cx="6096000" cy="334433"/>
          </a:xfrm>
          <a:prstGeom prst="rect">
            <a:avLst/>
          </a:prstGeom>
          <a:noFill/>
          <a:ln w="9525">
            <a:noFill/>
          </a:ln>
        </p:spPr>
      </p:pic>
      <p:pic>
        <p:nvPicPr>
          <p:cNvPr id="23571" name="Picture 39"/>
          <p:cNvPicPr>
            <a:picLocks noChangeAspect="1"/>
          </p:cNvPicPr>
          <p:nvPr/>
        </p:nvPicPr>
        <p:blipFill>
          <a:blip r:embed="rId17"/>
          <a:stretch>
            <a:fillRect/>
          </a:stretch>
        </p:blipFill>
        <p:spPr>
          <a:xfrm>
            <a:off x="6096000" y="2976033"/>
            <a:ext cx="6096000" cy="334433"/>
          </a:xfrm>
          <a:prstGeom prst="rect">
            <a:avLst/>
          </a:prstGeom>
          <a:noFill/>
          <a:ln w="9525">
            <a:noFill/>
          </a:ln>
        </p:spPr>
      </p:pic>
      <p:sp>
        <p:nvSpPr>
          <p:cNvPr id="23572" name="Flowchart: Summing Junction 41">
            <a:hlinkClick r:id="" action="ppaction://noaction"/>
          </p:cNvPr>
          <p:cNvSpPr/>
          <p:nvPr/>
        </p:nvSpPr>
        <p:spPr>
          <a:xfrm>
            <a:off x="11398251" y="6115051"/>
            <a:ext cx="649816" cy="649816"/>
          </a:xfrm>
          <a:prstGeom prst="flowChartSummingJunction">
            <a:avLst/>
          </a:prstGeom>
          <a:solidFill>
            <a:srgbClr val="FF0000"/>
          </a:solidFill>
          <a:ln w="38100" cap="flat" cmpd="sng">
            <a:solidFill>
              <a:srgbClr val="FFFF00"/>
            </a:solidFill>
            <a:prstDash val="solid"/>
            <a:miter/>
            <a:headEnd type="none" w="med" len="med"/>
            <a:tailEnd type="none" w="med" len="med"/>
          </a:ln>
        </p:spPr>
        <p:txBody>
          <a:bodyPr lIns="91440" tIns="45720" rIns="91440" bIns="45720" anchor="ctr" anchorCtr="0"/>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865"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sp>
        <p:nvSpPr>
          <p:cNvPr id="23573" name="AutoShape 21">
            <a:hlinkClick r:id="" action="ppaction://hlinkshowjump?jump=nextslide">
              <a:snd r:embed="rId18" name="camera.wav"/>
            </a:hlinkClick>
          </p:cNvPr>
          <p:cNvSpPr/>
          <p:nvPr/>
        </p:nvSpPr>
        <p:spPr>
          <a:xfrm>
            <a:off x="10566400" y="5562600"/>
            <a:ext cx="1261533" cy="383117"/>
          </a:xfrm>
          <a:prstGeom prst="rightArrow">
            <a:avLst>
              <a:gd name="adj1" fmla="val 50000"/>
              <a:gd name="adj2" fmla="val 82320"/>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310</Words>
  <Application>Microsoft Office PowerPoint</Application>
  <PresentationFormat>Widescreen</PresentationFormat>
  <Paragraphs>41</Paragraphs>
  <Slides>16</Slides>
  <Notes>9</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16</vt:i4>
      </vt:variant>
    </vt:vector>
  </HeadingPairs>
  <TitlesOfParts>
    <vt:vector size="33" baseType="lpstr">
      <vt:lpstr>等线</vt:lpstr>
      <vt:lpstr>.VnAvant</vt:lpstr>
      <vt:lpstr>Arial</vt:lpstr>
      <vt:lpstr>Arial-Rounded</vt:lpstr>
      <vt:lpstr>Calibri</vt:lpstr>
      <vt:lpstr>Calibri Light</vt:lpstr>
      <vt:lpstr>Tahoma</vt:lpstr>
      <vt:lpstr>Times New Roman</vt:lpstr>
      <vt:lpstr>UTM Avo</vt:lpstr>
      <vt:lpstr>1_Office Theme</vt:lpstr>
      <vt:lpstr>1_Office 主题​​</vt:lpstr>
      <vt:lpstr>4_Office Theme</vt:lpstr>
      <vt:lpstr>2_Office 主题​​</vt:lpstr>
      <vt:lpstr>1_Office Theme</vt:lpstr>
      <vt:lpstr>7_Office Theme</vt:lpstr>
      <vt:lpstr>Office 主题</vt:lpstr>
      <vt:lpstr>2_Office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Thu Minh</cp:lastModifiedBy>
  <cp:revision>5</cp:revision>
  <dcterms:created xsi:type="dcterms:W3CDTF">2021-05-24T04:43:32Z</dcterms:created>
  <dcterms:modified xsi:type="dcterms:W3CDTF">2021-09-02T05:34:33Z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