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media/image5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56" r:id="rId6"/>
    <p:sldMasterId id="214748376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75" r:id="rId15"/>
    <p:sldId id="276" r:id="rId16"/>
    <p:sldId id="281" r:id="rId17"/>
    <p:sldId id="279" r:id="rId18"/>
    <p:sldId id="280" r:id="rId19"/>
    <p:sldId id="264" r:id="rId20"/>
    <p:sldId id="266" r:id="rId21"/>
    <p:sldId id="271" r:id="rId22"/>
    <p:sldId id="284" r:id="rId23"/>
    <p:sldId id="285" r:id="rId24"/>
    <p:sldId id="268" r:id="rId25"/>
    <p:sldId id="286" r:id="rId26"/>
    <p:sldId id="269" r:id="rId27"/>
    <p:sldId id="287" r:id="rId28"/>
    <p:sldId id="288" r:id="rId29"/>
    <p:sldId id="270" r:id="rId30"/>
    <p:sldId id="272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000066"/>
    <a:srgbClr val="FF6600"/>
    <a:srgbClr val="663300"/>
    <a:srgbClr val="66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7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2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3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92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9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3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08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5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8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7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6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78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0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62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8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3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04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9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1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25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2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23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17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04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9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1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64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0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25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8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9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52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1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6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30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53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12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51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45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19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7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68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5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96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17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84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43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9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59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9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4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75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5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19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15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50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5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1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80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6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4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3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520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95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749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774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86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65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1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4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2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9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18" Type="http://schemas.openxmlformats.org/officeDocument/2006/relationships/image" Target="../media/image40.gif"/><Relationship Id="rId26" Type="http://schemas.openxmlformats.org/officeDocument/2006/relationships/image" Target="../media/image48.gif"/><Relationship Id="rId3" Type="http://schemas.openxmlformats.org/officeDocument/2006/relationships/image" Target="../media/image25.gif"/><Relationship Id="rId21" Type="http://schemas.openxmlformats.org/officeDocument/2006/relationships/image" Target="../media/image43.gif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5" Type="http://schemas.openxmlformats.org/officeDocument/2006/relationships/image" Target="../media/image47.gif"/><Relationship Id="rId2" Type="http://schemas.openxmlformats.org/officeDocument/2006/relationships/image" Target="../media/image24.jpg"/><Relationship Id="rId16" Type="http://schemas.openxmlformats.org/officeDocument/2006/relationships/image" Target="../media/image38.gif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24" Type="http://schemas.openxmlformats.org/officeDocument/2006/relationships/image" Target="../media/image46.gif"/><Relationship Id="rId5" Type="http://schemas.openxmlformats.org/officeDocument/2006/relationships/image" Target="../media/image27.gif"/><Relationship Id="rId15" Type="http://schemas.openxmlformats.org/officeDocument/2006/relationships/image" Target="../media/image37.gif"/><Relationship Id="rId23" Type="http://schemas.openxmlformats.org/officeDocument/2006/relationships/image" Target="../media/image45.gif"/><Relationship Id="rId10" Type="http://schemas.openxmlformats.org/officeDocument/2006/relationships/image" Target="../media/image32.gif"/><Relationship Id="rId19" Type="http://schemas.openxmlformats.org/officeDocument/2006/relationships/image" Target="../media/image41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Relationship Id="rId22" Type="http://schemas.openxmlformats.org/officeDocument/2006/relationships/image" Target="../media/image44.gif"/><Relationship Id="rId27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4" y="2209800"/>
            <a:ext cx="5828571" cy="157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33600" y="3657600"/>
            <a:ext cx="50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Bộ sách: Chân trời sáng tạo )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: Nhận biết màu sắc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8" y="2895600"/>
            <a:ext cx="8305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phân loại màu đậm , màu nhạt trong bảng màu sau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22626" r="11944" b="26061"/>
          <a:stretch/>
        </p:blipFill>
        <p:spPr bwMode="auto">
          <a:xfrm>
            <a:off x="2590800" y="3680672"/>
            <a:ext cx="4180114" cy="3024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646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9875" y="88933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6600"/>
                </a:solidFill>
                <a:latin typeface="Auther Typeface" pitchFamily="50" charset="0"/>
              </a:rPr>
              <a:t>Nhận biết màu sắc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22626" r="11944" b="26061"/>
          <a:stretch/>
        </p:blipFill>
        <p:spPr bwMode="auto">
          <a:xfrm>
            <a:off x="1718697" y="2209800"/>
            <a:ext cx="6002097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3" name="Group 22"/>
          <p:cNvGrpSpPr/>
          <p:nvPr/>
        </p:nvGrpSpPr>
        <p:grpSpPr>
          <a:xfrm>
            <a:off x="2420257" y="1676400"/>
            <a:ext cx="4597400" cy="316023"/>
            <a:chOff x="2489200" y="1436577"/>
            <a:chExt cx="4597400" cy="316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619750" y="2490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39624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4034" y="23622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30998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2350" y="25908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9380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1750" y="30998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4350" y="39380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0950" y="4776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4776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3066" y="49286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60700" y="40904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0" y="206514"/>
            <a:ext cx="43749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300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300" i="1" u="sng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13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0" y="206514"/>
            <a:ext cx="43749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300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300" i="1" u="sng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8075" y="813137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6600"/>
                </a:solidFill>
                <a:latin typeface="Auther Typeface" pitchFamily="50" charset="0"/>
              </a:rPr>
              <a:t>Trải  nghiệm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20257" y="1676400"/>
            <a:ext cx="4597400" cy="316023"/>
            <a:chOff x="2489200" y="1436577"/>
            <a:chExt cx="4597400" cy="3160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2895600" y="2133600"/>
            <a:ext cx="35814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màu cơ bản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8200" y="2971800"/>
            <a:ext cx="1981200" cy="1905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57600" y="2971800"/>
            <a:ext cx="1981200" cy="190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0800" y="2971800"/>
            <a:ext cx="1981200" cy="19050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44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đỏ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100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vàng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770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lam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0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Trải nghiệm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8" y="2895600"/>
            <a:ext cx="8305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latin typeface="Times New Roman" pitchFamily="18" charset="0"/>
                <a:cs typeface="Times New Roman" pitchFamily="18" charset="0"/>
              </a:rPr>
              <a:t>Em hãy pha các cặp màu cơ bản với nhau theo yêu cầu sau :</a:t>
            </a:r>
            <a:endParaRPr lang="en-US" sz="23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19200" y="38100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95600" y="3810000"/>
            <a:ext cx="685800" cy="6858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3810000"/>
            <a:ext cx="685800" cy="685800"/>
          </a:xfrm>
          <a:prstGeom prst="ellipse">
            <a:avLst/>
          </a:prstGeom>
          <a:solidFill>
            <a:srgbClr val="FF66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10200" y="41774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477000" y="38862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cam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19200" y="48006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95600" y="4800600"/>
            <a:ext cx="685800" cy="685800"/>
          </a:xfrm>
          <a:prstGeom prst="ellipse">
            <a:avLst/>
          </a:prstGeom>
          <a:solidFill>
            <a:srgbClr val="0000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4800600"/>
            <a:ext cx="685800" cy="685800"/>
          </a:xfrm>
          <a:prstGeom prst="ellipse">
            <a:avLst/>
          </a:prstGeom>
          <a:solidFill>
            <a:srgbClr val="6600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2209800" y="5015681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qual 25"/>
          <p:cNvSpPr/>
          <p:nvPr/>
        </p:nvSpPr>
        <p:spPr>
          <a:xfrm>
            <a:off x="3962400" y="5029200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410200" y="51680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477000" y="48768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tím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9200" y="5791200"/>
            <a:ext cx="685800" cy="6858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895600" y="5791200"/>
            <a:ext cx="685800" cy="6858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72000" y="5791200"/>
            <a:ext cx="685800" cy="685800"/>
          </a:xfrm>
          <a:prstGeom prst="ellipse">
            <a:avLst/>
          </a:prstGeom>
          <a:solidFill>
            <a:srgbClr val="008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/>
          <p:cNvSpPr/>
          <p:nvPr/>
        </p:nvSpPr>
        <p:spPr>
          <a:xfrm>
            <a:off x="2209800" y="6006281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qual 32"/>
          <p:cNvSpPr/>
          <p:nvPr/>
        </p:nvSpPr>
        <p:spPr>
          <a:xfrm>
            <a:off x="3962400" y="6006281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10200" y="61586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477000" y="58674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lục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Plus 37"/>
          <p:cNvSpPr/>
          <p:nvPr/>
        </p:nvSpPr>
        <p:spPr>
          <a:xfrm>
            <a:off x="2213429" y="3962400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qual 38"/>
          <p:cNvSpPr/>
          <p:nvPr/>
        </p:nvSpPr>
        <p:spPr>
          <a:xfrm>
            <a:off x="3962400" y="4063182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5400" y="2895600"/>
            <a:ext cx="6553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quan sát bánh xe màu sắc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Trải nghiệm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422">
            <a:off x="2945562" y="3370424"/>
            <a:ext cx="3305203" cy="3305203"/>
          </a:xfrm>
          <a:prstGeom prst="ellipse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933700" y="3886200"/>
            <a:ext cx="3276600" cy="228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4343400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029200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3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2170854" cy="2170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6212" flipH="1">
            <a:off x="1102991" y="2124074"/>
            <a:ext cx="1318432" cy="2762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1" y="2918882"/>
            <a:ext cx="7239000" cy="3177118"/>
            <a:chOff x="1524001" y="2918882"/>
            <a:chExt cx="7239000" cy="31771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1" y="2918882"/>
              <a:ext cx="7239000" cy="3177118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247054" y="3886200"/>
              <a:ext cx="5830146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Các màu cơ bản có thể pha trộn với nhau để tạo ra các màu sắc mới có độ đậm, nhạt khác nhau.</a:t>
              </a:r>
            </a:p>
            <a:p>
              <a:endParaRPr lang="en-US" sz="2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905000" y="2174795"/>
            <a:ext cx="54102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A/ Hoạt động 1: Khám phá 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41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342781"/>
            <a:ext cx="43749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300" i="1" u="sng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300" i="1" u="sng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 b="20226"/>
          <a:stretch/>
        </p:blipFill>
        <p:spPr>
          <a:xfrm>
            <a:off x="1524000" y="2057400"/>
            <a:ext cx="6149641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1676400" y="1295400"/>
            <a:ext cx="57912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kể tên những màu có trong bức hình.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59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0968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2</a:t>
            </a:r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prstClr val="white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77853" y="1039505"/>
            <a:ext cx="64263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endParaRPr lang="en-US" sz="2500" i="1" u="sng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8800" y="2854404"/>
            <a:ext cx="5809343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660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nap ITC" pitchFamily="82" charset="0"/>
              </a:rPr>
              <a:t>KIÊN TAO</a:t>
            </a:r>
            <a:endParaRPr lang="en-US" sz="6600"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nap ITC" pitchFamily="8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766457" y="2743200"/>
            <a:ext cx="152400" cy="152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395357" y="3962400"/>
            <a:ext cx="76200" cy="76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endParaRPr lang="en-US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43000" y="3672110"/>
            <a:ext cx="7620000" cy="1204690"/>
            <a:chOff x="1143000" y="3976910"/>
            <a:chExt cx="7620000" cy="120469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209800" y="4319826"/>
              <a:ext cx="57150" cy="9977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43000" y="4319826"/>
              <a:ext cx="7620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mtClean="0">
                  <a:solidFill>
                    <a:schemeClr val="bg1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Stencil" pitchFamily="82" charset="0"/>
                </a:rPr>
                <a:t>KIÊN THUC – KI NANG</a:t>
              </a:r>
              <a:endParaRPr lang="en-US" sz="500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Stencil" pitchFamily="8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8019">
              <a:off x="3966185" y="4356531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8800" y="4114800"/>
              <a:ext cx="5715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000500" y="4343400"/>
              <a:ext cx="114300" cy="1143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6200000">
              <a:off x="6429345" y="4120127"/>
              <a:ext cx="6096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endParaRPr lang="en-US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846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0700" y="2895600"/>
            <a:ext cx="55245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vẽ bầu trời và biển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nét tạo ranh giới trời và biển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Vẽ hình mặt trời và sóng nước bằng nét màu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198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Vẽ màu cho phù hợp với bầu trời và mặt biển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111596" y="3581399"/>
            <a:ext cx="2784004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3002108" y="3590470"/>
            <a:ext cx="2865292" cy="2057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53800" r="61811" b="13250"/>
          <a:stretch/>
        </p:blipFill>
        <p:spPr bwMode="auto">
          <a:xfrm>
            <a:off x="5943600" y="3581399"/>
            <a:ext cx="3043836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0" y="206514"/>
            <a:ext cx="43749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000" i="1" u="sng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000" i="1" u="sng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685800"/>
            <a:ext cx="4267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mtClean="0">
                <a:solidFill>
                  <a:srgbClr val="FF6600"/>
                </a:solidFill>
                <a:latin typeface="Auther Typeface" pitchFamily="50" charset="0"/>
              </a:rPr>
              <a:t>Kiến thức – kĩ năng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62200" y="1371600"/>
            <a:ext cx="4597400" cy="316023"/>
            <a:chOff x="2489200" y="1436577"/>
            <a:chExt cx="4597400" cy="3160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2286000" y="1752600"/>
            <a:ext cx="4818743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vẽ bầu trời và biển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3500" y="5105400"/>
            <a:ext cx="66294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Bước nào được vẽ bằng nhiều nét 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5400" y="5867400"/>
            <a:ext cx="66675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Bước nào có vẽ bằng màu đậm, màu nhạt 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4017" y="4343400"/>
            <a:ext cx="2577783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nét tạo ranh giới trời và biển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4200" y="4343400"/>
            <a:ext cx="2642234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Vẽ hình mặt trời và sóng nước bằng nét màu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867401" y="4343400"/>
            <a:ext cx="281837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Vẽ màu cho phù hợp với bầu trời và mặt biển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394017" y="2362201"/>
            <a:ext cx="257778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3126015" y="2371271"/>
            <a:ext cx="2640419" cy="1895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53800" r="61811" b="13250"/>
          <a:stretch/>
        </p:blipFill>
        <p:spPr bwMode="auto">
          <a:xfrm>
            <a:off x="5867400" y="2362200"/>
            <a:ext cx="2818370" cy="1905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5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2645"/>
          <a:stretch/>
        </p:blipFill>
        <p:spPr>
          <a:xfrm rot="20329354">
            <a:off x="3994457" y="1772313"/>
            <a:ext cx="1430327" cy="2554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13069" r="22152"/>
          <a:stretch/>
        </p:blipFill>
        <p:spPr>
          <a:xfrm rot="1290722">
            <a:off x="5715978" y="1683962"/>
            <a:ext cx="1217932" cy="1818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733">
            <a:off x="4763163" y="1315676"/>
            <a:ext cx="1333500" cy="133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7196" r="6021"/>
          <a:stretch/>
        </p:blipFill>
        <p:spPr>
          <a:xfrm>
            <a:off x="1066800" y="1667189"/>
            <a:ext cx="2632269" cy="21428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81200" y="1066800"/>
            <a:ext cx="5638800" cy="523220"/>
            <a:chOff x="1447800" y="1297858"/>
            <a:chExt cx="5638800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1297858"/>
              <a:ext cx="5257800" cy="52322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5000" y="1297858"/>
              <a:ext cx="518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CHUẨN BỊ ĐỒ DÙNG HỌC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8733" r="13441"/>
          <a:stretch/>
        </p:blipFill>
        <p:spPr>
          <a:xfrm rot="20865903">
            <a:off x="1449298" y="3917779"/>
            <a:ext cx="2067304" cy="213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12848" r="13377" b="4459"/>
          <a:stretch/>
        </p:blipFill>
        <p:spPr>
          <a:xfrm>
            <a:off x="3657600" y="4283463"/>
            <a:ext cx="1551894" cy="173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91000"/>
            <a:ext cx="1981200" cy="1981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62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0746" y="3124200"/>
            <a:ext cx="7262254" cy="2626479"/>
            <a:chOff x="1500746" y="3124200"/>
            <a:chExt cx="7262254" cy="26264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746" y="3124200"/>
              <a:ext cx="7262254" cy="262647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2364570" y="4038600"/>
              <a:ext cx="56364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Màu sắc có thể tạo ra độ đậm, nhạt trong tranh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" y="3733800"/>
            <a:ext cx="1663383" cy="19192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457201" y="2944842"/>
            <a:ext cx="2819400" cy="1855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/>
          <a:stretch/>
        </p:blipFill>
        <p:spPr>
          <a:xfrm>
            <a:off x="457200" y="4876801"/>
            <a:ext cx="2819401" cy="1765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49422"/>
            <a:ext cx="5334000" cy="36037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5904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7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3254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3</a:t>
            </a:r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prstClr val="white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77853" y="1039505"/>
            <a:ext cx="64263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endParaRPr lang="en-US" sz="2500" i="1" u="sng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3078843"/>
            <a:ext cx="8458200" cy="807357"/>
            <a:chOff x="381000" y="2743200"/>
            <a:chExt cx="8458200" cy="807357"/>
          </a:xfrm>
        </p:grpSpPr>
        <p:sp>
          <p:nvSpPr>
            <p:cNvPr id="2" name="TextBox 1"/>
            <p:cNvSpPr txBox="1"/>
            <p:nvPr/>
          </p:nvSpPr>
          <p:spPr>
            <a:xfrm>
              <a:off x="381000" y="2743200"/>
              <a:ext cx="8458200" cy="707886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4000" smtClean="0"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Snap ITC" pitchFamily="82" charset="0"/>
                  <a:cs typeface="Times New Roman" pitchFamily="18" charset="0"/>
                </a:rPr>
                <a:t>LUYÊN TÂP - SÁNG TAO</a:t>
              </a:r>
              <a:endParaRPr lang="en-US" sz="400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057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33800" y="33346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077200" y="34743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110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2895600"/>
            <a:ext cx="71628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latin typeface="Times New Roman" pitchFamily="18" charset="0"/>
                <a:cs typeface="Times New Roman" pitchFamily="18" charset="0"/>
              </a:rPr>
              <a:t>Các em hãy vẽ, cắt dán 1 bức tranh về bầu trời và biển theo cảm nhận của mình.</a:t>
            </a:r>
            <a:endParaRPr lang="en-US" sz="2300" i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3362" y="3952874"/>
            <a:ext cx="8682038" cy="2600326"/>
            <a:chOff x="776287" y="2710316"/>
            <a:chExt cx="10616646" cy="28516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287" y="2724150"/>
              <a:ext cx="3057525" cy="211455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grpSp>
          <p:nvGrpSpPr>
            <p:cNvPr id="15" name="Group 14"/>
            <p:cNvGrpSpPr/>
            <p:nvPr/>
          </p:nvGrpSpPr>
          <p:grpSpPr>
            <a:xfrm>
              <a:off x="904874" y="2710316"/>
              <a:ext cx="10488059" cy="2851629"/>
              <a:chOff x="904874" y="2710316"/>
              <a:chExt cx="10488059" cy="285162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7248" y="2710316"/>
                <a:ext cx="2815674" cy="2128384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6358" y="2710316"/>
                <a:ext cx="3076575" cy="2043565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04874" y="5038725"/>
                <a:ext cx="28384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Phạm Khánh Linh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sáp và cắt, dán giấy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91050" y="5038725"/>
                <a:ext cx="30194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Vũ Thị Ngọc Ánh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nước và cắt, dán giấy</a:t>
                </a:r>
                <a:endParaRPr lang="en-US" sz="1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16358" y="5038725"/>
                <a:ext cx="30765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Trần Minh Hiếu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sáp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Rounded Rectangle 12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C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</a:t>
            </a:r>
            <a:r>
              <a:rPr lang="en-US" sz="2600" u="sng">
                <a:latin typeface="LP Allema" pitchFamily="66" charset="0"/>
                <a:cs typeface="Times New Roman" pitchFamily="18" charset="0"/>
              </a:rPr>
              <a:t>3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: Luyện tập – sáng tạo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47850"/>
            <a:ext cx="69627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29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2844800" y="2002971"/>
            <a:ext cx="2220687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5638800" y="1397000"/>
            <a:ext cx="2206171" cy="132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54507" r="57428" b="10975"/>
          <a:stretch/>
        </p:blipFill>
        <p:spPr bwMode="auto">
          <a:xfrm>
            <a:off x="2002972" y="3733800"/>
            <a:ext cx="3635828" cy="215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154740"/>
            <a:ext cx="6096000" cy="156966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uther Typeface" panose="02000503000000020002" pitchFamily="50" charset="0"/>
              </a:rPr>
              <a:t>KHỞI ĐỘNG</a:t>
            </a:r>
            <a:endParaRPr lang="en-US" sz="96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uther Typeface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83856"/>
            <a:ext cx="1828800" cy="2211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0050" flipH="1">
            <a:off x="209969" y="1220075"/>
            <a:ext cx="2000251" cy="1465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11" y="-328366"/>
            <a:ext cx="2761410" cy="155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17250"/>
            <a:ext cx="2694656" cy="195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29" y="795375"/>
            <a:ext cx="2973060" cy="2229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177">
            <a:off x="3021876" y="-500890"/>
            <a:ext cx="1428750" cy="276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3" y="3052566"/>
            <a:ext cx="2973060" cy="22297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85121" y="1676400"/>
            <a:ext cx="543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    ngày    tháng 9 năm 2021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2693" y="2171261"/>
            <a:ext cx="239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8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4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-vang-xanh-la-da-troi.-ban-thich-mau-nao--bai-hat-mau-sac-mau--nhac-thieu-nhi-super-jojo_89knN-FnQTc_720p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1" y="1524000"/>
            <a:ext cx="7315200" cy="4283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441" y="609600"/>
            <a:ext cx="517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     ngày    tháng 9 năm 2021</a:t>
            </a:r>
            <a:endParaRPr lang="en-US" sz="26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013" y="990600"/>
            <a:ext cx="2288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6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4964" y="1752600"/>
            <a:ext cx="8001000" cy="9144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muốn lấy khối xếp hình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555248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24167" r="52328" b="36042"/>
          <a:stretch/>
        </p:blipFill>
        <p:spPr bwMode="auto">
          <a:xfrm>
            <a:off x="2590800" y="2819400"/>
            <a:ext cx="4296579" cy="344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118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10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752600"/>
            <a:ext cx="7543800" cy="9144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đã chọn kẹo mút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1459" r="49558" b="36088"/>
          <a:stretch/>
        </p:blipFill>
        <p:spPr bwMode="auto">
          <a:xfrm>
            <a:off x="2438399" y="2819400"/>
            <a:ext cx="4897305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707648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2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9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7800" y="1905000"/>
            <a:ext cx="6553200" cy="9906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thích cái bát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31250" r="43499" b="36667"/>
          <a:stretch/>
        </p:blipFill>
        <p:spPr bwMode="auto">
          <a:xfrm>
            <a:off x="2148395" y="3200400"/>
            <a:ext cx="539540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631448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56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57200" y="1676400"/>
            <a:ext cx="8075097" cy="751689"/>
            <a:chOff x="345661" y="2372511"/>
            <a:chExt cx="8075097" cy="751689"/>
          </a:xfrm>
        </p:grpSpPr>
        <p:grpSp>
          <p:nvGrpSpPr>
            <p:cNvPr id="42" name="Group 41"/>
            <p:cNvGrpSpPr/>
            <p:nvPr/>
          </p:nvGrpSpPr>
          <p:grpSpPr>
            <a:xfrm>
              <a:off x="2106421" y="2372511"/>
              <a:ext cx="6314337" cy="740512"/>
              <a:chOff x="2106421" y="2372511"/>
              <a:chExt cx="6314337" cy="74051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514178" y="2372511"/>
                <a:ext cx="780657" cy="690593"/>
                <a:chOff x="3514178" y="2372511"/>
                <a:chExt cx="780657" cy="690593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888820" y="2372511"/>
                  <a:ext cx="406015" cy="674614"/>
                  <a:chOff x="5293013" y="4534801"/>
                  <a:chExt cx="1157285" cy="1306974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72714" flipH="1">
                    <a:off x="6002110" y="4534801"/>
                    <a:ext cx="227720" cy="585661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3013" y="4684490"/>
                    <a:ext cx="1157285" cy="115728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3514178" y="2372511"/>
                  <a:ext cx="406015" cy="690593"/>
                  <a:chOff x="4225154" y="4534801"/>
                  <a:chExt cx="1157285" cy="1337933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72714" flipH="1">
                    <a:off x="5081847" y="4534801"/>
                    <a:ext cx="227720" cy="585661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25154" y="4715449"/>
                    <a:ext cx="1157285" cy="115728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0" name="Group 39"/>
              <p:cNvGrpSpPr/>
              <p:nvPr/>
            </p:nvGrpSpPr>
            <p:grpSpPr>
              <a:xfrm>
                <a:off x="2106421" y="2438400"/>
                <a:ext cx="6314337" cy="674623"/>
                <a:chOff x="2106421" y="2438400"/>
                <a:chExt cx="6314337" cy="67462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3197" y="2465754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2807" y="2449775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3799" y="2449776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3398" y="2449775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0650" y="2449776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6" name="Group 25"/>
                <p:cNvGrpSpPr/>
                <p:nvPr/>
              </p:nvGrpSpPr>
              <p:grpSpPr>
                <a:xfrm>
                  <a:off x="2106421" y="2465755"/>
                  <a:ext cx="415803" cy="597349"/>
                  <a:chOff x="405401" y="4715449"/>
                  <a:chExt cx="1185181" cy="1157285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3297" y="4715449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405401" y="5004770"/>
                    <a:ext cx="578642" cy="5786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2331" y="3013186"/>
                  <a:ext cx="214893" cy="9983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7341" y="2497457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479605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65974" y="2438400"/>
                  <a:ext cx="406015" cy="638554"/>
                  <a:chOff x="1647371" y="1447800"/>
                  <a:chExt cx="1157285" cy="12371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7371" y="1527628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828800" y="1447800"/>
                    <a:ext cx="612521" cy="1319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0670" y="2490842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6691" y="2490922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7285" y="2492596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4743" y="2492596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5" name="Group 24"/>
                <p:cNvGrpSpPr/>
                <p:nvPr/>
              </p:nvGrpSpPr>
              <p:grpSpPr>
                <a:xfrm>
                  <a:off x="7272707" y="2439950"/>
                  <a:ext cx="406015" cy="654856"/>
                  <a:chOff x="6450298" y="1468295"/>
                  <a:chExt cx="1157285" cy="1268696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50298" y="1579706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6722679" y="1468295"/>
                    <a:ext cx="612521" cy="13190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6" name="TextBox 35"/>
            <p:cNvSpPr txBox="1"/>
            <p:nvPr/>
          </p:nvSpPr>
          <p:spPr>
            <a:xfrm>
              <a:off x="345661" y="2631757"/>
              <a:ext cx="23975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u="sng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 ĐỀ 1 </a:t>
              </a:r>
              <a:r>
                <a:rPr lang="en-US" sz="25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endParaRPr lang="en-US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28799" y="533400"/>
            <a:ext cx="642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24954" y="2514600"/>
            <a:ext cx="6690246" cy="595448"/>
            <a:chOff x="337062" y="2681152"/>
            <a:chExt cx="6690246" cy="595448"/>
          </a:xfrm>
        </p:grpSpPr>
        <p:grpSp>
          <p:nvGrpSpPr>
            <p:cNvPr id="65" name="Group 64"/>
            <p:cNvGrpSpPr/>
            <p:nvPr/>
          </p:nvGrpSpPr>
          <p:grpSpPr>
            <a:xfrm>
              <a:off x="2438400" y="2681152"/>
              <a:ext cx="4588908" cy="595448"/>
              <a:chOff x="-3393372" y="2521111"/>
              <a:chExt cx="14709483" cy="1684364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-3393372" y="2707471"/>
                <a:ext cx="3124451" cy="1485634"/>
                <a:chOff x="343647" y="2779557"/>
                <a:chExt cx="3124451" cy="1485634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647" y="2926930"/>
                  <a:ext cx="1053058" cy="133826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1163" y="2953814"/>
                  <a:ext cx="1096935" cy="1294383"/>
                </a:xfrm>
                <a:prstGeom prst="rect">
                  <a:avLst/>
                </a:prstGeom>
              </p:spPr>
            </p:pic>
            <p:grpSp>
              <p:nvGrpSpPr>
                <p:cNvPr id="57" name="Group 56"/>
                <p:cNvGrpSpPr/>
                <p:nvPr/>
              </p:nvGrpSpPr>
              <p:grpSpPr>
                <a:xfrm>
                  <a:off x="1295400" y="2779557"/>
                  <a:ext cx="1206629" cy="1463695"/>
                  <a:chOff x="1295400" y="2779557"/>
                  <a:chExt cx="1206629" cy="1463695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5400" y="2948868"/>
                    <a:ext cx="1206629" cy="1294384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586328" y="2823154"/>
                    <a:ext cx="547271" cy="148645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2015189" y="2711075"/>
                    <a:ext cx="120157" cy="25712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2" name="Group 61"/>
              <p:cNvGrpSpPr/>
              <p:nvPr/>
            </p:nvGrpSpPr>
            <p:grpSpPr>
              <a:xfrm>
                <a:off x="682581" y="2677361"/>
                <a:ext cx="3345330" cy="1528114"/>
                <a:chOff x="4669413" y="2749447"/>
                <a:chExt cx="3345330" cy="1528114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4030" y="2948867"/>
                  <a:ext cx="460713" cy="1294384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0604" y="2829606"/>
                  <a:ext cx="1162752" cy="1447955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9413" y="2861114"/>
                  <a:ext cx="877548" cy="1382138"/>
                </a:xfrm>
                <a:prstGeom prst="rect">
                  <a:avLst/>
                </a:prstGeom>
              </p:spPr>
            </p:pic>
            <p:grpSp>
              <p:nvGrpSpPr>
                <p:cNvPr id="58" name="Group 57"/>
                <p:cNvGrpSpPr/>
                <p:nvPr/>
              </p:nvGrpSpPr>
              <p:grpSpPr>
                <a:xfrm>
                  <a:off x="6595919" y="2749447"/>
                  <a:ext cx="987242" cy="1471866"/>
                  <a:chOff x="6595919" y="2749447"/>
                  <a:chExt cx="987242" cy="1471866"/>
                </a:xfrm>
              </p:grpSpPr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2224221" flipH="1">
                    <a:off x="7171061" y="2847212"/>
                    <a:ext cx="189494" cy="45946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95919" y="2970806"/>
                    <a:ext cx="987242" cy="1250507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6932742" y="2670239"/>
                    <a:ext cx="138977" cy="29739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3" name="Group 62"/>
              <p:cNvGrpSpPr/>
              <p:nvPr/>
            </p:nvGrpSpPr>
            <p:grpSpPr>
              <a:xfrm>
                <a:off x="4873581" y="2632583"/>
                <a:ext cx="2114626" cy="1508444"/>
                <a:chOff x="204590" y="4562687"/>
                <a:chExt cx="2114626" cy="1508444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590" y="4710931"/>
                  <a:ext cx="1206629" cy="1360200"/>
                </a:xfrm>
                <a:prstGeom prst="rect">
                  <a:avLst/>
                </a:prstGeom>
              </p:spPr>
            </p:pic>
            <p:grpSp>
              <p:nvGrpSpPr>
                <p:cNvPr id="59" name="Group 58"/>
                <p:cNvGrpSpPr/>
                <p:nvPr/>
              </p:nvGrpSpPr>
              <p:grpSpPr>
                <a:xfrm>
                  <a:off x="1112587" y="4562687"/>
                  <a:ext cx="1206629" cy="1508444"/>
                  <a:chOff x="1112587" y="4562687"/>
                  <a:chExt cx="1206629" cy="1508444"/>
                </a:xfrm>
              </p:grpSpPr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2587" y="4776747"/>
                    <a:ext cx="1206629" cy="1294384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1655216" y="4477002"/>
                    <a:ext cx="150341" cy="32171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4" name="Group 63"/>
              <p:cNvGrpSpPr/>
              <p:nvPr/>
            </p:nvGrpSpPr>
            <p:grpSpPr>
              <a:xfrm>
                <a:off x="7702431" y="2521111"/>
                <a:ext cx="3613680" cy="1628116"/>
                <a:chOff x="3038769" y="4413819"/>
                <a:chExt cx="3613680" cy="1628116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67759" y="4637858"/>
                  <a:ext cx="1184690" cy="136020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8769" y="4703674"/>
                  <a:ext cx="1053058" cy="1338261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4478" y="4703674"/>
                  <a:ext cx="460713" cy="1294384"/>
                </a:xfrm>
                <a:prstGeom prst="rect">
                  <a:avLst/>
                </a:prstGeom>
              </p:spPr>
            </p:pic>
            <p:grpSp>
              <p:nvGrpSpPr>
                <p:cNvPr id="60" name="Group 59"/>
                <p:cNvGrpSpPr/>
                <p:nvPr/>
              </p:nvGrpSpPr>
              <p:grpSpPr>
                <a:xfrm>
                  <a:off x="4525191" y="4413819"/>
                  <a:ext cx="987242" cy="1584239"/>
                  <a:chOff x="4525191" y="4413819"/>
                  <a:chExt cx="987242" cy="1584239"/>
                </a:xfrm>
              </p:grpSpPr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5191" y="4659797"/>
                    <a:ext cx="987242" cy="1338261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4724399" y="4469315"/>
                    <a:ext cx="555992" cy="151013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100134">
                    <a:off x="5334365" y="4413819"/>
                    <a:ext cx="157524" cy="22878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6" name="TextBox 65"/>
            <p:cNvSpPr txBox="1"/>
            <p:nvPr/>
          </p:nvSpPr>
          <p:spPr>
            <a:xfrm>
              <a:off x="337062" y="2799546"/>
              <a:ext cx="206926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u="sng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Bài 1 – Tiết 1:  </a:t>
              </a:r>
              <a:endParaRPr lang="en-US" sz="2500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64" y="3276600"/>
            <a:ext cx="5576047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20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1 </a:t>
            </a:r>
            <a:r>
              <a:rPr lang="en-US" sz="30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schemeClr val="bg1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19200" y="306687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720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KHÁM PHÁ</a:t>
            </a:r>
            <a:endParaRPr lang="en-US" sz="720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Snap ITC" pitchFamily="8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46007" y="990600"/>
            <a:ext cx="6426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500" i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790</Words>
  <Application>Microsoft Office PowerPoint</Application>
  <PresentationFormat>On-screen Show (4:3)</PresentationFormat>
  <Paragraphs>131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Auther Typeface</vt:lpstr>
      <vt:lpstr>Calibri</vt:lpstr>
      <vt:lpstr>LP Allema</vt:lpstr>
      <vt:lpstr>Snap ITC</vt:lpstr>
      <vt:lpstr>Stencil</vt:lpstr>
      <vt:lpstr>Times New Roman</vt:lpstr>
      <vt:lpstr>Wingdings 2</vt:lpstr>
      <vt:lpstr>Office Theme</vt:lpstr>
      <vt:lpstr>2_Office Theme</vt:lpstr>
      <vt:lpstr>4_Office Theme</vt:lpstr>
      <vt:lpstr>5_Office Theme</vt:lpstr>
      <vt:lpstr>1_Office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AutoBVT</cp:lastModifiedBy>
  <cp:revision>104</cp:revision>
  <dcterms:created xsi:type="dcterms:W3CDTF">2021-08-27T12:04:32Z</dcterms:created>
  <dcterms:modified xsi:type="dcterms:W3CDTF">2021-09-28T01:12:32Z</dcterms:modified>
</cp:coreProperties>
</file>