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82" r:id="rId4"/>
    <p:sldId id="283" r:id="rId5"/>
    <p:sldId id="281" r:id="rId6"/>
    <p:sldId id="284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85" r:id="rId18"/>
    <p:sldId id="297" r:id="rId19"/>
    <p:sldId id="299" r:id="rId20"/>
    <p:sldId id="302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668BF-0E9F-48DB-9B9B-4E8E71060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E5C2D9-A5B3-4609-A17A-98437221E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6DBEBE-3268-4E1D-AA5F-2A1FF4E9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CD39F-2EF0-4951-9C5D-6093088C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AF63B-91C1-4A6B-8C0A-44A02264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828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579346-26CC-411A-B7AA-AD57545E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C03012-D1D5-41F0-BA3C-03463D83F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E6E39D-3063-40A3-833E-C7F87622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EA5DA2-861C-4098-B9DB-65C6893AF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B1A311-AE60-460B-8104-5E0ACC8F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F07BD1-0B08-49FE-83B6-A8ED641E4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30C360-F683-4EB3-934F-5AEF2D986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A334FE-54FE-4AE9-BBE8-B8EFAD73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AC6F8D-04A5-49E5-9A64-30930B47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DB6A8B-F154-48DF-BA97-8B1FC957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53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2A124-2FA4-431B-B122-5923CAA8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51EA6E-1838-424E-B40D-A6FB20E16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B9053A-7C32-4A6A-8C69-1DD3B04D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E2791D-CD47-469A-BB93-A5B9AE71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2E02B0-FB6F-4967-BAD6-299ACA7B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2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760AA0-2BF7-4D54-9B89-47C146DD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16D325-67E3-4644-AFA9-7B3E6F126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876BF1-945B-4EC4-B4FE-429E13E0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3DE908-37B2-4BFF-9637-A96B1DE40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0414FC-8A82-4C10-8186-5A98D83A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4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C0E18-D4BD-4123-98CB-B51F5AFF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6F874-6EEA-432C-AF52-FD419559A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34AC68-AF3C-4F41-B09E-0F080E86A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A075EC-3800-481D-8D3D-EE250469A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A7CAB5-DE9B-4C55-B00A-763F971C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144798-411D-4698-9297-B3ECD15D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392DB-A788-4B76-A20D-483553AF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4199C9-6EF8-41D2-B00A-829A9A70E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D9F9DD-56CA-4FA3-B08A-4520FA42C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F664A8-3F6C-4446-A4A2-AFBCC5933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7C912B-3C7F-4B54-AB58-23F714743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C2170-AB96-4E2B-B724-87402096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450440-54A9-491F-8156-EC53F229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03458B-35CD-4588-BAE0-0F0A7076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80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DA6D1-BE38-4E22-BD83-E8AA25DE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6277F6-432D-4DEC-A0E8-422D5261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A62B72-5D28-495D-B176-F94C691A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1CA79F-117B-4146-B274-7FD5B0A8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85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317F4E-1EB7-42EA-91A8-F0C92321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D14B80-8706-42EA-BC14-19359FC98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06D922-7804-4D89-85B8-A76A3944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65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EC83F-9646-4DEF-A8C4-BAFAAE81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5CD38E-F3D7-4DAF-901B-2C694616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6962C3-B637-4FAC-BBBF-45F62DD0F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8BEEAB-2DB1-485C-BE10-6F623533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EACD2D-08BD-4391-A7E2-0CFA52A1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82E2D8-2A2D-4E4A-8A78-B414C811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64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1D234B-BFAE-4555-8B7D-33DBE9B8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BEE6EB-E5DF-4718-9EBF-3823F212C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E64FE6-3333-48BE-AF95-43B328A4D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8CAF96-4617-4F89-98D8-0682BB29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A2215F-2A45-4803-934E-4507D882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C27998-39FA-4371-ACC2-6F76F40D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A489CD-69D1-4A0B-B92B-1379B9FD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513E06-B74D-4D7C-AE89-FAE1969BE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E88845-97E4-4BEF-9034-4D866E490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4C759-5810-45AA-8416-1757384F7FEB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4046F6-1D0F-4A55-AECD-E7B3241F0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724F52-5D1C-46CC-BCD3-0655DCEC4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49ECA-FC75-43FD-9856-98612C45D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82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13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jpeg"/><Relationship Id="rId11" Type="http://schemas.openxmlformats.org/officeDocument/2006/relationships/image" Target="../media/image3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13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7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 hình ghép ảnh dễ thương đẹp nhất-11">
            <a:extLst>
              <a:ext uri="{FF2B5EF4-FFF2-40B4-BE49-F238E27FC236}">
                <a16:creationId xmlns:a16="http://schemas.microsoft.com/office/drawing/2014/main" xmlns="" id="{10F74E88-8908-459F-A0BD-61ABD0E7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907" r="2781" b="2067"/>
          <a:stretch/>
        </p:blipFill>
        <p:spPr bwMode="auto">
          <a:xfrm>
            <a:off x="0" y="-1"/>
            <a:ext cx="12192000" cy="69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F4468DA9-C7B7-4D86-99C4-0437991D19BF}"/>
              </a:ext>
            </a:extLst>
          </p:cNvPr>
          <p:cNvSpPr txBox="1"/>
          <p:nvPr/>
        </p:nvSpPr>
        <p:spPr>
          <a:xfrm>
            <a:off x="1885762" y="1481758"/>
            <a:ext cx="8628764" cy="634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pc="156" dirty="0" err="1">
                <a:solidFill>
                  <a:srgbClr val="FF0000"/>
                </a:solidFill>
                <a:latin typeface="Rockstone" panose="00000400000000000000" pitchFamily="2" charset="0"/>
              </a:rPr>
              <a:t>Tìm</a:t>
            </a:r>
            <a:r>
              <a:rPr lang="en-US" sz="3200" spc="156" dirty="0">
                <a:solidFill>
                  <a:srgbClr val="FF000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FF0000"/>
                </a:solidFill>
                <a:latin typeface="Rockstone" panose="00000400000000000000" pitchFamily="2" charset="0"/>
              </a:rPr>
              <a:t>hiểu</a:t>
            </a:r>
            <a:r>
              <a:rPr lang="en-US" sz="3200" spc="156" dirty="0">
                <a:solidFill>
                  <a:srgbClr val="FF000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FF0000"/>
                </a:solidFill>
                <a:latin typeface="Rockstone" panose="00000400000000000000" pitchFamily="2" charset="0"/>
              </a:rPr>
              <a:t>tranh</a:t>
            </a:r>
            <a:r>
              <a:rPr lang="en-US" sz="3200" spc="156" dirty="0">
                <a:solidFill>
                  <a:srgbClr val="FF000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FF0000"/>
                </a:solidFill>
                <a:latin typeface="Rockstone" panose="00000400000000000000" pitchFamily="2" charset="0"/>
              </a:rPr>
              <a:t>dân</a:t>
            </a:r>
            <a:r>
              <a:rPr lang="en-US" sz="3200" spc="156" dirty="0">
                <a:solidFill>
                  <a:srgbClr val="FF000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FF0000"/>
                </a:solidFill>
                <a:latin typeface="Rockstone" panose="00000400000000000000" pitchFamily="2" charset="0"/>
              </a:rPr>
              <a:t>gian</a:t>
            </a:r>
            <a:r>
              <a:rPr lang="en-US" sz="3200" spc="156" dirty="0">
                <a:solidFill>
                  <a:srgbClr val="FF000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FF0000"/>
                </a:solidFill>
                <a:latin typeface="Rockstone" panose="00000400000000000000" pitchFamily="2" charset="0"/>
              </a:rPr>
              <a:t>việt</a:t>
            </a:r>
            <a:r>
              <a:rPr lang="en-US" sz="3200" spc="156" dirty="0">
                <a:solidFill>
                  <a:srgbClr val="FF000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FF0000"/>
                </a:solidFill>
                <a:latin typeface="Rockstone" panose="00000400000000000000" pitchFamily="2" charset="0"/>
              </a:rPr>
              <a:t>nam</a:t>
            </a:r>
            <a:endParaRPr lang="en-US" sz="3200" spc="156" dirty="0">
              <a:solidFill>
                <a:srgbClr val="FF0000"/>
              </a:solidFill>
              <a:latin typeface="Rockstone" panose="00000400000000000000" pitchFamily="2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B3F8D115-D40D-4721-911A-FBE38C733831}"/>
              </a:ext>
            </a:extLst>
          </p:cNvPr>
          <p:cNvSpPr txBox="1"/>
          <p:nvPr/>
        </p:nvSpPr>
        <p:spPr>
          <a:xfrm>
            <a:off x="1677473" y="828153"/>
            <a:ext cx="8837053" cy="60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28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Mĩ</a:t>
            </a:r>
            <a:r>
              <a:rPr lang="en-US" sz="28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8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thuật</a:t>
            </a:r>
            <a:r>
              <a:rPr lang="en-US" sz="2800" spc="156" dirty="0">
                <a:solidFill>
                  <a:srgbClr val="002060"/>
                </a:solidFill>
                <a:latin typeface="Rockstone" panose="00000400000000000000" pitchFamily="2" charset="0"/>
              </a:rPr>
              <a:t> 4 - </a:t>
            </a:r>
            <a:r>
              <a:rPr lang="en-US" sz="28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Chủ</a:t>
            </a:r>
            <a:r>
              <a:rPr lang="en-US" sz="28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8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đề</a:t>
            </a:r>
            <a:r>
              <a:rPr lang="en-US" sz="2800" spc="156" dirty="0">
                <a:solidFill>
                  <a:srgbClr val="002060"/>
                </a:solidFill>
                <a:latin typeface="Rockstone" panose="00000400000000000000" pitchFamily="2" charset="0"/>
              </a:rPr>
              <a:t> 12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6E4A0DF4-2899-4B5E-9061-F0CC991F9284}"/>
              </a:ext>
            </a:extLst>
          </p:cNvPr>
          <p:cNvSpPr txBox="1"/>
          <p:nvPr/>
        </p:nvSpPr>
        <p:spPr>
          <a:xfrm>
            <a:off x="1546845" y="3040742"/>
            <a:ext cx="8837053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3200" spc="156" dirty="0">
                <a:solidFill>
                  <a:srgbClr val="0070C0"/>
                </a:solidFill>
                <a:latin typeface="Palatino Linotype" panose="02040502050505030304" pitchFamily="18" charset="0"/>
              </a:rPr>
              <a:t>(</a:t>
            </a:r>
            <a:r>
              <a:rPr lang="en-US" sz="3200" spc="156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Tiết</a:t>
            </a:r>
            <a:r>
              <a:rPr lang="en-US" sz="3200" spc="156" dirty="0">
                <a:solidFill>
                  <a:srgbClr val="0070C0"/>
                </a:solidFill>
                <a:latin typeface="Palatino Linotype" panose="02040502050505030304" pitchFamily="18" charset="0"/>
              </a:rPr>
              <a:t> 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9ADA2D7-BD58-4140-B7E4-0BE6248F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44" y="2301837"/>
            <a:ext cx="5444512" cy="36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AC8EC673-5CAD-41A4-917F-CC748F007878}"/>
              </a:ext>
            </a:extLst>
          </p:cNvPr>
          <p:cNvSpPr txBox="1"/>
          <p:nvPr/>
        </p:nvSpPr>
        <p:spPr>
          <a:xfrm>
            <a:off x="638080" y="173489"/>
            <a:ext cx="10915838" cy="579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Phòng</a:t>
            </a:r>
            <a:r>
              <a:rPr lang="en-US" sz="2000" spc="156" dirty="0">
                <a:solidFill>
                  <a:schemeClr val="accent1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giáo</a:t>
            </a:r>
            <a:r>
              <a:rPr lang="en-US" sz="2000" spc="156" dirty="0">
                <a:solidFill>
                  <a:schemeClr val="accent1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dục</a:t>
            </a:r>
            <a:r>
              <a:rPr lang="en-US" sz="2000" spc="156" dirty="0">
                <a:solidFill>
                  <a:schemeClr val="accent1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và</a:t>
            </a:r>
            <a:r>
              <a:rPr lang="en-US" sz="2000" spc="156" dirty="0">
                <a:solidFill>
                  <a:schemeClr val="accent1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đào</a:t>
            </a:r>
            <a:r>
              <a:rPr lang="en-US" sz="2000" spc="156" dirty="0">
                <a:solidFill>
                  <a:schemeClr val="accent1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tạo</a:t>
            </a:r>
            <a:r>
              <a:rPr lang="en-US" sz="2000" spc="156" dirty="0">
                <a:solidFill>
                  <a:schemeClr val="accent1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quận</a:t>
            </a:r>
            <a:r>
              <a:rPr lang="en-US" sz="2000" spc="156" dirty="0">
                <a:solidFill>
                  <a:schemeClr val="accent1"/>
                </a:solidFill>
                <a:latin typeface="Rockstone" panose="00000400000000000000" pitchFamily="2" charset="0"/>
              </a:rPr>
              <a:t> long </a:t>
            </a:r>
            <a:r>
              <a:rPr lang="en-US" sz="2000" spc="156" dirty="0" err="1">
                <a:solidFill>
                  <a:schemeClr val="accent1"/>
                </a:solidFill>
                <a:latin typeface="Rockstone" panose="00000400000000000000" pitchFamily="2" charset="0"/>
              </a:rPr>
              <a:t>biên</a:t>
            </a:r>
            <a:endParaRPr lang="en-US" sz="2000" spc="156" dirty="0">
              <a:solidFill>
                <a:schemeClr val="accent1"/>
              </a:solidFill>
              <a:latin typeface="Rockstone" panose="00000400000000000000" pitchFamily="2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1B866FE9-F4F4-4241-BEB1-4C50FCB41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833" y="448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1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5C908-2AEE-494C-8235-944DECC9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xmlns="" id="{AE915F76-4386-4DB3-8DEA-CF9E52055C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2050" name="Picture 2" descr="Khung hình đẹp, cute nhất thế giới">
            <a:extLst>
              <a:ext uri="{FF2B5EF4-FFF2-40B4-BE49-F238E27FC236}">
                <a16:creationId xmlns:a16="http://schemas.microsoft.com/office/drawing/2014/main" xmlns="" id="{7F97E58E-6178-4E25-80A8-3E4589AC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88F8E5-C43D-4103-A2BB-EBBB2FDB7CED}"/>
              </a:ext>
            </a:extLst>
          </p:cNvPr>
          <p:cNvSpPr txBox="1"/>
          <p:nvPr/>
        </p:nvSpPr>
        <p:spPr>
          <a:xfrm>
            <a:off x="1535937" y="1328271"/>
            <a:ext cx="91201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dung: Lao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just">
              <a:buFontTx/>
              <a:buChar char="-"/>
            </a:pP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99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2635250" y="393659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TRANH DÂN GIAN ĐÔNG HỒ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7645790-3E5B-4A33-A111-E2C25FFB5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39" y="1050543"/>
            <a:ext cx="1995636" cy="264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Tranh Đông Hồ Được Vẽ Trên Chất Liệu Gì ? Tranh Đông Hồ Được Vẽ Trên Chất  Liệu Gì">
            <a:extLst>
              <a:ext uri="{FF2B5EF4-FFF2-40B4-BE49-F238E27FC236}">
                <a16:creationId xmlns:a16="http://schemas.microsoft.com/office/drawing/2014/main" xmlns="" id="{8067D10D-E747-458D-899E-13ABC5C1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64" y="1050542"/>
            <a:ext cx="1995636" cy="2643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ình tượng con trâu trong tranh dân gian Đông Hồ">
            <a:extLst>
              <a:ext uri="{FF2B5EF4-FFF2-40B4-BE49-F238E27FC236}">
                <a16:creationId xmlns:a16="http://schemas.microsoft.com/office/drawing/2014/main" xmlns="" id="{7327E604-972A-43F8-A318-8B6FE3DA8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7"/>
          <a:stretch/>
        </p:blipFill>
        <p:spPr bwMode="auto">
          <a:xfrm>
            <a:off x="7102977" y="1050543"/>
            <a:ext cx="1995636" cy="264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Hình tượng con trâu trong tranh dân gian Đông Hồ">
            <a:extLst>
              <a:ext uri="{FF2B5EF4-FFF2-40B4-BE49-F238E27FC236}">
                <a16:creationId xmlns:a16="http://schemas.microsoft.com/office/drawing/2014/main" xmlns="" id="{30461FA4-1EED-402A-B315-D39489891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7"/>
          <a:stretch/>
        </p:blipFill>
        <p:spPr bwMode="auto">
          <a:xfrm>
            <a:off x="4789772" y="1050542"/>
            <a:ext cx="1995637" cy="264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Tranh đông hồ và ý nghĩa trong phong tục của người dân Việt Nam">
            <a:extLst>
              <a:ext uri="{FF2B5EF4-FFF2-40B4-BE49-F238E27FC236}">
                <a16:creationId xmlns:a16="http://schemas.microsoft.com/office/drawing/2014/main" xmlns="" id="{0E8457C9-5BEB-4211-AA1F-F23E569A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43" y="1888779"/>
            <a:ext cx="2687327" cy="180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Nét Độc Đáo Của Tranh Đông Hồ Được Vẽ Trên Chất Liệu Gì, Tranh Đông Hồ">
            <a:extLst>
              <a:ext uri="{FF2B5EF4-FFF2-40B4-BE49-F238E27FC236}">
                <a16:creationId xmlns:a16="http://schemas.microsoft.com/office/drawing/2014/main" xmlns="" id="{057EC155-4F25-447D-B1E7-05C2BF93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4167326"/>
            <a:ext cx="3001817" cy="2217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Xem tranh Đông Hồ “Đám cưới chuột” nhân năm Canh Tý | Ban Dân vận Trung ương">
            <a:extLst>
              <a:ext uri="{FF2B5EF4-FFF2-40B4-BE49-F238E27FC236}">
                <a16:creationId xmlns:a16="http://schemas.microsoft.com/office/drawing/2014/main" xmlns="" id="{AFBFF0DD-3B51-44E7-A3EA-10DFB4FD1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r="5771"/>
          <a:stretch/>
        </p:blipFill>
        <p:spPr bwMode="auto">
          <a:xfrm>
            <a:off x="3904888" y="4131917"/>
            <a:ext cx="3305677" cy="2287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4" name="Picture 16" descr="Tranh Đông Hồ - Nét tinh hoa của văn hóa dân gian Việt Nam">
            <a:extLst>
              <a:ext uri="{FF2B5EF4-FFF2-40B4-BE49-F238E27FC236}">
                <a16:creationId xmlns:a16="http://schemas.microsoft.com/office/drawing/2014/main" xmlns="" id="{4FCA3338-BD0A-4561-9E17-DF73F2541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44" y="4100942"/>
            <a:ext cx="3305677" cy="231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6B1259-2D55-4C2E-B693-56472ADF4055}"/>
              </a:ext>
            </a:extLst>
          </p:cNvPr>
          <p:cNvSpPr txBox="1"/>
          <p:nvPr/>
        </p:nvSpPr>
        <p:spPr>
          <a:xfrm>
            <a:off x="490608" y="3771407"/>
            <a:ext cx="1275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31B54E-6F85-43EF-B5E9-1ABEC9033E0B}"/>
              </a:ext>
            </a:extLst>
          </p:cNvPr>
          <p:cNvSpPr txBox="1"/>
          <p:nvPr/>
        </p:nvSpPr>
        <p:spPr>
          <a:xfrm>
            <a:off x="2629224" y="3793165"/>
            <a:ext cx="1275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B41EA7-2035-4088-9E1D-EED073FB6543}"/>
              </a:ext>
            </a:extLst>
          </p:cNvPr>
          <p:cNvSpPr txBox="1"/>
          <p:nvPr/>
        </p:nvSpPr>
        <p:spPr>
          <a:xfrm>
            <a:off x="4912938" y="3771407"/>
            <a:ext cx="1749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7F4FD86-9C40-43A7-9ED6-49411CE1B6DC}"/>
              </a:ext>
            </a:extLst>
          </p:cNvPr>
          <p:cNvSpPr txBox="1"/>
          <p:nvPr/>
        </p:nvSpPr>
        <p:spPr>
          <a:xfrm>
            <a:off x="7226143" y="3743466"/>
            <a:ext cx="1749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B0A182-147F-4756-9B47-0F4B14FF1821}"/>
              </a:ext>
            </a:extLst>
          </p:cNvPr>
          <p:cNvSpPr txBox="1"/>
          <p:nvPr/>
        </p:nvSpPr>
        <p:spPr>
          <a:xfrm>
            <a:off x="9849995" y="3758953"/>
            <a:ext cx="1749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DACF5A7-FD70-4B90-8A01-48C9AA1E4D08}"/>
              </a:ext>
            </a:extLst>
          </p:cNvPr>
          <p:cNvSpPr txBox="1"/>
          <p:nvPr/>
        </p:nvSpPr>
        <p:spPr>
          <a:xfrm>
            <a:off x="756795" y="6450826"/>
            <a:ext cx="1749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730807-7D74-4444-8233-716C7F1E6113}"/>
              </a:ext>
            </a:extLst>
          </p:cNvPr>
          <p:cNvSpPr txBox="1"/>
          <p:nvPr/>
        </p:nvSpPr>
        <p:spPr>
          <a:xfrm>
            <a:off x="4683074" y="6530442"/>
            <a:ext cx="1749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9D1CC2-2ADF-4EB0-AD76-70F9C624098D}"/>
              </a:ext>
            </a:extLst>
          </p:cNvPr>
          <p:cNvSpPr txBox="1"/>
          <p:nvPr/>
        </p:nvSpPr>
        <p:spPr>
          <a:xfrm>
            <a:off x="8975343" y="6464497"/>
            <a:ext cx="1749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GB" sz="1400" dirty="0">
              <a:solidFill>
                <a:srgbClr val="002060"/>
              </a:solidFill>
            </a:endParaRPr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xmlns="" id="{E9E6D34E-5A08-4BE7-BFBB-DD7CC90D8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2635250" y="393659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TRANH DÂN GIAN HÀNG TRỐNG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9D1CC2-2ADF-4EB0-AD76-70F9C624098D}"/>
              </a:ext>
            </a:extLst>
          </p:cNvPr>
          <p:cNvSpPr txBox="1"/>
          <p:nvPr/>
        </p:nvSpPr>
        <p:spPr>
          <a:xfrm>
            <a:off x="2248356" y="5086978"/>
            <a:ext cx="1749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Bất ngờ với Tố nữ Tân thời váy đầm gợi cảm, tóc 'phi dê' trong tranh dân  gian Đông Hồ - Tuổi Trẻ Online">
            <a:extLst>
              <a:ext uri="{FF2B5EF4-FFF2-40B4-BE49-F238E27FC236}">
                <a16:creationId xmlns:a16="http://schemas.microsoft.com/office/drawing/2014/main" xmlns="" id="{040294D3-72DE-4422-B976-C66AA8559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570967"/>
            <a:ext cx="5814219" cy="343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Màu Nước Mỗi Ngày - Tranh Hàng Trống - Bộ “Tứ Quý” với chất liệu màu nước Tranh  Hàng Trống là một trong những dòng tranh dân gian tiêu biểu của Việt">
            <a:extLst>
              <a:ext uri="{FF2B5EF4-FFF2-40B4-BE49-F238E27FC236}">
                <a16:creationId xmlns:a16="http://schemas.microsoft.com/office/drawing/2014/main" xmlns="" id="{75EE5CEC-A4FF-4581-978C-16CEC4EC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78" y="1577812"/>
            <a:ext cx="5465762" cy="343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78A48F-E5AA-4D50-BFC3-D23A032DA9A2}"/>
              </a:ext>
            </a:extLst>
          </p:cNvPr>
          <p:cNvSpPr txBox="1"/>
          <p:nvPr/>
        </p:nvSpPr>
        <p:spPr>
          <a:xfrm>
            <a:off x="8047098" y="5086978"/>
            <a:ext cx="1749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2" name="12,13">
            <a:hlinkClick r:id="" action="ppaction://media"/>
            <a:extLst>
              <a:ext uri="{FF2B5EF4-FFF2-40B4-BE49-F238E27FC236}">
                <a16:creationId xmlns:a16="http://schemas.microsoft.com/office/drawing/2014/main" xmlns="" id="{80F92A83-3F1C-4F27-867F-F7CBA5C15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2635250" y="393659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TRANH DÂN GIAN HÀNG TRỐNG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9D1CC2-2ADF-4EB0-AD76-70F9C624098D}"/>
              </a:ext>
            </a:extLst>
          </p:cNvPr>
          <p:cNvSpPr txBox="1"/>
          <p:nvPr/>
        </p:nvSpPr>
        <p:spPr>
          <a:xfrm>
            <a:off x="1181725" y="5915215"/>
            <a:ext cx="2222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Tranh dân gian Hàng Trống - Một nét văn hóa độc đáo xứ Hà Thành | Văn hóa |  Vietnam+ (VietnamPlus)">
            <a:extLst>
              <a:ext uri="{FF2B5EF4-FFF2-40B4-BE49-F238E27FC236}">
                <a16:creationId xmlns:a16="http://schemas.microsoft.com/office/drawing/2014/main" xmlns="" id="{B095D78D-3052-42E1-80BE-EAEF26DD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2" y="1048951"/>
            <a:ext cx="2427288" cy="481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Phật Bà Quan Âm - Tranh Hàng Trống (Hà Nội) - Lê Thị Thanh Phương - BLOG  CHÂN TRỜI MƠ ƯỚC !">
            <a:extLst>
              <a:ext uri="{FF2B5EF4-FFF2-40B4-BE49-F238E27FC236}">
                <a16:creationId xmlns:a16="http://schemas.microsoft.com/office/drawing/2014/main" xmlns="" id="{1B9F908F-D672-4B02-A985-8D2047BF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099731"/>
            <a:ext cx="3391694" cy="471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Tranh Hàng Trống - BÀ CHÚA THƯỢNG NGÀN | Việt nam, Ký ức, Tôn giáo">
            <a:extLst>
              <a:ext uri="{FF2B5EF4-FFF2-40B4-BE49-F238E27FC236}">
                <a16:creationId xmlns:a16="http://schemas.microsoft.com/office/drawing/2014/main" xmlns="" id="{20F236CD-2838-42AB-8238-EADBC369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02" y="1099731"/>
            <a:ext cx="3661810" cy="471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A88F10-BB06-4DA6-9796-FFD7165E4113}"/>
              </a:ext>
            </a:extLst>
          </p:cNvPr>
          <p:cNvSpPr txBox="1"/>
          <p:nvPr/>
        </p:nvSpPr>
        <p:spPr>
          <a:xfrm>
            <a:off x="5305177" y="5934098"/>
            <a:ext cx="2869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A4F1A4-A65C-432F-9B5B-B7DF81C278E6}"/>
              </a:ext>
            </a:extLst>
          </p:cNvPr>
          <p:cNvSpPr txBox="1"/>
          <p:nvPr/>
        </p:nvSpPr>
        <p:spPr>
          <a:xfrm>
            <a:off x="8946626" y="5959488"/>
            <a:ext cx="2869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3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2635250" y="393659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TRANH DÂN GIAN LÀNG SÌNH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77E8D-1007-4773-9830-04206C5BD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762" y="3745893"/>
            <a:ext cx="2840838" cy="2319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622C16-7BFC-4C53-8CBC-D6385E5A2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700" y="1318528"/>
            <a:ext cx="2741628" cy="219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EB5CC6-10E2-4090-BDBF-EB6459D23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7252" y="1267084"/>
            <a:ext cx="2944510" cy="2245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A3AD3A-75E3-405D-8EDD-DE181D1336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1" t="1732" r="54755" b="4548"/>
          <a:stretch/>
        </p:blipFill>
        <p:spPr>
          <a:xfrm>
            <a:off x="293946" y="1156650"/>
            <a:ext cx="2405496" cy="490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C08196E-E5FD-404E-ADBE-0EFEB9D227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173" t="3683" r="3790" b="5119"/>
          <a:stretch/>
        </p:blipFill>
        <p:spPr>
          <a:xfrm>
            <a:off x="2993388" y="1156650"/>
            <a:ext cx="2316388" cy="4870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TRANH DÂN GIAN LÀNG SÌNH: Sự thích ứng và biến đổi trong BỐI CẢNH ĐƯƠNG ĐẠI  - THÁNH ĐỊA VIỆT NAM HỌC">
            <a:extLst>
              <a:ext uri="{FF2B5EF4-FFF2-40B4-BE49-F238E27FC236}">
                <a16:creationId xmlns:a16="http://schemas.microsoft.com/office/drawing/2014/main" xmlns="" id="{39794655-C41A-4FAA-878F-D1A5F462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838" y="3745893"/>
            <a:ext cx="2860924" cy="2319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14">
            <a:hlinkClick r:id="" action="ppaction://media"/>
            <a:extLst>
              <a:ext uri="{FF2B5EF4-FFF2-40B4-BE49-F238E27FC236}">
                <a16:creationId xmlns:a16="http://schemas.microsoft.com/office/drawing/2014/main" xmlns="" id="{17B0D5A3-3355-45E4-9C4B-C148548A6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2635250" y="393659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TRANH DÂN GIAN KIM HOÀNG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Làng tranh Kim Hoàng đã 'hồi sinh' - Báo Phụ Nữ">
            <a:extLst>
              <a:ext uri="{FF2B5EF4-FFF2-40B4-BE49-F238E27FC236}">
                <a16:creationId xmlns:a16="http://schemas.microsoft.com/office/drawing/2014/main" xmlns="" id="{F310BDAC-831E-4143-B54E-F7891C6C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2" y="1047158"/>
            <a:ext cx="3662458" cy="247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ồi sinh tranh Kim Hoàng: Dòng tranh đã thất truyền 7 thập kỷ">
            <a:extLst>
              <a:ext uri="{FF2B5EF4-FFF2-40B4-BE49-F238E27FC236}">
                <a16:creationId xmlns:a16="http://schemas.microsoft.com/office/drawing/2014/main" xmlns="" id="{60512593-8985-43C3-843B-E6749A76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52" y="1047159"/>
            <a:ext cx="3662458" cy="247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5BEE022E-49A7-4B7D-A33E-13EEF61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3" y="3879299"/>
            <a:ext cx="3662457" cy="262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4" name="Picture 8" descr="Làng Tranh Kim Hoàng | Du lịch Hoài Đức | Dulich24">
            <a:extLst>
              <a:ext uri="{FF2B5EF4-FFF2-40B4-BE49-F238E27FC236}">
                <a16:creationId xmlns:a16="http://schemas.microsoft.com/office/drawing/2014/main" xmlns="" id="{1A4FF87B-BD89-45F2-9CEC-208CD4FD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079" y="3952579"/>
            <a:ext cx="1900241" cy="2469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6" name="Picture 10" descr="Tranh Kim Hoàng - tranh Tết vang bóng một thời và hành trình đưa dòng tranh">
            <a:extLst>
              <a:ext uri="{FF2B5EF4-FFF2-40B4-BE49-F238E27FC236}">
                <a16:creationId xmlns:a16="http://schemas.microsoft.com/office/drawing/2014/main" xmlns="" id="{8FCD6267-62EB-433E-829E-1D40CD86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413" y="1047158"/>
            <a:ext cx="1900242" cy="2469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8" name="Picture 12" descr="Tranh đỏ Kim Hoàng hồi sinh trong trường học - Giáo dục Việt Nam">
            <a:extLst>
              <a:ext uri="{FF2B5EF4-FFF2-40B4-BE49-F238E27FC236}">
                <a16:creationId xmlns:a16="http://schemas.microsoft.com/office/drawing/2014/main" xmlns="" id="{C3FA417C-BB72-474A-967D-AEDEBD89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52" y="3964028"/>
            <a:ext cx="3662456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xmlns="" id="{813E934D-EDEF-4C9D-AD5D-1690A690E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3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64163-E3C0-4E48-B5DC-3B506086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16">
            <a:hlinkClick r:id="" action="ppaction://media"/>
            <a:extLst>
              <a:ext uri="{FF2B5EF4-FFF2-40B4-BE49-F238E27FC236}">
                <a16:creationId xmlns:a16="http://schemas.microsoft.com/office/drawing/2014/main" xmlns="" id="{9CAE6E85-04FD-4A6E-9D77-1576E69014C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098" name="Picture 2" descr="hình nền powerpoint chuyên nghiệp">
            <a:extLst>
              <a:ext uri="{FF2B5EF4-FFF2-40B4-BE49-F238E27FC236}">
                <a16:creationId xmlns:a16="http://schemas.microsoft.com/office/drawing/2014/main" xmlns="" id="{7B1821DB-CA49-4CDE-9C17-07C8DDC3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B8453F-CD31-40D0-B0A6-981AD6F07A4D}"/>
              </a:ext>
            </a:extLst>
          </p:cNvPr>
          <p:cNvSpPr txBox="1"/>
          <p:nvPr/>
        </p:nvSpPr>
        <p:spPr>
          <a:xfrm>
            <a:off x="283028" y="99562"/>
            <a:ext cx="8077200" cy="666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94"/>
              </a:lnSpc>
            </a:pPr>
            <a:r>
              <a:rPr lang="en-US" sz="20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Hoạt</a:t>
            </a:r>
            <a:r>
              <a:rPr lang="en-US" sz="20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động</a:t>
            </a:r>
            <a:r>
              <a:rPr lang="en-US" sz="2000" spc="156" dirty="0">
                <a:solidFill>
                  <a:srgbClr val="C00000"/>
                </a:solidFill>
                <a:latin typeface="Rockstone" panose="00000400000000000000" pitchFamily="2" charset="0"/>
              </a:rPr>
              <a:t> 2: 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HƯỚNG DẪN XEM TRANH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E12EA-9514-41A7-AC82-AF3472A131D9}"/>
              </a:ext>
            </a:extLst>
          </p:cNvPr>
          <p:cNvSpPr txBox="1"/>
          <p:nvPr/>
        </p:nvSpPr>
        <p:spPr>
          <a:xfrm>
            <a:off x="7040335" y="1609950"/>
            <a:ext cx="45992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GB" sz="2400" dirty="0" err="1">
                <a:solidFill>
                  <a:srgbClr val="002060"/>
                </a:solidFill>
              </a:rPr>
              <a:t>Tranh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cá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chép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trông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trăng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có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những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hình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ảnh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nào</a:t>
            </a:r>
            <a:r>
              <a:rPr lang="en-GB" sz="2400" dirty="0">
                <a:solidFill>
                  <a:srgbClr val="002060"/>
                </a:solidFill>
              </a:rPr>
              <a:t>?</a:t>
            </a:r>
          </a:p>
          <a:p>
            <a:pPr marL="457200" indent="-457200" algn="just">
              <a:buAutoNum type="arabicPeriod"/>
            </a:pPr>
            <a:r>
              <a:rPr lang="en-GB" sz="2400" dirty="0" err="1">
                <a:solidFill>
                  <a:srgbClr val="002060"/>
                </a:solidFill>
              </a:rPr>
              <a:t>Tranh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cá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chép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có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những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hình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ảnh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nào</a:t>
            </a:r>
            <a:r>
              <a:rPr lang="en-GB" sz="2400" dirty="0">
                <a:solidFill>
                  <a:srgbClr val="002060"/>
                </a:solidFill>
              </a:rPr>
              <a:t>?</a:t>
            </a:r>
          </a:p>
          <a:p>
            <a:pPr marL="457200" indent="-457200" algn="just">
              <a:buAutoNum type="arabicPeriod"/>
            </a:pPr>
            <a:r>
              <a:rPr lang="en-GB" sz="2400" dirty="0" err="1">
                <a:solidFill>
                  <a:srgbClr val="002060"/>
                </a:solidFill>
              </a:rPr>
              <a:t>Hình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ảnh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cá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Chép</a:t>
            </a:r>
            <a:r>
              <a:rPr lang="en-GB" sz="2400" dirty="0">
                <a:solidFill>
                  <a:srgbClr val="002060"/>
                </a:solidFill>
              </a:rPr>
              <a:t> ở </a:t>
            </a:r>
            <a:r>
              <a:rPr lang="en-GB" sz="2400" dirty="0" err="1">
                <a:solidFill>
                  <a:srgbClr val="002060"/>
                </a:solidFill>
              </a:rPr>
              <a:t>hai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bức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tranh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được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thể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hiện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như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thế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nào</a:t>
            </a:r>
            <a:r>
              <a:rPr lang="en-GB" sz="2400" dirty="0">
                <a:solidFill>
                  <a:srgbClr val="002060"/>
                </a:solidFill>
              </a:rPr>
              <a:t>?</a:t>
            </a:r>
          </a:p>
          <a:p>
            <a:pPr marL="457200" indent="-457200" algn="just">
              <a:buAutoNum type="arabicPeriod"/>
            </a:pPr>
            <a:r>
              <a:rPr lang="en-GB" sz="2400" dirty="0" err="1">
                <a:solidFill>
                  <a:srgbClr val="002060"/>
                </a:solidFill>
              </a:rPr>
              <a:t>Tranh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cá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Chép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và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cá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Chép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trông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trăng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có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đặc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điểm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gì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giống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nhau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và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khác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nhau</a:t>
            </a:r>
            <a:r>
              <a:rPr lang="en-GB" sz="24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0242" name="Picture 2" descr="tranh đông hồ cá chép trông trăng kèm khung | Lazada.vn">
            <a:extLst>
              <a:ext uri="{FF2B5EF4-FFF2-40B4-BE49-F238E27FC236}">
                <a16:creationId xmlns:a16="http://schemas.microsoft.com/office/drawing/2014/main" xmlns="" id="{3BFFEA78-E52B-470E-91D4-43E9168A3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1408"/>
            <a:ext cx="2527300" cy="5010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 descr="Tranh dân gian Đông Hồ - Tuổi Trẻ Online">
            <a:extLst>
              <a:ext uri="{FF2B5EF4-FFF2-40B4-BE49-F238E27FC236}">
                <a16:creationId xmlns:a16="http://schemas.microsoft.com/office/drawing/2014/main" xmlns="" id="{7B68388F-B282-4AD4-ACCD-3A36CC65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2" y="1174725"/>
            <a:ext cx="2975427" cy="496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3CCD87-609C-4F7D-BED4-87D7B5CADDF2}"/>
              </a:ext>
            </a:extLst>
          </p:cNvPr>
          <p:cNvSpPr txBox="1"/>
          <p:nvPr/>
        </p:nvSpPr>
        <p:spPr>
          <a:xfrm>
            <a:off x="838200" y="6194595"/>
            <a:ext cx="2717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B8E711D-A664-43BB-81CA-759C10595ED6}"/>
              </a:ext>
            </a:extLst>
          </p:cNvPr>
          <p:cNvSpPr txBox="1"/>
          <p:nvPr/>
        </p:nvSpPr>
        <p:spPr>
          <a:xfrm>
            <a:off x="3960699" y="6194595"/>
            <a:ext cx="2717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AA8A9D4-C6ED-43B6-BE60-C47BC7EBDF04}"/>
              </a:ext>
            </a:extLst>
          </p:cNvPr>
          <p:cNvGrpSpPr/>
          <p:nvPr/>
        </p:nvGrpSpPr>
        <p:grpSpPr>
          <a:xfrm>
            <a:off x="254000" y="254000"/>
            <a:ext cx="11607800" cy="6382028"/>
            <a:chOff x="254000" y="254000"/>
            <a:chExt cx="11607800" cy="63820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CBC0354-927B-47E4-88EE-10037247722A}"/>
                </a:ext>
              </a:extLst>
            </p:cNvPr>
            <p:cNvSpPr/>
            <p:nvPr/>
          </p:nvSpPr>
          <p:spPr>
            <a:xfrm>
              <a:off x="254000" y="254000"/>
              <a:ext cx="11607800" cy="636270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14B2011-90C1-42C7-B2A4-545142403E75}"/>
                </a:ext>
              </a:extLst>
            </p:cNvPr>
            <p:cNvCxnSpPr/>
            <p:nvPr/>
          </p:nvCxnSpPr>
          <p:spPr>
            <a:xfrm>
              <a:off x="254000" y="1676400"/>
              <a:ext cx="115951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16D45AE7-2821-4DF5-8857-5113DB60A3C1}"/>
                </a:ext>
              </a:extLst>
            </p:cNvPr>
            <p:cNvCxnSpPr>
              <a:cxnSpLocks/>
            </p:cNvCxnSpPr>
            <p:nvPr/>
          </p:nvCxnSpPr>
          <p:spPr>
            <a:xfrm>
              <a:off x="3333750" y="254000"/>
              <a:ext cx="0" cy="635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5EA65F0-6994-4D24-A315-7E2E9795B4D6}"/>
                </a:ext>
              </a:extLst>
            </p:cNvPr>
            <p:cNvCxnSpPr>
              <a:cxnSpLocks/>
            </p:cNvCxnSpPr>
            <p:nvPr/>
          </p:nvCxnSpPr>
          <p:spPr>
            <a:xfrm>
              <a:off x="2082800" y="254000"/>
              <a:ext cx="0" cy="635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1371AA4-82CB-40F2-9D36-DCB90911FF45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4203700"/>
              <a:ext cx="99695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B8AC0B1-3774-4C5A-A552-45D2F7510F19}"/>
                </a:ext>
              </a:extLst>
            </p:cNvPr>
            <p:cNvCxnSpPr>
              <a:cxnSpLocks/>
            </p:cNvCxnSpPr>
            <p:nvPr/>
          </p:nvCxnSpPr>
          <p:spPr>
            <a:xfrm>
              <a:off x="10223500" y="266700"/>
              <a:ext cx="0" cy="635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84473A8-CB60-4631-A7DB-930699C762E2}"/>
                </a:ext>
              </a:extLst>
            </p:cNvPr>
            <p:cNvCxnSpPr>
              <a:cxnSpLocks/>
            </p:cNvCxnSpPr>
            <p:nvPr/>
          </p:nvCxnSpPr>
          <p:spPr>
            <a:xfrm>
              <a:off x="3333750" y="914400"/>
              <a:ext cx="68897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5E2990B-4B9E-4DC4-B4A1-7FA6303AD8F2}"/>
                </a:ext>
              </a:extLst>
            </p:cNvPr>
            <p:cNvCxnSpPr>
              <a:cxnSpLocks/>
            </p:cNvCxnSpPr>
            <p:nvPr/>
          </p:nvCxnSpPr>
          <p:spPr>
            <a:xfrm>
              <a:off x="5607050" y="914400"/>
              <a:ext cx="0" cy="5689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1664221-8993-498D-8AB8-3595B721FCAB}"/>
                </a:ext>
              </a:extLst>
            </p:cNvPr>
            <p:cNvCxnSpPr>
              <a:cxnSpLocks/>
            </p:cNvCxnSpPr>
            <p:nvPr/>
          </p:nvCxnSpPr>
          <p:spPr>
            <a:xfrm>
              <a:off x="8026400" y="901700"/>
              <a:ext cx="0" cy="57343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 descr="tranh đông hồ cá chép trông trăng kèm khung | Lazada.vn">
              <a:extLst>
                <a:ext uri="{FF2B5EF4-FFF2-40B4-BE49-F238E27FC236}">
                  <a16:creationId xmlns:a16="http://schemas.microsoft.com/office/drawing/2014/main" xmlns="" id="{E2CF6A50-61F4-49B7-BE2D-9EC8ACB93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6" y="1790701"/>
              <a:ext cx="1130295" cy="2240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Tranh dân gian Đông Hồ - Tuổi Trẻ Online">
              <a:extLst>
                <a:ext uri="{FF2B5EF4-FFF2-40B4-BE49-F238E27FC236}">
                  <a16:creationId xmlns:a16="http://schemas.microsoft.com/office/drawing/2014/main" xmlns="" id="{DF5B20CA-819E-4486-9055-21A02F72A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84" y="4337722"/>
              <a:ext cx="1236534" cy="20630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24A570C-106B-4957-B8D3-8D8C31C760BC}"/>
                </a:ext>
              </a:extLst>
            </p:cNvPr>
            <p:cNvSpPr txBox="1"/>
            <p:nvPr/>
          </p:nvSpPr>
          <p:spPr>
            <a:xfrm>
              <a:off x="457201" y="577850"/>
              <a:ext cx="13872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TRANH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D8EA5C9-EFD4-4231-B874-2AE7CA7369F7}"/>
                </a:ext>
              </a:extLst>
            </p:cNvPr>
            <p:cNvSpPr txBox="1"/>
            <p:nvPr/>
          </p:nvSpPr>
          <p:spPr>
            <a:xfrm>
              <a:off x="1994737" y="565150"/>
              <a:ext cx="13872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</a:p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7D51893-2A86-4AB7-A009-A485BA96E18F}"/>
                </a:ext>
              </a:extLst>
            </p:cNvPr>
            <p:cNvSpPr txBox="1"/>
            <p:nvPr/>
          </p:nvSpPr>
          <p:spPr>
            <a:xfrm>
              <a:off x="2020138" y="2457450"/>
              <a:ext cx="13872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0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GB" sz="2000" dirty="0">
                <a:solidFill>
                  <a:srgbClr val="C0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8D50049-8A2E-4E0D-8BE2-C0A21240FA0F}"/>
                </a:ext>
              </a:extLst>
            </p:cNvPr>
            <p:cNvSpPr txBox="1"/>
            <p:nvPr/>
          </p:nvSpPr>
          <p:spPr>
            <a:xfrm>
              <a:off x="2020138" y="5018157"/>
              <a:ext cx="13872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0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0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GB" sz="2000" dirty="0">
                <a:solidFill>
                  <a:srgbClr val="C000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14F3112-C64D-488A-B5B0-A724C36FD894}"/>
                </a:ext>
              </a:extLst>
            </p:cNvPr>
            <p:cNvSpPr txBox="1"/>
            <p:nvPr/>
          </p:nvSpPr>
          <p:spPr>
            <a:xfrm>
              <a:off x="4952133" y="365095"/>
              <a:ext cx="37494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 NHAU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6020672-84C8-4A53-906E-ED7194B180E6}"/>
                </a:ext>
              </a:extLst>
            </p:cNvPr>
            <p:cNvSpPr txBox="1"/>
            <p:nvPr/>
          </p:nvSpPr>
          <p:spPr>
            <a:xfrm>
              <a:off x="10358184" y="565150"/>
              <a:ext cx="13872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 </a:t>
              </a:r>
            </a:p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1D21BF1-C662-4588-886B-B078A09FB386}"/>
                </a:ext>
              </a:extLst>
            </p:cNvPr>
            <p:cNvSpPr txBox="1"/>
            <p:nvPr/>
          </p:nvSpPr>
          <p:spPr>
            <a:xfrm>
              <a:off x="3753083" y="1913404"/>
              <a:ext cx="138724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vờn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2400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4C782DF-4CA8-4079-847E-BEA490F81F6B}"/>
                </a:ext>
              </a:extLst>
            </p:cNvPr>
            <p:cNvSpPr txBox="1"/>
            <p:nvPr/>
          </p:nvSpPr>
          <p:spPr>
            <a:xfrm>
              <a:off x="3532538" y="1046371"/>
              <a:ext cx="19581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606431C-B57C-4A94-A3FD-3421A9D0DE61}"/>
                </a:ext>
              </a:extLst>
            </p:cNvPr>
            <p:cNvSpPr txBox="1"/>
            <p:nvPr/>
          </p:nvSpPr>
          <p:spPr>
            <a:xfrm>
              <a:off x="5782678" y="1072981"/>
              <a:ext cx="19581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NÉT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C74C9A25-AD50-4671-8F26-C84AE41310CF}"/>
                </a:ext>
              </a:extLst>
            </p:cNvPr>
            <p:cNvSpPr txBox="1"/>
            <p:nvPr/>
          </p:nvSpPr>
          <p:spPr>
            <a:xfrm>
              <a:off x="8231840" y="1109841"/>
              <a:ext cx="19581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 SẮC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2676493-1CCF-4CC7-B325-B4955DB3FF0D}"/>
                </a:ext>
              </a:extLst>
            </p:cNvPr>
            <p:cNvSpPr txBox="1"/>
            <p:nvPr/>
          </p:nvSpPr>
          <p:spPr>
            <a:xfrm>
              <a:off x="3829337" y="4267757"/>
              <a:ext cx="1387242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vây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sen</a:t>
              </a:r>
              <a:endParaRPr lang="en-GB" sz="2400" dirty="0">
                <a:solidFill>
                  <a:srgbClr val="00206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0F6786B-783A-463B-813A-084FB14F43B5}"/>
                </a:ext>
              </a:extLst>
            </p:cNvPr>
            <p:cNvSpPr txBox="1"/>
            <p:nvPr/>
          </p:nvSpPr>
          <p:spPr>
            <a:xfrm>
              <a:off x="5926911" y="1913404"/>
              <a:ext cx="18206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trau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chuốt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mỉ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sz="2400" dirty="0">
                <a:solidFill>
                  <a:srgbClr val="00206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865AADC-0872-4E57-967F-21E78F9831F5}"/>
                </a:ext>
              </a:extLst>
            </p:cNvPr>
            <p:cNvSpPr txBox="1"/>
            <p:nvPr/>
          </p:nvSpPr>
          <p:spPr>
            <a:xfrm>
              <a:off x="5911470" y="4314262"/>
              <a:ext cx="18206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Khắc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khoắn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dứt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khoát</a:t>
              </a:r>
              <a:endParaRPr lang="en-GB" sz="2400" dirty="0">
                <a:solidFill>
                  <a:srgbClr val="00206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13BEEAFE-0344-454E-B2D8-22AFCD767B8A}"/>
                </a:ext>
              </a:extLst>
            </p:cNvPr>
            <p:cNvSpPr txBox="1"/>
            <p:nvPr/>
          </p:nvSpPr>
          <p:spPr>
            <a:xfrm>
              <a:off x="8214604" y="1931620"/>
              <a:ext cx="18206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Gam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2400" dirty="0">
                <a:solidFill>
                  <a:srgbClr val="00206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9D44F2B-1277-4785-B6C7-BEFE73BA0203}"/>
                </a:ext>
              </a:extLst>
            </p:cNvPr>
            <p:cNvSpPr txBox="1"/>
            <p:nvPr/>
          </p:nvSpPr>
          <p:spPr>
            <a:xfrm>
              <a:off x="8260516" y="4458919"/>
              <a:ext cx="18206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Gam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2400" dirty="0">
                <a:solidFill>
                  <a:srgbClr val="00206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633F3C5-19EA-49FC-B994-5C889B44DD21}"/>
                </a:ext>
              </a:extLst>
            </p:cNvPr>
            <p:cNvSpPr txBox="1"/>
            <p:nvPr/>
          </p:nvSpPr>
          <p:spPr>
            <a:xfrm>
              <a:off x="10399753" y="1742381"/>
              <a:ext cx="1265876" cy="489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vẫy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uyển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51" name="17">
            <a:hlinkClick r:id="" action="ppaction://media"/>
            <a:extLst>
              <a:ext uri="{FF2B5EF4-FFF2-40B4-BE49-F238E27FC236}">
                <a16:creationId xmlns:a16="http://schemas.microsoft.com/office/drawing/2014/main" xmlns="" id="{4AD2E256-49F2-4916-B42A-C1DCBDB49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64163-E3C0-4E48-B5DC-3B506086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18">
            <a:hlinkClick r:id="" action="ppaction://media"/>
            <a:extLst>
              <a:ext uri="{FF2B5EF4-FFF2-40B4-BE49-F238E27FC236}">
                <a16:creationId xmlns:a16="http://schemas.microsoft.com/office/drawing/2014/main" xmlns="" id="{85251E73-2292-4C36-9DA8-4B2A75534C3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098" name="Picture 2" descr="hình nền powerpoint chuyên nghiệp">
            <a:extLst>
              <a:ext uri="{FF2B5EF4-FFF2-40B4-BE49-F238E27FC236}">
                <a16:creationId xmlns:a16="http://schemas.microsoft.com/office/drawing/2014/main" xmlns="" id="{7B1821DB-CA49-4CDE-9C17-07C8DDC3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B8453F-CD31-40D0-B0A6-981AD6F07A4D}"/>
              </a:ext>
            </a:extLst>
          </p:cNvPr>
          <p:cNvSpPr txBox="1"/>
          <p:nvPr/>
        </p:nvSpPr>
        <p:spPr>
          <a:xfrm>
            <a:off x="1616528" y="137662"/>
            <a:ext cx="5914572" cy="69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94"/>
              </a:lnSpc>
            </a:pPr>
            <a:r>
              <a:rPr lang="en-US" sz="2800" spc="156" dirty="0">
                <a:solidFill>
                  <a:srgbClr val="C00000"/>
                </a:solidFill>
                <a:latin typeface="Rockstone" panose="00000400000000000000" pitchFamily="2" charset="0"/>
              </a:rPr>
              <a:t>CÁCH in </a:t>
            </a:r>
            <a:r>
              <a:rPr lang="en-US" sz="2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của</a:t>
            </a:r>
            <a:r>
              <a:rPr lang="en-US" sz="2800" spc="156" dirty="0">
                <a:solidFill>
                  <a:srgbClr val="C00000"/>
                </a:solidFill>
                <a:latin typeface="Rockstone" panose="00000400000000000000" pitchFamily="2" charset="0"/>
              </a:rPr>
              <a:t> 2 </a:t>
            </a:r>
            <a:r>
              <a:rPr lang="en-US" sz="2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dòng</a:t>
            </a:r>
            <a:r>
              <a:rPr lang="en-US" sz="28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US" sz="2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tranh</a:t>
            </a:r>
            <a:endParaRPr lang="en-US" sz="28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9FDB07-0F88-4255-9870-7B5DC4A0680E}"/>
              </a:ext>
            </a:extLst>
          </p:cNvPr>
          <p:cNvSpPr/>
          <p:nvPr/>
        </p:nvSpPr>
        <p:spPr>
          <a:xfrm>
            <a:off x="393700" y="1193800"/>
            <a:ext cx="11252200" cy="498316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C576E9A-A14C-4F4C-A084-17DB01CDB850}"/>
              </a:ext>
            </a:extLst>
          </p:cNvPr>
          <p:cNvCxnSpPr>
            <a:cxnSpLocks/>
          </p:cNvCxnSpPr>
          <p:nvPr/>
        </p:nvCxnSpPr>
        <p:spPr>
          <a:xfrm>
            <a:off x="1955800" y="1193800"/>
            <a:ext cx="0" cy="498316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A0E9039-B329-4513-A8E9-F4715265A560}"/>
              </a:ext>
            </a:extLst>
          </p:cNvPr>
          <p:cNvCxnSpPr>
            <a:cxnSpLocks/>
          </p:cNvCxnSpPr>
          <p:nvPr/>
        </p:nvCxnSpPr>
        <p:spPr>
          <a:xfrm flipV="1">
            <a:off x="6908800" y="1206500"/>
            <a:ext cx="0" cy="497046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F38035F-6D31-4079-9AFA-ADA5D56A2D25}"/>
              </a:ext>
            </a:extLst>
          </p:cNvPr>
          <p:cNvCxnSpPr/>
          <p:nvPr/>
        </p:nvCxnSpPr>
        <p:spPr>
          <a:xfrm>
            <a:off x="393700" y="1968500"/>
            <a:ext cx="11252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2BD1494-3493-4980-8668-31BA64EC6A86}"/>
              </a:ext>
            </a:extLst>
          </p:cNvPr>
          <p:cNvCxnSpPr/>
          <p:nvPr/>
        </p:nvCxnSpPr>
        <p:spPr>
          <a:xfrm>
            <a:off x="393700" y="3263900"/>
            <a:ext cx="11252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43A935A-A80B-4EF7-AC55-ECD719D4D57D}"/>
              </a:ext>
            </a:extLst>
          </p:cNvPr>
          <p:cNvCxnSpPr/>
          <p:nvPr/>
        </p:nvCxnSpPr>
        <p:spPr>
          <a:xfrm>
            <a:off x="393700" y="4686300"/>
            <a:ext cx="11252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FB13C83-2EB4-4748-A528-79E3704792D7}"/>
              </a:ext>
            </a:extLst>
          </p:cNvPr>
          <p:cNvSpPr txBox="1"/>
          <p:nvPr/>
        </p:nvSpPr>
        <p:spPr>
          <a:xfrm>
            <a:off x="3214915" y="1354078"/>
            <a:ext cx="2293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HỒ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D22456-85A8-4D9A-9C36-70F7EB2C561C}"/>
              </a:ext>
            </a:extLst>
          </p:cNvPr>
          <p:cNvSpPr txBox="1"/>
          <p:nvPr/>
        </p:nvSpPr>
        <p:spPr>
          <a:xfrm>
            <a:off x="8309429" y="1354078"/>
            <a:ext cx="2293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TRỐNG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F3ECD3-9011-4642-884C-32051BF85CCE}"/>
              </a:ext>
            </a:extLst>
          </p:cNvPr>
          <p:cNvSpPr txBox="1"/>
          <p:nvPr/>
        </p:nvSpPr>
        <p:spPr>
          <a:xfrm>
            <a:off x="0" y="2382808"/>
            <a:ext cx="2293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LÀM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7CFDAEC-6F53-41F1-AD82-D18831ACDA8D}"/>
              </a:ext>
            </a:extLst>
          </p:cNvPr>
          <p:cNvSpPr txBox="1"/>
          <p:nvPr/>
        </p:nvSpPr>
        <p:spPr>
          <a:xfrm>
            <a:off x="273049" y="3647350"/>
            <a:ext cx="1747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</a:p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NÉT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02025B-6C63-4A43-8339-11DE5FAA447B}"/>
              </a:ext>
            </a:extLst>
          </p:cNvPr>
          <p:cNvSpPr txBox="1"/>
          <p:nvPr/>
        </p:nvSpPr>
        <p:spPr>
          <a:xfrm>
            <a:off x="273048" y="5045017"/>
            <a:ext cx="1747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F05C204-C894-4D98-A46C-DD96EF7F5B8F}"/>
              </a:ext>
            </a:extLst>
          </p:cNvPr>
          <p:cNvSpPr txBox="1"/>
          <p:nvPr/>
        </p:nvSpPr>
        <p:spPr>
          <a:xfrm>
            <a:off x="2051053" y="2155090"/>
            <a:ext cx="4660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D38525B-F6D3-4680-BF30-89E6A38A25AF}"/>
              </a:ext>
            </a:extLst>
          </p:cNvPr>
          <p:cNvSpPr txBox="1"/>
          <p:nvPr/>
        </p:nvSpPr>
        <p:spPr>
          <a:xfrm>
            <a:off x="2099715" y="3590543"/>
            <a:ext cx="4660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5F6D27A-EA74-45E9-AC62-217F468406B1}"/>
              </a:ext>
            </a:extLst>
          </p:cNvPr>
          <p:cNvSpPr txBox="1"/>
          <p:nvPr/>
        </p:nvSpPr>
        <p:spPr>
          <a:xfrm>
            <a:off x="2068291" y="4912744"/>
            <a:ext cx="4660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F4E9C7B-6639-4F33-A401-C7A3C948704D}"/>
              </a:ext>
            </a:extLst>
          </p:cNvPr>
          <p:cNvSpPr txBox="1"/>
          <p:nvPr/>
        </p:nvSpPr>
        <p:spPr>
          <a:xfrm>
            <a:off x="6893966" y="2171670"/>
            <a:ext cx="4660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B06EE68-EC36-4EA4-91DA-1596895B5693}"/>
              </a:ext>
            </a:extLst>
          </p:cNvPr>
          <p:cNvSpPr txBox="1"/>
          <p:nvPr/>
        </p:nvSpPr>
        <p:spPr>
          <a:xfrm>
            <a:off x="6950209" y="3519661"/>
            <a:ext cx="4660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chuốt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F7DA9D-8AD5-46D4-911B-56309CEA0F1E}"/>
              </a:ext>
            </a:extLst>
          </p:cNvPr>
          <p:cNvSpPr txBox="1"/>
          <p:nvPr/>
        </p:nvSpPr>
        <p:spPr>
          <a:xfrm>
            <a:off x="6923635" y="4944293"/>
            <a:ext cx="4660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64163-E3C0-4E48-B5DC-3B506086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19">
            <a:hlinkClick r:id="" action="ppaction://media"/>
            <a:extLst>
              <a:ext uri="{FF2B5EF4-FFF2-40B4-BE49-F238E27FC236}">
                <a16:creationId xmlns:a16="http://schemas.microsoft.com/office/drawing/2014/main" xmlns="" id="{2590AD6B-3D85-4C9F-B74C-AA96EAC7253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098" name="Picture 2" descr="hình nền powerpoint chuyên nghiệp">
            <a:extLst>
              <a:ext uri="{FF2B5EF4-FFF2-40B4-BE49-F238E27FC236}">
                <a16:creationId xmlns:a16="http://schemas.microsoft.com/office/drawing/2014/main" xmlns="" id="{7B1821DB-CA49-4CDE-9C17-07C8DDC3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B8453F-CD31-40D0-B0A6-981AD6F07A4D}"/>
              </a:ext>
            </a:extLst>
          </p:cNvPr>
          <p:cNvSpPr txBox="1"/>
          <p:nvPr/>
        </p:nvSpPr>
        <p:spPr>
          <a:xfrm>
            <a:off x="283028" y="99562"/>
            <a:ext cx="8077200" cy="666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94"/>
              </a:lnSpc>
            </a:pPr>
            <a:r>
              <a:rPr lang="en-US" sz="20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Hoạt</a:t>
            </a:r>
            <a:r>
              <a:rPr lang="en-US" sz="20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động</a:t>
            </a:r>
            <a:r>
              <a:rPr lang="en-US" sz="2000" spc="156" dirty="0">
                <a:solidFill>
                  <a:srgbClr val="C00000"/>
                </a:solidFill>
                <a:latin typeface="Rockstone" panose="00000400000000000000" pitchFamily="2" charset="0"/>
              </a:rPr>
              <a:t> 3: 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CÁCH MÔ PHỎNG TRANH DÂN GIAN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173677-DB72-4517-A3B8-F862B4443F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46" t="58991"/>
          <a:stretch/>
        </p:blipFill>
        <p:spPr>
          <a:xfrm>
            <a:off x="8752114" y="3790382"/>
            <a:ext cx="2780195" cy="2090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F78DFE0-50CC-45FC-952B-A1B6E97078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02" t="12328" r="34851" b="46663"/>
          <a:stretch/>
        </p:blipFill>
        <p:spPr>
          <a:xfrm>
            <a:off x="3657600" y="990372"/>
            <a:ext cx="3875314" cy="2748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5E6BBF-5857-4CEB-A812-9E455DB13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991" r="68788"/>
          <a:stretch/>
        </p:blipFill>
        <p:spPr>
          <a:xfrm>
            <a:off x="898070" y="3834959"/>
            <a:ext cx="2601687" cy="2090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DD777E8-B9DC-44E5-9EBB-A4EB7BE463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49" t="60506" r="34864" b="2911"/>
          <a:stretch/>
        </p:blipFill>
        <p:spPr>
          <a:xfrm>
            <a:off x="4705903" y="3834959"/>
            <a:ext cx="2780194" cy="198133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E1210706-B4C8-4B31-B998-2E53DA188AAC}"/>
              </a:ext>
            </a:extLst>
          </p:cNvPr>
          <p:cNvSpPr/>
          <p:nvPr/>
        </p:nvSpPr>
        <p:spPr>
          <a:xfrm>
            <a:off x="3918857" y="4688114"/>
            <a:ext cx="537739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D589175E-82DF-405B-9F13-775776830F21}"/>
              </a:ext>
            </a:extLst>
          </p:cNvPr>
          <p:cNvSpPr/>
          <p:nvPr/>
        </p:nvSpPr>
        <p:spPr>
          <a:xfrm>
            <a:off x="7913914" y="4734844"/>
            <a:ext cx="537739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9EAFDA-9514-4E99-BCA5-5086C8AE909C}"/>
              </a:ext>
            </a:extLst>
          </p:cNvPr>
          <p:cNvSpPr txBox="1"/>
          <p:nvPr/>
        </p:nvSpPr>
        <p:spPr>
          <a:xfrm>
            <a:off x="1897740" y="5925016"/>
            <a:ext cx="602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F27B0E2-F600-4DE0-94D5-4FAD814936FA}"/>
              </a:ext>
            </a:extLst>
          </p:cNvPr>
          <p:cNvSpPr txBox="1"/>
          <p:nvPr/>
        </p:nvSpPr>
        <p:spPr>
          <a:xfrm>
            <a:off x="5791200" y="5867628"/>
            <a:ext cx="602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4742254-F629-4193-8791-64B3F6688C45}"/>
              </a:ext>
            </a:extLst>
          </p:cNvPr>
          <p:cNvSpPr txBox="1"/>
          <p:nvPr/>
        </p:nvSpPr>
        <p:spPr>
          <a:xfrm>
            <a:off x="10084152" y="5816292"/>
            <a:ext cx="602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8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A4D92D3A-4E61-48B2-B64B-11B26BF6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2" y="-12975"/>
            <a:ext cx="12216581" cy="68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xmlns="" id="{905B76FE-25F3-4A21-A255-92A6B96BC723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4" end="1521.6111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87" y="644932"/>
            <a:ext cx="609600" cy="6096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36613A-0021-4B3B-AA82-F7537BBB0DD6}"/>
              </a:ext>
            </a:extLst>
          </p:cNvPr>
          <p:cNvSpPr txBox="1"/>
          <p:nvPr/>
        </p:nvSpPr>
        <p:spPr>
          <a:xfrm>
            <a:off x="2309780" y="880825"/>
            <a:ext cx="4289872" cy="2781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endParaRPr lang="en-US" sz="9600" kern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DDFFAB8-B0E9-4F2B-9134-87705EBC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060" y="2914943"/>
            <a:ext cx="6109736" cy="430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69242D-D95C-440D-903D-D4F7590CCB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6550">
            <a:off x="6957774" y="4688143"/>
            <a:ext cx="931949" cy="9319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178FE955-872A-415B-82AD-EF4E7C32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165">
            <a:off x="8139686" y="3649816"/>
            <a:ext cx="3521004" cy="373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2A056DD-996A-44F7-82B3-920510A5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26" y="1092410"/>
            <a:ext cx="3782368" cy="339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xmlns="" id="{E56BB8E6-05F7-452D-BF00-646CFF9A3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555" flipH="1">
            <a:off x="1380883" y="2633693"/>
            <a:ext cx="2062037" cy="208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66BB17B-B133-4509-9872-A4C56DFE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85" y="1824689"/>
            <a:ext cx="2857234" cy="38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64163-E3C0-4E48-B5DC-3B506086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22">
            <a:hlinkClick r:id="" action="ppaction://media"/>
            <a:extLst>
              <a:ext uri="{FF2B5EF4-FFF2-40B4-BE49-F238E27FC236}">
                <a16:creationId xmlns:a16="http://schemas.microsoft.com/office/drawing/2014/main" xmlns="" id="{AC783C73-8269-4E1D-8510-3B6B0C4EF3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098" name="Picture 2" descr="hình nền powerpoint chuyên nghiệp">
            <a:extLst>
              <a:ext uri="{FF2B5EF4-FFF2-40B4-BE49-F238E27FC236}">
                <a16:creationId xmlns:a16="http://schemas.microsoft.com/office/drawing/2014/main" xmlns="" id="{7B1821DB-CA49-4CDE-9C17-07C8DDC3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B8453F-CD31-40D0-B0A6-981AD6F07A4D}"/>
              </a:ext>
            </a:extLst>
          </p:cNvPr>
          <p:cNvSpPr txBox="1"/>
          <p:nvPr/>
        </p:nvSpPr>
        <p:spPr>
          <a:xfrm>
            <a:off x="3040742" y="1144588"/>
            <a:ext cx="7322458" cy="701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94"/>
              </a:lnSpc>
            </a:pPr>
            <a:r>
              <a:rPr lang="en-US" sz="3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Hoạt</a:t>
            </a:r>
            <a:r>
              <a:rPr lang="en-US" sz="3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động</a:t>
            </a:r>
            <a:r>
              <a:rPr lang="en-US" sz="3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4: </a:t>
            </a:r>
            <a:r>
              <a:rPr lang="en-US" sz="32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Thực</a:t>
            </a:r>
            <a:r>
              <a:rPr lang="en-US" sz="32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32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hành</a:t>
            </a:r>
            <a:endParaRPr lang="en-US" sz="32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E12EA-9514-41A7-AC82-AF3472A131D9}"/>
              </a:ext>
            </a:extLst>
          </p:cNvPr>
          <p:cNvSpPr txBox="1"/>
          <p:nvPr/>
        </p:nvSpPr>
        <p:spPr>
          <a:xfrm>
            <a:off x="1345746" y="2300018"/>
            <a:ext cx="9783536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C5129-E927-473A-BE6B-D3A63904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24. kết thúc">
            <a:hlinkClick r:id="" action="ppaction://media"/>
            <a:extLst>
              <a:ext uri="{FF2B5EF4-FFF2-40B4-BE49-F238E27FC236}">
                <a16:creationId xmlns:a16="http://schemas.microsoft.com/office/drawing/2014/main" xmlns="" id="{4863309A-2CBD-4F54-B53C-EBCE99F517C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E0F1BE06-D661-40EB-AC8D-8B7DED32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1C2AE8-5990-40E8-8FB4-FED8A116A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860" y="582109"/>
            <a:ext cx="9564280" cy="463938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14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FBC89-9D6A-4930-8AF0-BB23A8D9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xmlns="" id="{FB54D499-7EF4-4D38-BA39-4ABF827B962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51FF596-B80A-4DAD-9C8C-A1B718A7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8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DCE9566B-616F-431A-BFD5-949BEACC4E6C}"/>
              </a:ext>
            </a:extLst>
          </p:cNvPr>
          <p:cNvSpPr txBox="1"/>
          <p:nvPr/>
        </p:nvSpPr>
        <p:spPr>
          <a:xfrm>
            <a:off x="1700696" y="398118"/>
            <a:ext cx="8837053" cy="629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000" spc="156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Mục</a:t>
            </a:r>
            <a:r>
              <a:rPr lang="en-US" sz="4000" spc="15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4000" spc="156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tiêu</a:t>
            </a:r>
            <a:endParaRPr lang="en-US" sz="4000" spc="156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ston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A53FC3-1D09-4968-AFE3-5FF209189459}"/>
              </a:ext>
            </a:extLst>
          </p:cNvPr>
          <p:cNvSpPr txBox="1"/>
          <p:nvPr/>
        </p:nvSpPr>
        <p:spPr>
          <a:xfrm>
            <a:off x="1113609" y="2711992"/>
            <a:ext cx="106825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3F2731-749D-4A36-8D33-477E1CAD778C}"/>
              </a:ext>
            </a:extLst>
          </p:cNvPr>
          <p:cNvSpPr txBox="1"/>
          <p:nvPr/>
        </p:nvSpPr>
        <p:spPr>
          <a:xfrm>
            <a:off x="1113609" y="3338241"/>
            <a:ext cx="106825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506740-7E49-473A-ABFF-27772368D206}"/>
              </a:ext>
            </a:extLst>
          </p:cNvPr>
          <p:cNvSpPr txBox="1"/>
          <p:nvPr/>
        </p:nvSpPr>
        <p:spPr>
          <a:xfrm>
            <a:off x="1113609" y="3964490"/>
            <a:ext cx="106825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807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64163-E3C0-4E48-B5DC-3B506086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xmlns="" id="{A92250D7-1793-4460-841E-30D20F9BBB2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098" name="Picture 2" descr="hình nền powerpoint chuyên nghiệp">
            <a:extLst>
              <a:ext uri="{FF2B5EF4-FFF2-40B4-BE49-F238E27FC236}">
                <a16:creationId xmlns:a16="http://schemas.microsoft.com/office/drawing/2014/main" xmlns="" id="{7B1821DB-CA49-4CDE-9C17-07C8DDC3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B8453F-CD31-40D0-B0A6-981AD6F07A4D}"/>
              </a:ext>
            </a:extLst>
          </p:cNvPr>
          <p:cNvSpPr txBox="1"/>
          <p:nvPr/>
        </p:nvSpPr>
        <p:spPr>
          <a:xfrm>
            <a:off x="283027" y="99562"/>
            <a:ext cx="9441543" cy="67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94"/>
              </a:lnSpc>
            </a:pPr>
            <a:r>
              <a:rPr lang="en-US" sz="20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Hoạt</a:t>
            </a:r>
            <a:r>
              <a:rPr lang="en-US" sz="20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động</a:t>
            </a:r>
            <a:r>
              <a:rPr lang="en-US" sz="2000" spc="156" dirty="0">
                <a:solidFill>
                  <a:srgbClr val="C00000"/>
                </a:solidFill>
                <a:latin typeface="Rockstone" panose="00000400000000000000" pitchFamily="2" charset="0"/>
              </a:rPr>
              <a:t> 1: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tìm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hiểu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sơ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lược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về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tranh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dân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gian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Việt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20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nam</a:t>
            </a:r>
            <a:r>
              <a:rPr lang="en-US" sz="20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</a:p>
        </p:txBody>
      </p:sp>
      <p:pic>
        <p:nvPicPr>
          <p:cNvPr id="4102" name="Picture 6" descr="Các trò chơi dân gian không thể nào quên dịp Tết Trung thu">
            <a:extLst>
              <a:ext uri="{FF2B5EF4-FFF2-40B4-BE49-F238E27FC236}">
                <a16:creationId xmlns:a16="http://schemas.microsoft.com/office/drawing/2014/main" xmlns="" id="{2F23B212-E56A-4F23-A8EC-F615DC98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" y="1445891"/>
            <a:ext cx="2500374" cy="148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Những bức tranh Đông Hồ được ưa chuộng treo trong dịp Tết Nguyên đán - 5">
            <a:extLst>
              <a:ext uri="{FF2B5EF4-FFF2-40B4-BE49-F238E27FC236}">
                <a16:creationId xmlns:a16="http://schemas.microsoft.com/office/drawing/2014/main" xmlns="" id="{0171E122-264F-4914-BE26-AC50FE1FA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5767"/>
          <a:stretch/>
        </p:blipFill>
        <p:spPr bwMode="auto">
          <a:xfrm>
            <a:off x="3314700" y="1480508"/>
            <a:ext cx="2489453" cy="144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xmlns="" id="{BFB4FAF9-4661-430B-B684-07BE39C9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53" y="1463602"/>
            <a:ext cx="2500374" cy="148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xmlns="" id="{24DC9E90-3E78-488A-ACF3-149F2A73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43" y="1408709"/>
            <a:ext cx="2500374" cy="148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1C3564-1EF1-47F3-9F78-8870A9A08846}"/>
              </a:ext>
            </a:extLst>
          </p:cNvPr>
          <p:cNvSpPr txBox="1"/>
          <p:nvPr/>
        </p:nvSpPr>
        <p:spPr>
          <a:xfrm>
            <a:off x="540856" y="3023936"/>
            <a:ext cx="2895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FAF75C-2FEA-4CA9-89BE-F26993C9A169}"/>
              </a:ext>
            </a:extLst>
          </p:cNvPr>
          <p:cNvSpPr txBox="1"/>
          <p:nvPr/>
        </p:nvSpPr>
        <p:spPr>
          <a:xfrm>
            <a:off x="3163612" y="3023936"/>
            <a:ext cx="2895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9CED40-F989-49E1-971D-CD6D5462BC37}"/>
              </a:ext>
            </a:extLst>
          </p:cNvPr>
          <p:cNvSpPr txBox="1"/>
          <p:nvPr/>
        </p:nvSpPr>
        <p:spPr>
          <a:xfrm>
            <a:off x="5945080" y="3082487"/>
            <a:ext cx="2895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Sình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108540A-B106-41E9-B747-575B6AC09471}"/>
              </a:ext>
            </a:extLst>
          </p:cNvPr>
          <p:cNvSpPr txBox="1"/>
          <p:nvPr/>
        </p:nvSpPr>
        <p:spPr>
          <a:xfrm>
            <a:off x="8960630" y="3023936"/>
            <a:ext cx="2895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E12EA-9514-41A7-AC82-AF3472A131D9}"/>
              </a:ext>
            </a:extLst>
          </p:cNvPr>
          <p:cNvSpPr txBox="1"/>
          <p:nvPr/>
        </p:nvSpPr>
        <p:spPr>
          <a:xfrm>
            <a:off x="285131" y="3690770"/>
            <a:ext cx="119615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5C908-2AEE-494C-8235-944DECC9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xmlns="" id="{68D9C7B5-C1BE-4DC0-9B59-19618925434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2050" name="Picture 2" descr="Khung hình đẹp, cute nhất thế giới">
            <a:extLst>
              <a:ext uri="{FF2B5EF4-FFF2-40B4-BE49-F238E27FC236}">
                <a16:creationId xmlns:a16="http://schemas.microsoft.com/office/drawing/2014/main" xmlns="" id="{7F97E58E-6178-4E25-80A8-3E4589AC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88F8E5-C43D-4103-A2BB-EBBB2FDB7CED}"/>
              </a:ext>
            </a:extLst>
          </p:cNvPr>
          <p:cNvSpPr txBox="1"/>
          <p:nvPr/>
        </p:nvSpPr>
        <p:spPr>
          <a:xfrm>
            <a:off x="1878074" y="1277471"/>
            <a:ext cx="912012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Sình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3143250" y="6139255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 –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83C3349-A615-4051-B220-C2898BE6C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9413"/>
            <a:ext cx="10375900" cy="565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6">
            <a:hlinkClick r:id="" action="ppaction://media"/>
            <a:extLst>
              <a:ext uri="{FF2B5EF4-FFF2-40B4-BE49-F238E27FC236}">
                <a16:creationId xmlns:a16="http://schemas.microsoft.com/office/drawing/2014/main" xmlns="" id="{5F644E4D-689B-43B1-B489-E0BA98253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3790950" y="6304002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BÀI CHÒI </a:t>
            </a: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Sình</a:t>
            </a: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D0E5A79C-E056-4B2C-8500-B1417F6F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01" y="349087"/>
            <a:ext cx="10211997" cy="579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xmlns="" id="{9147A4A6-F2D2-4C94-A2B9-5605D5875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3829050" y="6057221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8" descr="Những bức tranh Đông Hồ được ưa chuộng treo trong dịp Tết Nguyên đán - 5">
            <a:extLst>
              <a:ext uri="{FF2B5EF4-FFF2-40B4-BE49-F238E27FC236}">
                <a16:creationId xmlns:a16="http://schemas.microsoft.com/office/drawing/2014/main" xmlns="" id="{B205FC11-2A17-492A-A612-62776B167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5767"/>
          <a:stretch/>
        </p:blipFill>
        <p:spPr bwMode="auto">
          <a:xfrm>
            <a:off x="1334396" y="349087"/>
            <a:ext cx="9523208" cy="554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xmlns="" id="{9EB8F805-F4A5-4B03-94B5-FD354F78D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chuyên nghiệp">
            <a:extLst>
              <a:ext uri="{FF2B5EF4-FFF2-40B4-BE49-F238E27FC236}">
                <a16:creationId xmlns:a16="http://schemas.microsoft.com/office/drawing/2014/main" xmlns="" id="{8573CB0C-7A41-451E-AB5C-38B9D9B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38CC4-3BC8-43D5-B664-3BCFA141FB8F}"/>
              </a:ext>
            </a:extLst>
          </p:cNvPr>
          <p:cNvSpPr txBox="1"/>
          <p:nvPr/>
        </p:nvSpPr>
        <p:spPr>
          <a:xfrm>
            <a:off x="3740150" y="6146759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6A45B60E-CA46-4DE6-93F4-399944D3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41909"/>
            <a:ext cx="10287000" cy="571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xmlns="" id="{61E1FC17-A754-4FAF-ABFB-E85659242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790</Words>
  <Application>Microsoft Office PowerPoint</Application>
  <PresentationFormat>Widescreen</PresentationFormat>
  <Paragraphs>98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Palatino Linotype</vt:lpstr>
      <vt:lpstr>Rockstone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Phương</dc:creator>
  <cp:lastModifiedBy>AutoBVT</cp:lastModifiedBy>
  <cp:revision>155</cp:revision>
  <dcterms:created xsi:type="dcterms:W3CDTF">2022-02-21T01:48:27Z</dcterms:created>
  <dcterms:modified xsi:type="dcterms:W3CDTF">2022-06-01T05:26:58Z</dcterms:modified>
</cp:coreProperties>
</file>