
<file path=[Content_Types].xml><?xml version="1.0" encoding="utf-8"?>
<Types xmlns="http://schemas.openxmlformats.org/package/2006/content-types">
  <Default Extension="png" ContentType="image/png"/>
  <Default Extension="mp3" ContentType="audio/unknown"/>
  <Default Extension="svg" ContentType="image/svg+xml"/>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8"/>
  </p:notesMasterIdLst>
  <p:sldIdLst>
    <p:sldId id="256" r:id="rId2"/>
    <p:sldId id="257" r:id="rId3"/>
    <p:sldId id="280" r:id="rId4"/>
    <p:sldId id="259" r:id="rId5"/>
    <p:sldId id="282" r:id="rId6"/>
    <p:sldId id="283" r:id="rId7"/>
    <p:sldId id="285" r:id="rId8"/>
    <p:sldId id="284" r:id="rId9"/>
    <p:sldId id="263" r:id="rId10"/>
    <p:sldId id="264" r:id="rId11"/>
    <p:sldId id="265" r:id="rId12"/>
    <p:sldId id="267" r:id="rId13"/>
    <p:sldId id="268" r:id="rId14"/>
    <p:sldId id="269" r:id="rId15"/>
    <p:sldId id="270" r:id="rId16"/>
    <p:sldId id="271" r:id="rId17"/>
    <p:sldId id="272" r:id="rId18"/>
    <p:sldId id="286" r:id="rId19"/>
    <p:sldId id="290" r:id="rId20"/>
    <p:sldId id="274" r:id="rId21"/>
    <p:sldId id="275" r:id="rId22"/>
    <p:sldId id="276" r:id="rId23"/>
    <p:sldId id="277" r:id="rId24"/>
    <p:sldId id="288" r:id="rId25"/>
    <p:sldId id="279" r:id="rId26"/>
    <p:sldId id="289" r:id="rId27"/>
  </p:sldIdLst>
  <p:sldSz cx="9144000" cy="5143500" type="screen16x9"/>
  <p:notesSz cx="6858000" cy="9144000"/>
  <p:custDataLst>
    <p:tags r:id="rId2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3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294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4377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8172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7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344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8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1655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32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8056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3420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188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3275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99842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4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8374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63781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4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1375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1801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3957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72137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15017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455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106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500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5673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85581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95293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882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964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gif"/><Relationship Id="rId1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500651" y="1463020"/>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738623"/>
          </a:xfrm>
          <a:prstGeom prst="rect">
            <a:avLst/>
          </a:prstGeom>
          <a:noFill/>
          <a:ln>
            <a:noFill/>
          </a:ln>
        </p:spPr>
        <p:txBody>
          <a:bodyPr spcFirstLastPara="1" wrap="square" lIns="91425" tIns="45700" rIns="91425" bIns="45700" anchor="t" anchorCtr="0">
            <a:spAutoFit/>
          </a:bodyPr>
          <a:lstStyle/>
          <a:p>
            <a:pPr lvl="0" defTabSz="685800">
              <a:lnSpc>
                <a:spcPct val="150000"/>
              </a:lnSpc>
              <a:buClrTx/>
            </a:pPr>
            <a:r>
              <a:rPr lang="en-US" sz="1400" b="1">
                <a:solidFill>
                  <a:schemeClr val="dk1"/>
                </a:solidFill>
                <a:latin typeface="Times New Roman"/>
                <a:ea typeface="Times New Roman"/>
                <a:cs typeface="Times New Roman"/>
                <a:sym typeface="Times New Roman"/>
              </a:rPr>
              <a:t>Giáo </a:t>
            </a:r>
            <a:r>
              <a:rPr lang="en-US" sz="1400" b="1" smtClean="0">
                <a:solidFill>
                  <a:schemeClr val="dk1"/>
                </a:solidFill>
                <a:latin typeface="Times New Roman"/>
                <a:ea typeface="Times New Roman"/>
                <a:cs typeface="Times New Roman"/>
                <a:sym typeface="Times New Roman"/>
              </a:rPr>
              <a:t>viên: </a:t>
            </a:r>
            <a:r>
              <a:rPr lang="en-US" altLang="zh-CN"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Đỗ </a:t>
            </a:r>
            <a:r>
              <a:rPr lang="en-US" altLang="zh-CN"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Thị Phương Thảo</a:t>
            </a:r>
            <a:endParaRPr lang="zh-CN" altLang="zh-CN" sz="1100" kern="10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rtl="0">
              <a:lnSpc>
                <a:spcPct val="150000"/>
              </a:lnSpc>
              <a:spcBef>
                <a:spcPts val="0"/>
              </a:spcBef>
              <a:spcAft>
                <a:spcPts val="0"/>
              </a:spcAft>
              <a:buNone/>
            </a:pPr>
            <a:r>
              <a:rPr lang="en-US" sz="1400" b="1" smtClean="0">
                <a:solidFill>
                  <a:schemeClr val="dk1"/>
                </a:solidFill>
                <a:latin typeface="Times New Roman"/>
                <a:ea typeface="Times New Roman"/>
                <a:cs typeface="Times New Roman"/>
                <a:sym typeface="Times New Roman"/>
              </a:rPr>
              <a:t> </a:t>
            </a:r>
            <a:endParaRPr sz="1100" dirty="0">
              <a:solidFill>
                <a:schemeClr val="dk1"/>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9708" y="2972075"/>
            <a:ext cx="4438095" cy="1009524"/>
          </a:xfrm>
          <a:prstGeom prst="rect">
            <a:avLst/>
          </a:prstGeom>
        </p:spPr>
      </p:pic>
      <p:sp>
        <p:nvSpPr>
          <p:cNvPr id="3" name="Rectangle 2"/>
          <p:cNvSpPr/>
          <p:nvPr/>
        </p:nvSpPr>
        <p:spPr>
          <a:xfrm>
            <a:off x="3652520" y="2110085"/>
            <a:ext cx="1838966"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par>
                                <p:cTn id="48" presetID="1" presetClass="entr" presetSubtype="0" fill="hold" grpId="0" nodeType="withEffect">
                                  <p:stCondLst>
                                    <p:cond delay="75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75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750"/>
                                  </p:stCondLst>
                                  <p:childTnLst>
                                    <p:set>
                                      <p:cBhvr>
                                        <p:cTn id="53"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5410970" y="818137"/>
            <a:ext cx="365621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dirty="0">
                <a:solidFill>
                  <a:srgbClr val="4CA420"/>
                </a:solidFill>
                <a:latin typeface="Arial Rounded"/>
                <a:ea typeface="Arial Rounded"/>
                <a:cs typeface="Arial Rounded"/>
                <a:sym typeface="Arial Rounded"/>
              </a:rPr>
              <a:t>a) Ngày gia đình Việt Nam là ngày nào?</a:t>
            </a:r>
            <a:endParaRPr sz="2800" dirty="0">
              <a:solidFill>
                <a:srgbClr val="4CA420"/>
              </a:solidFill>
              <a:latin typeface="Arial Rounded"/>
              <a:ea typeface="Arial Rounded"/>
              <a:cs typeface="Arial Rounded"/>
              <a:sym typeface="Arial Rounded"/>
            </a:endParaRPr>
          </a:p>
        </p:txBody>
      </p:sp>
      <p:sp>
        <p:nvSpPr>
          <p:cNvPr id="305" name="Google Shape;305;p9"/>
          <p:cNvSpPr/>
          <p:nvPr/>
        </p:nvSpPr>
        <p:spPr>
          <a:xfrm>
            <a:off x="5410970" y="796871"/>
            <a:ext cx="343226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a:t>
            </a:r>
            <a:r>
              <a:rPr lang="vi-VN" sz="3200" dirty="0">
                <a:solidFill>
                  <a:srgbClr val="4CA420"/>
                </a:solidFill>
                <a:latin typeface="Arial Rounded"/>
                <a:ea typeface="Arial Rounded"/>
                <a:cs typeface="Arial Rounded"/>
                <a:sym typeface="Arial Rounded"/>
              </a:rPr>
              <a:t>) Vào ngày này, gia đình Chi làm gì?</a:t>
            </a:r>
            <a:endParaRPr sz="3200" dirty="0">
              <a:solidFill>
                <a:srgbClr val="4CA420"/>
              </a:solidFill>
              <a:latin typeface="Arial Rounded"/>
              <a:ea typeface="Arial Rounded"/>
              <a:cs typeface="Arial Rounded"/>
              <a:sym typeface="Arial Rounded"/>
            </a:endParaRPr>
          </a:p>
        </p:txBody>
      </p:sp>
      <p:sp>
        <p:nvSpPr>
          <p:cNvPr id="306" name="Google Shape;306;p9"/>
          <p:cNvSpPr/>
          <p:nvPr/>
        </p:nvSpPr>
        <p:spPr>
          <a:xfrm>
            <a:off x="5410971" y="756581"/>
            <a:ext cx="354164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a:t>
            </a:r>
            <a:r>
              <a:rPr lang="vi-VN" sz="3200" dirty="0">
                <a:solidFill>
                  <a:srgbClr val="4CA420"/>
                </a:solidFill>
                <a:latin typeface="Arial Rounded"/>
                <a:ea typeface="Arial Rounded"/>
                <a:cs typeface="Arial Rounded"/>
                <a:sym typeface="Arial Rounded"/>
              </a:rPr>
              <a:t>) Theo em, vì sao Chi rất vui?</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77" y="935380"/>
            <a:ext cx="4798593" cy="39864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7" y="259190"/>
            <a:ext cx="2726246" cy="63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305"/>
                                        </p:tgtEl>
                                      </p:cBhvr>
                                    </p:animEffect>
                                    <p:set>
                                      <p:cBhvr>
                                        <p:cTn id="20" dur="1" fill="hold">
                                          <p:stCondLst>
                                            <p:cond delay="250"/>
                                          </p:stCondLst>
                                        </p:cTn>
                                        <p:tgtEl>
                                          <p:spTgt spid="30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12"/>
          <p:cNvSpPr/>
          <p:nvPr/>
        </p:nvSpPr>
        <p:spPr>
          <a:xfrm>
            <a:off x="904947" y="1460129"/>
            <a:ext cx="644501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0070C0"/>
                </a:solidFill>
                <a:latin typeface="Arial Rounded"/>
                <a:ea typeface="Arial Rounded"/>
                <a:cs typeface="Arial Rounded"/>
                <a:sym typeface="Arial Rounded"/>
              </a:rPr>
              <a:t>Vào ngày này, gia đình Chi, </a:t>
            </a:r>
            <a:endParaRPr sz="4400" b="1" dirty="0">
              <a:solidFill>
                <a:srgbClr val="0070C0"/>
              </a:solidFill>
              <a:sym typeface="Arial"/>
            </a:endParaRPr>
          </a:p>
        </p:txBody>
      </p:sp>
      <p:sp>
        <p:nvSpPr>
          <p:cNvPr id="363" name="Google Shape;363;p12"/>
          <p:cNvSpPr/>
          <p:nvPr/>
        </p:nvSpPr>
        <p:spPr>
          <a:xfrm>
            <a:off x="1989061" y="2137237"/>
            <a:ext cx="322638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0070C0"/>
                </a:solidFill>
                <a:latin typeface="Arial Rounded"/>
                <a:ea typeface="Arial Rounded"/>
                <a:cs typeface="Arial Rounded"/>
                <a:sym typeface="Arial Rounded"/>
              </a:rPr>
              <a:t>(…).</a:t>
            </a:r>
            <a:endParaRPr sz="4400" b="1" dirty="0">
              <a:solidFill>
                <a:srgbClr val="0070C0"/>
              </a:solidFill>
              <a:sym typeface="Arial"/>
            </a:endParaRPr>
          </a:p>
        </p:txBody>
      </p:sp>
      <p:sp>
        <p:nvSpPr>
          <p:cNvPr id="364" name="Google Shape;364;p12"/>
          <p:cNvSpPr/>
          <p:nvPr/>
        </p:nvSpPr>
        <p:spPr>
          <a:xfrm>
            <a:off x="1989061" y="2137237"/>
            <a:ext cx="304468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FF0000"/>
                </a:solidFill>
                <a:latin typeface="Arial Rounded"/>
                <a:ea typeface="Arial Rounded"/>
                <a:cs typeface="Arial Rounded"/>
                <a:sym typeface="Arial Rounded"/>
              </a:rPr>
              <a:t>liên hoan</a:t>
            </a:r>
            <a:r>
              <a:rPr lang="vi-VN" sz="4400" dirty="0">
                <a:solidFill>
                  <a:schemeClr val="tx1"/>
                </a:solidFill>
                <a:latin typeface="Arial Rounded"/>
                <a:ea typeface="Arial Rounded"/>
                <a:cs typeface="Arial Rounded"/>
                <a:sym typeface="Arial Rounded"/>
              </a:rPr>
              <a:t>.</a:t>
            </a:r>
            <a:endParaRPr sz="4400" b="1" dirty="0">
              <a:solidFill>
                <a:schemeClr val="tx1"/>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22" y="300047"/>
            <a:ext cx="7377915" cy="941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3"/>
                                        </p:tgtEl>
                                      </p:cBhvr>
                                    </p:animEffect>
                                    <p:set>
                                      <p:cBhvr>
                                        <p:cTn id="15" dur="1" fill="hold">
                                          <p:stCondLst>
                                            <p:cond delay="500"/>
                                          </p:stCondLst>
                                        </p:cTn>
                                        <p:tgtEl>
                                          <p:spTgt spid="36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64"/>
                                        </p:tgtEl>
                                        <p:attrNameLst>
                                          <p:attrName>style.visibility</p:attrName>
                                        </p:attrNameLst>
                                      </p:cBhvr>
                                      <p:to>
                                        <p:strVal val="visible"/>
                                      </p:to>
                                    </p:set>
                                    <p:animEffect transition="in" filter="fade">
                                      <p:cBhvr>
                                        <p:cTn id="1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1213665" y="1376772"/>
            <a:ext cx="6716670" cy="1077178"/>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vi-VN" sz="3200" dirty="0">
              <a:solidFill>
                <a:srgbClr val="4CA420"/>
              </a:solidFill>
              <a:latin typeface="Arial Rounded"/>
              <a:ea typeface="Arial Rounded"/>
              <a:cs typeface="Arial Rounded"/>
              <a:sym typeface="Arial Rounded"/>
            </a:endParaRPr>
          </a:p>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414" name="Google Shape;414;p14"/>
          <p:cNvSpPr/>
          <p:nvPr/>
        </p:nvSpPr>
        <p:spPr>
          <a:xfrm>
            <a:off x="1420223" y="1660917"/>
            <a:ext cx="2673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liên hoan</a:t>
            </a:r>
            <a:endParaRPr sz="3200" dirty="0">
              <a:solidFill>
                <a:schemeClr val="dk1"/>
              </a:solidFill>
              <a:latin typeface="Arial Rounded"/>
              <a:ea typeface="Arial Rounded"/>
              <a:cs typeface="Arial Rounded"/>
              <a:sym typeface="Arial Rounded"/>
            </a:endParaRPr>
          </a:p>
        </p:txBody>
      </p:sp>
      <p:sp>
        <p:nvSpPr>
          <p:cNvPr id="415" name="Google Shape;415;p14"/>
          <p:cNvSpPr/>
          <p:nvPr/>
        </p:nvSpPr>
        <p:spPr>
          <a:xfrm>
            <a:off x="701749" y="3146670"/>
            <a:ext cx="82295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0070C0"/>
                </a:solidFill>
                <a:latin typeface="Arial Rounded"/>
                <a:ea typeface="Arial Rounded"/>
                <a:cs typeface="Arial Rounded"/>
                <a:sym typeface="Arial Rounded"/>
              </a:rPr>
              <a:t>   Buổi tối, gia đình em thường                     bên</a:t>
            </a:r>
            <a:r>
              <a:rPr lang="en-US" sz="3200" dirty="0">
                <a:solidFill>
                  <a:srgbClr val="0070C0"/>
                </a:solidFill>
                <a:latin typeface="Arial Rounded"/>
                <a:ea typeface="Arial Rounded"/>
                <a:cs typeface="Arial Rounded"/>
                <a:sym typeface="Arial Rounded"/>
              </a:rPr>
              <a:t> </a:t>
            </a:r>
            <a:r>
              <a:rPr lang="vi-VN" sz="3200" dirty="0">
                <a:solidFill>
                  <a:srgbClr val="0070C0"/>
                </a:solidFill>
                <a:latin typeface="Arial Rounded"/>
                <a:ea typeface="Arial Rounded"/>
                <a:cs typeface="Arial Rounded"/>
                <a:sym typeface="Arial Rounded"/>
              </a:rPr>
              <a:t>nhau.</a:t>
            </a:r>
            <a:endParaRPr sz="3200" dirty="0">
              <a:solidFill>
                <a:srgbClr val="0070C0"/>
              </a:solidFill>
              <a:latin typeface="Arial Rounded"/>
              <a:ea typeface="Arial Rounded"/>
              <a:cs typeface="Arial Rounded"/>
              <a:sym typeface="Arial Rounded"/>
            </a:endParaRPr>
          </a:p>
        </p:txBody>
      </p:sp>
      <p:sp>
        <p:nvSpPr>
          <p:cNvPr id="416" name="Google Shape;416;p14"/>
          <p:cNvSpPr/>
          <p:nvPr/>
        </p:nvSpPr>
        <p:spPr>
          <a:xfrm>
            <a:off x="3640806"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quây quần</a:t>
            </a:r>
            <a:endParaRPr sz="3200" dirty="0">
              <a:solidFill>
                <a:schemeClr val="dk1"/>
              </a:solidFill>
              <a:latin typeface="Arial Rounded"/>
              <a:ea typeface="Arial Rounded"/>
              <a:cs typeface="Arial Rounded"/>
              <a:sym typeface="Arial Rounded"/>
            </a:endParaRPr>
          </a:p>
        </p:txBody>
      </p:sp>
      <p:sp>
        <p:nvSpPr>
          <p:cNvPr id="417" name="Google Shape;417;p14"/>
          <p:cNvSpPr/>
          <p:nvPr/>
        </p:nvSpPr>
        <p:spPr>
          <a:xfrm>
            <a:off x="6504841" y="3146670"/>
            <a:ext cx="9042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Arial Rounded"/>
                <a:ea typeface="Arial Rounded"/>
                <a:cs typeface="Arial Rounded"/>
                <a:sym typeface="Arial Rounded"/>
              </a:rPr>
              <a:t>(…)</a:t>
            </a:r>
            <a:endParaRPr sz="3200" dirty="0">
              <a:solidFill>
                <a:srgbClr val="0070C0"/>
              </a:solidFill>
              <a:latin typeface="Arial Rounded"/>
              <a:ea typeface="Arial Rounded"/>
              <a:cs typeface="Arial Rounded"/>
              <a:sym typeface="Arial Rounded"/>
            </a:endParaRPr>
          </a:p>
        </p:txBody>
      </p:sp>
      <p:sp>
        <p:nvSpPr>
          <p:cNvPr id="9" name="Google Shape;416;p14"/>
          <p:cNvSpPr/>
          <p:nvPr/>
        </p:nvSpPr>
        <p:spPr>
          <a:xfrm>
            <a:off x="6504841" y="1625826"/>
            <a:ext cx="8670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gặp</a:t>
            </a:r>
            <a:endParaRPr sz="3200" dirty="0">
              <a:solidFill>
                <a:schemeClr val="dk1"/>
              </a:solidFill>
              <a:latin typeface="Arial Rounded"/>
              <a:ea typeface="Arial Rounded"/>
              <a:cs typeface="Arial Rounded"/>
              <a:sym typeface="Arial Round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06" y="334865"/>
            <a:ext cx="7778129" cy="494473"/>
          </a:xfrm>
          <a:prstGeom prst="rect">
            <a:avLst/>
          </a:prstGeom>
        </p:spPr>
      </p:pic>
      <p:sp>
        <p:nvSpPr>
          <p:cNvPr id="11" name="Google Shape;416;p14"/>
          <p:cNvSpPr/>
          <p:nvPr/>
        </p:nvSpPr>
        <p:spPr>
          <a:xfrm>
            <a:off x="3640804"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FF0000"/>
                </a:solidFill>
                <a:latin typeface="Arial Rounded"/>
                <a:ea typeface="Arial Rounded"/>
                <a:cs typeface="Arial Rounded"/>
                <a:sym typeface="Arial Rounded"/>
              </a:rPr>
              <a:t>quây quần</a:t>
            </a:r>
            <a:endParaRPr sz="3200" dirty="0">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250"/>
                                        <p:tgtEl>
                                          <p:spTgt spid="4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250"/>
                                        <p:tgtEl>
                                          <p:spTgt spid="414"/>
                                        </p:tgtEl>
                                      </p:cBhvr>
                                    </p:animEffect>
                                  </p:childTnLst>
                                </p:cTn>
                              </p:par>
                              <p:par>
                                <p:cTn id="12" presetID="10" presetClass="entr" presetSubtype="0" fill="hold" nodeType="withEffect">
                                  <p:stCondLst>
                                    <p:cond delay="0"/>
                                  </p:stCondLst>
                                  <p:childTnLst>
                                    <p:set>
                                      <p:cBhvr>
                                        <p:cTn id="13" dur="1" fill="hold">
                                          <p:stCondLst>
                                            <p:cond delay="0"/>
                                          </p:stCondLst>
                                        </p:cTn>
                                        <p:tgtEl>
                                          <p:spTgt spid="416"/>
                                        </p:tgtEl>
                                        <p:attrNameLst>
                                          <p:attrName>style.visibility</p:attrName>
                                        </p:attrNameLst>
                                      </p:cBhvr>
                                      <p:to>
                                        <p:strVal val="visible"/>
                                      </p:to>
                                    </p:set>
                                    <p:animEffect transition="in" filter="fade">
                                      <p:cBhvr>
                                        <p:cTn id="14" dur="250"/>
                                        <p:tgtEl>
                                          <p:spTgt spid="4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5"/>
                                        </p:tgtEl>
                                        <p:attrNameLst>
                                          <p:attrName>style.visibility</p:attrName>
                                        </p:attrNameLst>
                                      </p:cBhvr>
                                      <p:to>
                                        <p:strVal val="visible"/>
                                      </p:to>
                                    </p:set>
                                    <p:animEffect transition="in" filter="fade">
                                      <p:cBhvr>
                                        <p:cTn id="18" dur="250"/>
                                        <p:tgtEl>
                                          <p:spTgt spid="415"/>
                                        </p:tgtEl>
                                      </p:cBhvr>
                                    </p:animEffect>
                                  </p:childTnLst>
                                </p:cTn>
                              </p:par>
                              <p:par>
                                <p:cTn id="19" presetID="10" presetClass="entr" presetSubtype="0" fill="hold" nodeType="withEffect">
                                  <p:stCondLst>
                                    <p:cond delay="0"/>
                                  </p:stCondLst>
                                  <p:childTnLst>
                                    <p:set>
                                      <p:cBhvr>
                                        <p:cTn id="20" dur="1" fill="hold">
                                          <p:stCondLst>
                                            <p:cond delay="0"/>
                                          </p:stCondLst>
                                        </p:cTn>
                                        <p:tgtEl>
                                          <p:spTgt spid="417"/>
                                        </p:tgtEl>
                                        <p:attrNameLst>
                                          <p:attrName>style.visibility</p:attrName>
                                        </p:attrNameLst>
                                      </p:cBhvr>
                                      <p:to>
                                        <p:strVal val="visible"/>
                                      </p:to>
                                    </p:set>
                                    <p:animEffect transition="in" filter="fade">
                                      <p:cBhvr>
                                        <p:cTn id="21" dur="250"/>
                                        <p:tgtEl>
                                          <p:spTgt spid="41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17"/>
                                        </p:tgtEl>
                                      </p:cBhvr>
                                    </p:animEffect>
                                    <p:set>
                                      <p:cBhvr>
                                        <p:cTn id="29" dur="1" fill="hold">
                                          <p:stCondLst>
                                            <p:cond delay="500"/>
                                          </p:stCondLst>
                                        </p:cTn>
                                        <p:tgtEl>
                                          <p:spTgt spid="417"/>
                                        </p:tgtEl>
                                        <p:attrNameLst>
                                          <p:attrName>style.visibility</p:attrName>
                                        </p:attrNameLst>
                                      </p:cBhvr>
                                      <p:to>
                                        <p:strVal val="hidden"/>
                                      </p:to>
                                    </p:set>
                                  </p:childTnLst>
                                </p:cTn>
                              </p:par>
                            </p:childTnLst>
                          </p:cTn>
                        </p:par>
                        <p:par>
                          <p:cTn id="30" fill="hold">
                            <p:stCondLst>
                              <p:cond delay="501"/>
                            </p:stCondLst>
                            <p:childTnLst>
                              <p:par>
                                <p:cTn id="31" presetID="24" presetClass="emph" presetSubtype="0" fill="hold" nodeType="afterEffect">
                                  <p:stCondLst>
                                    <p:cond delay="0"/>
                                  </p:stCondLst>
                                  <p:childTnLst>
                                    <p:animClr clrSpc="hsl" dir="cw">
                                      <p:cBhvr override="childStyle">
                                        <p:cTn id="32" dur="500" fill="hold"/>
                                        <p:tgtEl>
                                          <p:spTgt spid="416"/>
                                        </p:tgtEl>
                                        <p:attrNameLst>
                                          <p:attrName>style.color</p:attrName>
                                        </p:attrNameLst>
                                      </p:cBhvr>
                                      <p:by>
                                        <p:hsl h="0" s="-12549" l="-25098"/>
                                      </p:by>
                                    </p:animClr>
                                    <p:animClr clrSpc="hsl" dir="cw">
                                      <p:cBhvr>
                                        <p:cTn id="33" dur="500" fill="hold"/>
                                        <p:tgtEl>
                                          <p:spTgt spid="416"/>
                                        </p:tgtEl>
                                        <p:attrNameLst>
                                          <p:attrName>fillcolor</p:attrName>
                                        </p:attrNameLst>
                                      </p:cBhvr>
                                      <p:by>
                                        <p:hsl h="0" s="-12549" l="-25098"/>
                                      </p:by>
                                    </p:animClr>
                                    <p:animClr clrSpc="hsl" dir="cw">
                                      <p:cBhvr>
                                        <p:cTn id="34" dur="500" fill="hold"/>
                                        <p:tgtEl>
                                          <p:spTgt spid="416"/>
                                        </p:tgtEl>
                                        <p:attrNameLst>
                                          <p:attrName>stroke.color</p:attrName>
                                        </p:attrNameLst>
                                      </p:cBhvr>
                                      <p:by>
                                        <p:hsl h="0" s="-12549" l="-25098"/>
                                      </p:by>
                                    </p:animClr>
                                    <p:set>
                                      <p:cBhvr>
                                        <p:cTn id="35" dur="500" fill="hold"/>
                                        <p:tgtEl>
                                          <p:spTgt spid="416"/>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1001"/>
                            </p:stCondLst>
                            <p:childTnLst>
                              <p:par>
                                <p:cTn id="40" presetID="24" presetClass="emph" presetSubtype="0" fill="hold" nodeType="afterEffect">
                                  <p:stCondLst>
                                    <p:cond delay="0"/>
                                  </p:stCondLst>
                                  <p:childTnLst>
                                    <p:animClr clrSpc="hsl" dir="cw">
                                      <p:cBhvr override="childStyle">
                                        <p:cTn id="41" dur="500" fill="hold"/>
                                        <p:tgtEl>
                                          <p:spTgt spid="11"/>
                                        </p:tgtEl>
                                        <p:attrNameLst>
                                          <p:attrName>style.color</p:attrName>
                                        </p:attrNameLst>
                                      </p:cBhvr>
                                      <p:by>
                                        <p:hsl h="0" s="-12549" l="-25098"/>
                                      </p:by>
                                    </p:animClr>
                                    <p:animClr clrSpc="hsl" dir="cw">
                                      <p:cBhvr>
                                        <p:cTn id="42" dur="500" fill="hold"/>
                                        <p:tgtEl>
                                          <p:spTgt spid="11"/>
                                        </p:tgtEl>
                                        <p:attrNameLst>
                                          <p:attrName>fillcolor</p:attrName>
                                        </p:attrNameLst>
                                      </p:cBhvr>
                                      <p:by>
                                        <p:hsl h="0" s="-12549" l="-25098"/>
                                      </p:by>
                                    </p:animClr>
                                    <p:animClr clrSpc="hsl" dir="cw">
                                      <p:cBhvr>
                                        <p:cTn id="43" dur="500" fill="hold"/>
                                        <p:tgtEl>
                                          <p:spTgt spid="11"/>
                                        </p:tgtEl>
                                        <p:attrNameLst>
                                          <p:attrName>stroke.color</p:attrName>
                                        </p:attrNameLst>
                                      </p:cBhvr>
                                      <p:by>
                                        <p:hsl h="0" s="-12549" l="-25098"/>
                                      </p:by>
                                    </p:animClr>
                                    <p:set>
                                      <p:cBhvr>
                                        <p:cTn id="44" dur="500" fill="hold"/>
                                        <p:tgtEl>
                                          <p:spTgt spid="11"/>
                                        </p:tgtEl>
                                        <p:attrNameLst>
                                          <p:attrName>fill.type</p:attrName>
                                        </p:attrNameLst>
                                      </p:cBhvr>
                                      <p:to>
                                        <p:strVal val="solid"/>
                                      </p:to>
                                    </p:set>
                                  </p:childTnLst>
                                </p:cTn>
                              </p:par>
                            </p:childTnLst>
                          </p:cTn>
                        </p:par>
                        <p:par>
                          <p:cTn id="45" fill="hold">
                            <p:stCondLst>
                              <p:cond delay="1501"/>
                            </p:stCondLst>
                            <p:childTnLst>
                              <p:par>
                                <p:cTn id="46" presetID="42" presetClass="path" presetSubtype="0" accel="50000" decel="50000" fill="hold" grpId="0" nodeType="afterEffect">
                                  <p:stCondLst>
                                    <p:cond delay="0"/>
                                  </p:stCondLst>
                                  <p:childTnLst>
                                    <p:animMotion origin="layout" path="M -8.33333E-7 3.7037E-7 L 0.30122 0.2929 " pathEditMode="relative" rAng="0" ptsTypes="AA">
                                      <p:cBhvr>
                                        <p:cTn id="47" dur="250" fill="hold"/>
                                        <p:tgtEl>
                                          <p:spTgt spid="11"/>
                                        </p:tgtEl>
                                        <p:attrNameLst>
                                          <p:attrName>ppt_x</p:attrName>
                                          <p:attrName>ppt_y</p:attrName>
                                        </p:attrNameLst>
                                      </p:cBhvr>
                                      <p:rCtr x="15052"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68" y="1222625"/>
            <a:ext cx="7310600" cy="37761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54" y="183160"/>
            <a:ext cx="7760438" cy="8985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18" y="275291"/>
            <a:ext cx="7669435" cy="4598457"/>
          </a:xfrm>
          <a:prstGeom prst="rect">
            <a:avLst/>
          </a:prstGeom>
        </p:spPr>
      </p:pic>
      <p:sp>
        <p:nvSpPr>
          <p:cNvPr id="3" name="Google Shape;516;p18"/>
          <p:cNvSpPr/>
          <p:nvPr/>
        </p:nvSpPr>
        <p:spPr>
          <a:xfrm>
            <a:off x="4912602" y="1253447"/>
            <a:ext cx="1210796" cy="31849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4" name="Google Shape;516;p18"/>
          <p:cNvSpPr/>
          <p:nvPr/>
        </p:nvSpPr>
        <p:spPr>
          <a:xfrm>
            <a:off x="3196817" y="1252730"/>
            <a:ext cx="368316" cy="31921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5" name="Google Shape;516;p18"/>
          <p:cNvSpPr/>
          <p:nvPr/>
        </p:nvSpPr>
        <p:spPr>
          <a:xfrm>
            <a:off x="2766855" y="1571946"/>
            <a:ext cx="614120" cy="31921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Tree>
    <p:extLst>
      <p:ext uri="{BB962C8B-B14F-4D97-AF65-F5344CB8AC3E}">
        <p14:creationId xmlns:p14="http://schemas.microsoft.com/office/powerpoint/2010/main" val="39156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541834"/>
            <a:ext cx="2969848"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a:extLst>
              <a:ext uri="{FF2B5EF4-FFF2-40B4-BE49-F238E27FC236}">
                <a16:creationId xmlns:a16="http://schemas.microsoft.com/office/drawing/2014/main" xmlns="" id="{456507CA-563C-4E84-96BC-D406D155209E}"/>
              </a:ext>
            </a:extLst>
          </p:cNvPr>
          <p:cNvPicPr>
            <a:picLocks noChangeAspect="1"/>
          </p:cNvPicPr>
          <p:nvPr/>
        </p:nvPicPr>
        <p:blipFill rotWithShape="1">
          <a:blip r:embed="rId4">
            <a:extLst>
              <a:ext uri="{28A0092B-C50C-407E-A947-70E740481C1C}">
                <a14:useLocalDpi xmlns:a14="http://schemas.microsoft.com/office/drawing/2010/main" val="0"/>
              </a:ext>
            </a:extLst>
          </a:blip>
          <a:srcRect t="7107" b="39157"/>
          <a:stretch/>
        </p:blipFill>
        <p:spPr>
          <a:xfrm>
            <a:off x="823373" y="1328468"/>
            <a:ext cx="7324725" cy="2303253"/>
          </a:xfrm>
          <a:prstGeom prst="rect">
            <a:avLst/>
          </a:prstGeom>
        </p:spPr>
      </p:pic>
      <p:pic>
        <p:nvPicPr>
          <p:cNvPr id="8" name="chu N">
            <a:hlinkClick r:id="" action="ppaction://media"/>
            <a:extLst>
              <a:ext uri="{FF2B5EF4-FFF2-40B4-BE49-F238E27FC236}">
                <a16:creationId xmlns:a16="http://schemas.microsoft.com/office/drawing/2014/main" xmlns="" id="{184C4DBE-C93C-41EF-923B-72B16638A9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p:blipFill>
        <p:spPr>
          <a:xfrm>
            <a:off x="4000500" y="96726"/>
            <a:ext cx="5143500" cy="4067501"/>
          </a:xfrm>
          <a:prstGeom prst="rect">
            <a:avLst/>
          </a:prstGeom>
        </p:spPr>
      </p:pic>
    </p:spTree>
    <p:extLst>
      <p:ext uri="{BB962C8B-B14F-4D97-AF65-F5344CB8AC3E}">
        <p14:creationId xmlns:p14="http://schemas.microsoft.com/office/powerpoint/2010/main" val="3701166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6" name="Google Shape;576;p21"/>
          <p:cNvSpPr/>
          <p:nvPr/>
        </p:nvSpPr>
        <p:spPr>
          <a:xfrm>
            <a:off x="4672041" y="2434742"/>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FF0000"/>
                </a:solidFill>
                <a:latin typeface="Arial Rounded"/>
                <a:ea typeface="Arial Rounded"/>
                <a:cs typeface="Arial Rounded"/>
                <a:sym typeface="Arial Rounded"/>
              </a:rPr>
              <a:t>ch</a:t>
            </a:r>
            <a:r>
              <a:rPr lang="en-US" sz="3200" b="1" dirty="0">
                <a:solidFill>
                  <a:schemeClr val="dk1"/>
                </a:solidFill>
                <a:latin typeface="Arial Rounded"/>
                <a:ea typeface="Arial Rounded"/>
                <a:cs typeface="Arial Rounded"/>
                <a:sym typeface="Arial Rounded"/>
              </a:rPr>
              <a:t>ữ cái</a:t>
            </a:r>
            <a:endParaRPr sz="3200" b="1" dirty="0">
              <a:solidFill>
                <a:schemeClr val="dk1"/>
              </a:solidFill>
              <a:latin typeface="Arial Rounded"/>
              <a:ea typeface="Arial Rounded"/>
              <a:cs typeface="Arial Rounded"/>
              <a:sym typeface="Arial Rounde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1" y="162027"/>
            <a:ext cx="5742797" cy="605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97" y="1352707"/>
            <a:ext cx="7774245" cy="583260"/>
          </a:xfrm>
          <a:prstGeom prst="rect">
            <a:avLst/>
          </a:prstGeom>
        </p:spPr>
      </p:pic>
      <p:sp>
        <p:nvSpPr>
          <p:cNvPr id="16" name="Google Shape;573;p21"/>
          <p:cNvSpPr/>
          <p:nvPr/>
        </p:nvSpPr>
        <p:spPr>
          <a:xfrm>
            <a:off x="2594760" y="1335663"/>
            <a:ext cx="2020987" cy="583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dk1"/>
                </a:solidFill>
                <a:latin typeface="Arial Rounded"/>
                <a:ea typeface="Arial Rounded"/>
                <a:cs typeface="Arial Rounded"/>
                <a:sym typeface="Arial Rounded"/>
              </a:rPr>
              <a:t>đôi </a:t>
            </a:r>
            <a:r>
              <a:rPr lang="vi-VN" sz="3200" dirty="0">
                <a:solidFill>
                  <a:srgbClr val="FF0000"/>
                </a:solidFill>
                <a:latin typeface="Arial Rounded"/>
                <a:ea typeface="Arial Rounded"/>
                <a:cs typeface="Arial Rounded"/>
                <a:sym typeface="Arial Rounded"/>
              </a:rPr>
              <a:t>gi</a:t>
            </a:r>
            <a:r>
              <a:rPr lang="vi-VN" sz="3200" dirty="0">
                <a:solidFill>
                  <a:schemeClr val="dk1"/>
                </a:solidFill>
                <a:latin typeface="Arial Rounded"/>
                <a:ea typeface="Arial Rounded"/>
                <a:cs typeface="Arial Rounded"/>
                <a:sym typeface="Arial Rounded"/>
              </a:rPr>
              <a:t>ày</a:t>
            </a:r>
            <a:endParaRPr sz="3200" dirty="0">
              <a:solidFill>
                <a:schemeClr val="dk1"/>
              </a:solidFill>
              <a:latin typeface="Arial Rounded"/>
              <a:ea typeface="Arial Rounded"/>
              <a:cs typeface="Arial Rounded"/>
              <a:sym typeface="Arial Rounded"/>
            </a:endParaRPr>
          </a:p>
        </p:txBody>
      </p:sp>
      <p:sp>
        <p:nvSpPr>
          <p:cNvPr id="17" name="Google Shape;575;p21"/>
          <p:cNvSpPr/>
          <p:nvPr/>
        </p:nvSpPr>
        <p:spPr>
          <a:xfrm>
            <a:off x="4445219" y="1292296"/>
            <a:ext cx="2352782"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nuôi</a:t>
            </a:r>
            <a:r>
              <a:rPr lang="vi-VN" sz="3200" dirty="0">
                <a:solidFill>
                  <a:srgbClr val="FF0000"/>
                </a:solidFill>
                <a:latin typeface="Arial Rounded"/>
                <a:ea typeface="Arial Rounded"/>
                <a:cs typeface="Arial Rounded"/>
                <a:sym typeface="Arial Rounded"/>
              </a:rPr>
              <a:t> d</a:t>
            </a:r>
            <a:r>
              <a:rPr lang="vi-VN" sz="3200" dirty="0">
                <a:solidFill>
                  <a:schemeClr val="tx1"/>
                </a:solidFill>
                <a:latin typeface="Arial Rounded"/>
                <a:ea typeface="Arial Rounded"/>
                <a:cs typeface="Arial Rounded"/>
                <a:sym typeface="Arial Rounded"/>
              </a:rPr>
              <a:t>ưỡng</a:t>
            </a:r>
            <a:endParaRPr sz="3200" dirty="0">
              <a:solidFill>
                <a:schemeClr val="tx1"/>
              </a:solidFill>
              <a:latin typeface="Arial Rounded"/>
              <a:ea typeface="Arial Rounded"/>
              <a:cs typeface="Arial Rounded"/>
              <a:sym typeface="Arial Rounded"/>
            </a:endParaRPr>
          </a:p>
        </p:txBody>
      </p:sp>
      <p:sp>
        <p:nvSpPr>
          <p:cNvPr id="18" name="Google Shape;577;p21"/>
          <p:cNvSpPr/>
          <p:nvPr/>
        </p:nvSpPr>
        <p:spPr>
          <a:xfrm>
            <a:off x="6652410" y="1340088"/>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tờ </a:t>
            </a:r>
            <a:r>
              <a:rPr lang="vi-VN" sz="3200" dirty="0">
                <a:solidFill>
                  <a:srgbClr val="FF0000"/>
                </a:solidFill>
                <a:latin typeface="Arial Rounded"/>
                <a:ea typeface="Arial Rounded"/>
                <a:cs typeface="Arial Rounded"/>
                <a:sym typeface="Arial Rounded"/>
              </a:rPr>
              <a:t>gi</a:t>
            </a:r>
            <a:r>
              <a:rPr lang="vi-VN" sz="3200" dirty="0">
                <a:solidFill>
                  <a:schemeClr val="tx1"/>
                </a:solidFill>
                <a:latin typeface="Arial Rounded"/>
                <a:ea typeface="Arial Rounded"/>
                <a:cs typeface="Arial Rounded"/>
                <a:sym typeface="Arial Rounded"/>
              </a:rPr>
              <a:t>ấy</a:t>
            </a:r>
            <a:endParaRPr sz="3200" dirty="0">
              <a:solidFill>
                <a:schemeClr val="tx1"/>
              </a:solidFill>
              <a:latin typeface="Arial Rounded"/>
              <a:ea typeface="Arial Rounded"/>
              <a:cs typeface="Arial Rounded"/>
              <a:sym typeface="Arial Rounded"/>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97" y="2401379"/>
            <a:ext cx="8106310" cy="599602"/>
          </a:xfrm>
          <a:prstGeom prst="rect">
            <a:avLst/>
          </a:prstGeom>
        </p:spPr>
      </p:pic>
      <p:sp>
        <p:nvSpPr>
          <p:cNvPr id="20" name="Google Shape;574;p21"/>
          <p:cNvSpPr/>
          <p:nvPr/>
        </p:nvSpPr>
        <p:spPr>
          <a:xfrm>
            <a:off x="2669840" y="2332916"/>
            <a:ext cx="1817109"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a:t>
            </a:r>
            <a:r>
              <a:rPr lang="vi-VN" sz="3200" dirty="0">
                <a:solidFill>
                  <a:schemeClr val="tx1"/>
                </a:solidFill>
                <a:latin typeface="Arial Rounded"/>
                <a:ea typeface="Arial Rounded"/>
                <a:cs typeface="Arial Rounded"/>
                <a:sym typeface="Arial Rounded"/>
              </a:rPr>
              <a:t>ày lễ</a:t>
            </a:r>
            <a:endParaRPr sz="3200" dirty="0">
              <a:solidFill>
                <a:schemeClr val="tx1"/>
              </a:solidFill>
              <a:latin typeface="Arial Rounded"/>
              <a:ea typeface="Arial Rounded"/>
              <a:cs typeface="Arial Rounded"/>
              <a:sym typeface="Arial Rounded"/>
            </a:endParaRPr>
          </a:p>
        </p:txBody>
      </p:sp>
      <p:sp>
        <p:nvSpPr>
          <p:cNvPr id="21" name="Google Shape;578;p21"/>
          <p:cNvSpPr/>
          <p:nvPr/>
        </p:nvSpPr>
        <p:spPr>
          <a:xfrm>
            <a:off x="4370997" y="2305583"/>
            <a:ext cx="2402641" cy="695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e nhạc</a:t>
            </a:r>
            <a:endParaRPr sz="3200" dirty="0">
              <a:solidFill>
                <a:schemeClr val="dk1"/>
              </a:solidFill>
              <a:latin typeface="Arial Rounded"/>
              <a:ea typeface="Arial Rounded"/>
              <a:cs typeface="Arial Rounded"/>
              <a:sym typeface="Arial Rounded"/>
            </a:endParaRPr>
          </a:p>
        </p:txBody>
      </p:sp>
      <p:sp>
        <p:nvSpPr>
          <p:cNvPr id="22" name="Google Shape;578;p21"/>
          <p:cNvSpPr/>
          <p:nvPr/>
        </p:nvSpPr>
        <p:spPr>
          <a:xfrm>
            <a:off x="6761484" y="2321027"/>
            <a:ext cx="2402641"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ỉ ngơi</a:t>
            </a:r>
            <a:endParaRPr sz="3200" dirty="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 Rounded"/>
                <a:ea typeface="Arial Rounded"/>
                <a:cs typeface="Arial Rounded"/>
                <a:sym typeface="Arial Rounded"/>
              </a:rPr>
              <a:t>Trò chơi</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5" y="0"/>
            <a:ext cx="8228571" cy="11047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33" y="1232058"/>
            <a:ext cx="3899613" cy="3911442"/>
          </a:xfrm>
          <a:prstGeom prst="rect">
            <a:avLst/>
          </a:prstGeom>
        </p:spPr>
      </p:pic>
    </p:spTree>
    <p:extLst>
      <p:ext uri="{BB962C8B-B14F-4D97-AF65-F5344CB8AC3E}">
        <p14:creationId xmlns:p14="http://schemas.microsoft.com/office/powerpoint/2010/main" val="42126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514350"/>
            <a:ext cx="7772400" cy="3200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Bµi häc ®Õn ®©y lµ kÕt thóc</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c« m¹nh kháe</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em thùc hiÖn  tèt bµi häc!</a:t>
            </a:r>
          </a:p>
        </p:txBody>
      </p:sp>
      <p:pic>
        <p:nvPicPr>
          <p:cNvPr id="22561" name="Picture 34" descr="2sblw13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953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0B19C75-0738-451D-80D1-763E45965FE1}"/>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119884" y="0"/>
            <a:ext cx="7551506" cy="5139648"/>
          </a:xfrm>
          <a:prstGeom prst="rect">
            <a:avLst/>
          </a:prstGeom>
        </p:spPr>
      </p:pic>
    </p:spTree>
    <p:extLst>
      <p:ext uri="{BB962C8B-B14F-4D97-AF65-F5344CB8AC3E}">
        <p14:creationId xmlns:p14="http://schemas.microsoft.com/office/powerpoint/2010/main" val="13985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Thấy mẹ đi chợ về, Chi hỏi:</a:t>
            </a:r>
          </a:p>
          <a:p>
            <a:pPr lvl="0" algn="just"/>
            <a:r>
              <a:rPr lang="vi-VN" sz="2400" dirty="0">
                <a:latin typeface="Arial Rounded"/>
                <a:ea typeface="Arial Rounded"/>
                <a:cs typeface="Arial Rounded"/>
                <a:sym typeface="Arial Rounded"/>
              </a:rPr>
              <a:t>        - Sao mẹ mua nhiều đồ ăn thế ạ? </a:t>
            </a:r>
          </a:p>
          <a:p>
            <a:pPr lvl="0" algn="just"/>
            <a:r>
              <a:rPr lang="vi-VN" sz="2400" dirty="0">
                <a:latin typeface="Arial Rounded"/>
                <a:ea typeface="Arial Rounded"/>
                <a:cs typeface="Arial Rounded"/>
                <a:sym typeface="Arial Rounded"/>
              </a:rPr>
              <a:t>        - Đố con hôm nay là ngày gì?</a:t>
            </a:r>
          </a:p>
          <a:p>
            <a:pPr lvl="0" algn="just"/>
            <a:r>
              <a:rPr lang="vi-VN" sz="2400" dirty="0">
                <a:latin typeface="Arial Rounded"/>
                <a:ea typeface="Arial Rounded"/>
                <a:cs typeface="Arial Rounded"/>
                <a:sym typeface="Arial Rounded"/>
              </a:rPr>
              <a:t>        Chi chạy lại xem lịch:   </a:t>
            </a:r>
          </a:p>
          <a:p>
            <a:pPr lvl="0" algn="just"/>
            <a:r>
              <a:rPr lang="vi-VN" sz="2400" dirty="0">
                <a:latin typeface="Arial Rounded"/>
                <a:ea typeface="Arial Rounded"/>
                <a:cs typeface="Arial Rounded"/>
                <a:sym typeface="Arial Rounded"/>
              </a:rPr>
              <a:t>        - Ngày 28 tháng 6, Ngày Gia đình Việt Nam.</a:t>
            </a:r>
          </a:p>
          <a:p>
            <a:pPr lvl="0" algn="just"/>
            <a:r>
              <a:rPr lang="vi-VN" sz="2400" dirty="0">
                <a:latin typeface="Arial Rounded"/>
                <a:ea typeface="Arial Rounded"/>
                <a:cs typeface="Arial Rounded"/>
                <a:sym typeface="Arial Rounded"/>
              </a:rPr>
              <a:t>        - Đúng rồi. Vì thế hôm nay nhà mình liên hoan con ạ.</a:t>
            </a:r>
          </a:p>
          <a:p>
            <a:pPr lvl="0" algn="just"/>
            <a:r>
              <a:rPr lang="vi-VN" sz="24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p>
          <a:p>
            <a:pPr lvl="0" algn="just"/>
            <a:r>
              <a:rPr lang="vi-VN" sz="2400" dirty="0">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sp>
        <p:nvSpPr>
          <p:cNvPr id="6" name="Cloud Callout 5"/>
          <p:cNvSpPr/>
          <p:nvPr/>
        </p:nvSpPr>
        <p:spPr>
          <a:xfrm>
            <a:off x="6594029" y="424931"/>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dirty="0">
                <a:solidFill>
                  <a:srgbClr val="00B050"/>
                </a:solidFill>
                <a:latin typeface="Arial Rounded"/>
                <a:sym typeface="Arial Rounded"/>
              </a:rPr>
              <a:t>Từ nào có vần mới?</a:t>
            </a:r>
            <a:endParaRPr lang="en-US" sz="1800" dirty="0">
              <a:solidFill>
                <a:srgbClr val="00B050"/>
              </a:solidFill>
            </a:endParaRPr>
          </a:p>
        </p:txBody>
      </p:sp>
      <p:sp>
        <p:nvSpPr>
          <p:cNvPr id="7" name="Cloud Callout 6"/>
          <p:cNvSpPr/>
          <p:nvPr/>
        </p:nvSpPr>
        <p:spPr>
          <a:xfrm>
            <a:off x="6594029" y="424930"/>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u="sng" dirty="0">
                <a:solidFill>
                  <a:srgbClr val="FF0000"/>
                </a:solidFill>
                <a:latin typeface="Arial Rounded"/>
                <a:ea typeface="Arial Rounded"/>
                <a:cs typeface="Arial Rounded"/>
                <a:sym typeface="Arial Rounded"/>
              </a:rPr>
              <a:t>xoong</a:t>
            </a:r>
            <a:endParaRPr lang="en-US" sz="1800" u="sng" dirty="0">
              <a:solidFill>
                <a:srgbClr val="FF0000"/>
              </a:solidFill>
            </a:endParaRPr>
          </a:p>
        </p:txBody>
      </p:sp>
      <p:sp>
        <p:nvSpPr>
          <p:cNvPr id="8" name="TextBox 7"/>
          <p:cNvSpPr txBox="1"/>
          <p:nvPr/>
        </p:nvSpPr>
        <p:spPr>
          <a:xfrm>
            <a:off x="334077" y="3487047"/>
            <a:ext cx="988538" cy="415498"/>
          </a:xfrm>
          <a:prstGeom prst="rect">
            <a:avLst/>
          </a:prstGeom>
          <a:solidFill>
            <a:schemeClr val="bg1"/>
          </a:solidFill>
        </p:spPr>
        <p:txBody>
          <a:bodyPr wrap="square" rtlCol="0">
            <a:spAutoFit/>
          </a:bodyPr>
          <a:lstStyle/>
          <a:p>
            <a:r>
              <a:rPr lang="vi-VN" sz="2100" b="1" dirty="0">
                <a:solidFill>
                  <a:srgbClr val="0070C0"/>
                </a:solidFill>
                <a:latin typeface="Arial Rounded"/>
                <a:ea typeface="Arial Rounded"/>
                <a:cs typeface="Arial Rounded"/>
                <a:sym typeface="Arial Rounded"/>
              </a:rPr>
              <a:t>x</a:t>
            </a:r>
            <a:r>
              <a:rPr lang="vi-VN" sz="2100" b="1" dirty="0">
                <a:solidFill>
                  <a:srgbClr val="FF0000"/>
                </a:solidFill>
                <a:latin typeface="Arial Rounded"/>
                <a:ea typeface="Arial Rounded"/>
                <a:cs typeface="Arial Rounded"/>
                <a:sym typeface="Arial Rounded"/>
              </a:rPr>
              <a:t>oong</a:t>
            </a:r>
            <a:endParaRPr lang="en-US" sz="2100" b="1" dirty="0">
              <a:solidFill>
                <a:srgbClr val="FF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45" y="4660151"/>
            <a:ext cx="1392833" cy="357881"/>
          </a:xfrm>
          <a:prstGeom prst="rect">
            <a:avLst/>
          </a:prstGeom>
        </p:spPr>
      </p:pic>
      <p:pic>
        <p:nvPicPr>
          <p:cNvPr id="10" name="loa nghe lầ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a16="http://schemas.microsoft.com/office/drawing/2014/main" xmlns="" id="{760FC3C0-38ED-4BC7-9E5B-D57ADB340A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808" y="-542141"/>
            <a:ext cx="457200" cy="457200"/>
          </a:xfrm>
          <a:prstGeom prst="rect">
            <a:avLst/>
          </a:prstGeom>
        </p:spPr>
      </p:pic>
      <p:pic>
        <p:nvPicPr>
          <p:cNvPr id="13" name="Loa nghe lại" descr="Volume">
            <a:extLst>
              <a:ext uri="{FF2B5EF4-FFF2-40B4-BE49-F238E27FC236}">
                <a16:creationId xmlns:a16="http://schemas.microsoft.com/office/drawing/2014/main" xmlns="" id="{04BEA446-3CFC-444E-B55E-689AC0837FB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229845" y="125468"/>
            <a:ext cx="640253" cy="640253"/>
          </a:xfrm>
          <a:prstGeom prst="rect">
            <a:avLst/>
          </a:prstGeom>
        </p:spPr>
      </p:pic>
    </p:spTree>
    <p:extLst>
      <p:ext uri="{BB962C8B-B14F-4D97-AF65-F5344CB8AC3E}">
        <p14:creationId xmlns:p14="http://schemas.microsoft.com/office/powerpoint/2010/main" val="12171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9202" fill="hold"/>
                                        <p:tgtEl>
                                          <p:spTgt spid="11"/>
                                        </p:tgtEl>
                                      </p:cBhvr>
                                    </p:cmd>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96" y="472179"/>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grpSp>
        <p:nvGrpSpPr>
          <p:cNvPr id="6" name="Group 5"/>
          <p:cNvGrpSpPr/>
          <p:nvPr/>
        </p:nvGrpSpPr>
        <p:grpSpPr>
          <a:xfrm>
            <a:off x="4885507" y="907447"/>
            <a:ext cx="117566" cy="293915"/>
            <a:chOff x="7667896" y="1031966"/>
            <a:chExt cx="156754" cy="391886"/>
          </a:xfrm>
        </p:grpSpPr>
        <p:cxnSp>
          <p:nvCxnSpPr>
            <p:cNvPr id="7" name="Straight Connector 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9" name="Group 8"/>
          <p:cNvGrpSpPr/>
          <p:nvPr/>
        </p:nvGrpSpPr>
        <p:grpSpPr>
          <a:xfrm>
            <a:off x="5590902" y="1318927"/>
            <a:ext cx="117566" cy="293915"/>
            <a:chOff x="7667896" y="1031966"/>
            <a:chExt cx="156754" cy="391886"/>
          </a:xfrm>
        </p:grpSpPr>
        <p:cxnSp>
          <p:nvCxnSpPr>
            <p:cNvPr id="10" name="Straight Connector 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2" name="Group 11"/>
          <p:cNvGrpSpPr/>
          <p:nvPr/>
        </p:nvGrpSpPr>
        <p:grpSpPr>
          <a:xfrm>
            <a:off x="5091247" y="1691218"/>
            <a:ext cx="117566" cy="293915"/>
            <a:chOff x="7667896" y="1031966"/>
            <a:chExt cx="156754" cy="391886"/>
          </a:xfrm>
        </p:grpSpPr>
        <p:cxnSp>
          <p:nvCxnSpPr>
            <p:cNvPr id="13" name="Straight Connector 1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5" name="Group 14"/>
          <p:cNvGrpSpPr/>
          <p:nvPr/>
        </p:nvGrpSpPr>
        <p:grpSpPr>
          <a:xfrm>
            <a:off x="3974374" y="2053713"/>
            <a:ext cx="117566" cy="293915"/>
            <a:chOff x="7667896" y="1031966"/>
            <a:chExt cx="156754" cy="391886"/>
          </a:xfrm>
        </p:grpSpPr>
        <p:cxnSp>
          <p:nvCxnSpPr>
            <p:cNvPr id="16" name="Straight Connector 1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7031081" y="2440422"/>
            <a:ext cx="117566" cy="293915"/>
            <a:chOff x="7667896" y="1031966"/>
            <a:chExt cx="156754" cy="391886"/>
          </a:xfrm>
        </p:grpSpPr>
        <p:cxnSp>
          <p:nvCxnSpPr>
            <p:cNvPr id="19" name="Straight Connector 1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1" name="Group 20"/>
          <p:cNvGrpSpPr/>
          <p:nvPr/>
        </p:nvGrpSpPr>
        <p:grpSpPr>
          <a:xfrm>
            <a:off x="2446018" y="2767415"/>
            <a:ext cx="117566" cy="293915"/>
            <a:chOff x="7667896" y="1031966"/>
            <a:chExt cx="156754" cy="391886"/>
          </a:xfrm>
        </p:grpSpPr>
        <p:cxnSp>
          <p:nvCxnSpPr>
            <p:cNvPr id="22" name="Straight Connector 2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4" name="Group 23"/>
          <p:cNvGrpSpPr/>
          <p:nvPr/>
        </p:nvGrpSpPr>
        <p:grpSpPr>
          <a:xfrm>
            <a:off x="8330836" y="2781835"/>
            <a:ext cx="117566" cy="293915"/>
            <a:chOff x="7667896" y="1031966"/>
            <a:chExt cx="156754" cy="391886"/>
          </a:xfrm>
        </p:grpSpPr>
        <p:cxnSp>
          <p:nvCxnSpPr>
            <p:cNvPr id="25" name="Straight Connector 2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7" name="Group 26"/>
          <p:cNvGrpSpPr/>
          <p:nvPr/>
        </p:nvGrpSpPr>
        <p:grpSpPr>
          <a:xfrm>
            <a:off x="2769325" y="3160790"/>
            <a:ext cx="117566" cy="293915"/>
            <a:chOff x="7667896" y="1031966"/>
            <a:chExt cx="156754" cy="391886"/>
          </a:xfrm>
        </p:grpSpPr>
        <p:cxnSp>
          <p:nvCxnSpPr>
            <p:cNvPr id="28" name="Straight Connector 2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9"/>
          <p:cNvGrpSpPr/>
          <p:nvPr/>
        </p:nvGrpSpPr>
        <p:grpSpPr>
          <a:xfrm>
            <a:off x="6028505" y="3136471"/>
            <a:ext cx="117566" cy="293915"/>
            <a:chOff x="7667896" y="1031966"/>
            <a:chExt cx="156754" cy="391886"/>
          </a:xfrm>
        </p:grpSpPr>
        <p:cxnSp>
          <p:nvCxnSpPr>
            <p:cNvPr id="31" name="Straight Connector 3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3" name="Group 32"/>
          <p:cNvGrpSpPr/>
          <p:nvPr/>
        </p:nvGrpSpPr>
        <p:grpSpPr>
          <a:xfrm>
            <a:off x="3165932" y="3454705"/>
            <a:ext cx="117566" cy="293915"/>
            <a:chOff x="7667896" y="1031966"/>
            <a:chExt cx="156754" cy="391886"/>
          </a:xfrm>
        </p:grpSpPr>
        <p:cxnSp>
          <p:nvCxnSpPr>
            <p:cNvPr id="34" name="Straight Connector 3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6" name="Group 35"/>
          <p:cNvGrpSpPr/>
          <p:nvPr/>
        </p:nvGrpSpPr>
        <p:grpSpPr>
          <a:xfrm>
            <a:off x="8055966" y="3483526"/>
            <a:ext cx="117566" cy="293915"/>
            <a:chOff x="7667896" y="1031966"/>
            <a:chExt cx="156754" cy="391886"/>
          </a:xfrm>
        </p:grpSpPr>
        <p:cxnSp>
          <p:nvCxnSpPr>
            <p:cNvPr id="37" name="Straight Connector 3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4080674" y="3867295"/>
            <a:ext cx="117566" cy="293915"/>
            <a:chOff x="7667896" y="1031966"/>
            <a:chExt cx="156754" cy="391886"/>
          </a:xfrm>
        </p:grpSpPr>
        <p:cxnSp>
          <p:nvCxnSpPr>
            <p:cNvPr id="40" name="Straight Connector 3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7109458" y="3829943"/>
            <a:ext cx="117566" cy="293915"/>
            <a:chOff x="7667896" y="1031966"/>
            <a:chExt cx="156754" cy="391886"/>
          </a:xfrm>
        </p:grpSpPr>
        <p:cxnSp>
          <p:nvCxnSpPr>
            <p:cNvPr id="43" name="Straight Connector 4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5" name="Group 44"/>
          <p:cNvGrpSpPr/>
          <p:nvPr/>
        </p:nvGrpSpPr>
        <p:grpSpPr>
          <a:xfrm>
            <a:off x="6146071" y="4190214"/>
            <a:ext cx="117566" cy="293915"/>
            <a:chOff x="7667896" y="1031966"/>
            <a:chExt cx="156754" cy="391886"/>
          </a:xfrm>
        </p:grpSpPr>
        <p:cxnSp>
          <p:nvCxnSpPr>
            <p:cNvPr id="46" name="Straight Connector 4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TextBox 58"/>
          <p:cNvSpPr txBox="1"/>
          <p:nvPr/>
        </p:nvSpPr>
        <p:spPr>
          <a:xfrm>
            <a:off x="982562" y="3757519"/>
            <a:ext cx="1645922" cy="461665"/>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quây quần</a:t>
            </a:r>
            <a:endParaRPr lang="en-US" sz="2400" dirty="0">
              <a:solidFill>
                <a:srgbClr val="FFC000"/>
              </a:solidFill>
            </a:endParaRPr>
          </a:p>
        </p:txBody>
      </p:sp>
      <p:grpSp>
        <p:nvGrpSpPr>
          <p:cNvPr id="2" name="Group 1"/>
          <p:cNvGrpSpPr/>
          <p:nvPr/>
        </p:nvGrpSpPr>
        <p:grpSpPr>
          <a:xfrm>
            <a:off x="6263637" y="3750757"/>
            <a:ext cx="2575144" cy="830997"/>
            <a:chOff x="6568856" y="763865"/>
            <a:chExt cx="2575144" cy="830997"/>
          </a:xfrm>
        </p:grpSpPr>
        <p:sp>
          <p:nvSpPr>
            <p:cNvPr id="63" name="TextBox 62"/>
            <p:cNvSpPr txBox="1"/>
            <p:nvPr/>
          </p:nvSpPr>
          <p:spPr>
            <a:xfrm>
              <a:off x="6568856" y="763865"/>
              <a:ext cx="2575144" cy="83099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tuyệt.  </a:t>
              </a:r>
              <a:r>
                <a:rPr lang="vi-VN" sz="2400" dirty="0">
                  <a:solidFill>
                    <a:srgbClr val="0070C0"/>
                  </a:solidFill>
                  <a:latin typeface="Arial Rounded"/>
                  <a:ea typeface="Arial Rounded"/>
                  <a:cs typeface="Arial Rounded"/>
                  <a:sym typeface="Arial Rounded"/>
                </a:rPr>
                <a:t>Chi thích</a:t>
              </a:r>
              <a:r>
                <a:rPr lang="vi-VN" sz="2400" dirty="0">
                  <a:solidFill>
                    <a:srgbClr val="FFC000"/>
                  </a:solidFill>
                  <a:latin typeface="Arial Rounded"/>
                  <a:ea typeface="Arial Rounded"/>
                  <a:cs typeface="Arial Rounded"/>
                  <a:sym typeface="Arial Rounded"/>
                </a:rPr>
                <a:t>   </a:t>
              </a:r>
              <a:endParaRPr lang="en-US" sz="2400" dirty="0">
                <a:solidFill>
                  <a:srgbClr val="FFC000"/>
                </a:solidFill>
              </a:endParaRPr>
            </a:p>
          </p:txBody>
        </p:sp>
        <p:cxnSp>
          <p:nvCxnSpPr>
            <p:cNvPr id="69" name="Straight Connector 68"/>
            <p:cNvCxnSpPr/>
            <p:nvPr/>
          </p:nvCxnSpPr>
          <p:spPr>
            <a:xfrm flipH="1">
              <a:off x="7483144" y="886319"/>
              <a:ext cx="88417" cy="293914"/>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Straight Connector 69"/>
            <p:cNvCxnSpPr/>
            <p:nvPr/>
          </p:nvCxnSpPr>
          <p:spPr>
            <a:xfrm flipH="1">
              <a:off x="7438935" y="884803"/>
              <a:ext cx="88417" cy="293914"/>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067693" y="2656577"/>
            <a:ext cx="2518676" cy="437778"/>
            <a:chOff x="6318639" y="968994"/>
            <a:chExt cx="2518676" cy="437778"/>
          </a:xfrm>
        </p:grpSpPr>
        <p:sp>
          <p:nvSpPr>
            <p:cNvPr id="58" name="TextBox 57"/>
            <p:cNvSpPr txBox="1"/>
            <p:nvPr/>
          </p:nvSpPr>
          <p:spPr>
            <a:xfrm>
              <a:off x="6318639" y="968994"/>
              <a:ext cx="2518676" cy="41765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liên hoan </a:t>
              </a:r>
              <a:r>
                <a:rPr lang="vi-VN" sz="2400" dirty="0">
                  <a:solidFill>
                    <a:srgbClr val="679C31"/>
                  </a:solidFill>
                  <a:latin typeface="Arial Rounded"/>
                  <a:ea typeface="Arial Rounded"/>
                  <a:cs typeface="Arial Rounded"/>
                  <a:sym typeface="Arial Rounded"/>
                </a:rPr>
                <a:t>con ạ.</a:t>
              </a:r>
              <a:endParaRPr lang="en-US" sz="2400" dirty="0">
                <a:solidFill>
                  <a:srgbClr val="FFC000"/>
                </a:solidFill>
              </a:endParaRPr>
            </a:p>
          </p:txBody>
        </p:sp>
        <p:grpSp>
          <p:nvGrpSpPr>
            <p:cNvPr id="64" name="Group 63"/>
            <p:cNvGrpSpPr/>
            <p:nvPr/>
          </p:nvGrpSpPr>
          <p:grpSpPr>
            <a:xfrm>
              <a:off x="8588542" y="1112857"/>
              <a:ext cx="117566" cy="293915"/>
              <a:chOff x="7667896" y="1031966"/>
              <a:chExt cx="156754" cy="391886"/>
            </a:xfrm>
          </p:grpSpPr>
          <p:cxnSp>
            <p:nvCxnSpPr>
              <p:cNvPr id="65" name="Straight Connector 6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7657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6" name="TextBox 5"/>
          <p:cNvSpPr txBox="1"/>
          <p:nvPr/>
        </p:nvSpPr>
        <p:spPr>
          <a:xfrm>
            <a:off x="3402130" y="3389599"/>
            <a:ext cx="5601056"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Ông bà trông em bé  để mẹ nấu ăn.</a:t>
            </a:r>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Cả</a:t>
            </a:r>
            <a:endParaRPr lang="en-US" sz="2400" dirty="0">
              <a:solidFill>
                <a:srgbClr val="FFC000"/>
              </a:solidFill>
            </a:endParaRPr>
          </a:p>
        </p:txBody>
      </p:sp>
      <p:cxnSp>
        <p:nvCxnSpPr>
          <p:cNvPr id="8" name="Straight Connector 7"/>
          <p:cNvCxnSpPr/>
          <p:nvPr/>
        </p:nvCxnSpPr>
        <p:spPr>
          <a:xfrm flipH="1">
            <a:off x="6231835" y="3429001"/>
            <a:ext cx="89453" cy="34054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60465" y="4191732"/>
            <a:ext cx="6203435" cy="461665"/>
          </a:xfrm>
          <a:prstGeom prst="rect">
            <a:avLst/>
          </a:prstGeom>
          <a:solidFill>
            <a:schemeClr val="bg1"/>
          </a:solidFill>
        </p:spPr>
        <p:txBody>
          <a:bodyPr wrap="square" rtlCol="0">
            <a:spAutoFit/>
          </a:bodyPr>
          <a:lstStyle/>
          <a:p>
            <a:pPr lvl="0" algn="just"/>
            <a:r>
              <a:rPr lang="vi-VN" sz="2400" dirty="0">
                <a:latin typeface="Arial Rounded"/>
                <a:ea typeface="Arial Rounded"/>
                <a:cs typeface="Arial Rounded"/>
                <a:sym typeface="Arial Rounded"/>
              </a:rPr>
              <a:t>ngày nào cũng là  Ngày Gia đình Việt Nam.</a:t>
            </a:r>
            <a:endParaRPr lang="vi-VN" sz="2400" dirty="0"/>
          </a:p>
        </p:txBody>
      </p:sp>
      <p:sp>
        <p:nvSpPr>
          <p:cNvPr id="10" name="TextBox 9"/>
          <p:cNvSpPr txBox="1"/>
          <p:nvPr/>
        </p:nvSpPr>
        <p:spPr>
          <a:xfrm>
            <a:off x="7375612" y="3751756"/>
            <a:ext cx="1645922"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Chi thích</a:t>
            </a:r>
            <a:endParaRPr lang="en-US" sz="2400" dirty="0"/>
          </a:p>
        </p:txBody>
      </p:sp>
      <p:cxnSp>
        <p:nvCxnSpPr>
          <p:cNvPr id="11" name="Straight Connector 10"/>
          <p:cNvCxnSpPr/>
          <p:nvPr/>
        </p:nvCxnSpPr>
        <p:spPr>
          <a:xfrm flipH="1">
            <a:off x="8705080" y="3800776"/>
            <a:ext cx="89453" cy="3405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857500" y="4240752"/>
            <a:ext cx="89453" cy="340540"/>
          </a:xfrm>
          <a:prstGeom prst="line">
            <a:avLst/>
          </a:prstGeom>
        </p:spPr>
        <p:style>
          <a:lnRef idx="3">
            <a:schemeClr val="accent2"/>
          </a:lnRef>
          <a:fillRef idx="0">
            <a:schemeClr val="accent2"/>
          </a:fillRef>
          <a:effectRef idx="2">
            <a:schemeClr val="accent2"/>
          </a:effectRef>
          <a:fontRef idx="minor">
            <a:schemeClr val="tx1"/>
          </a:fontRef>
        </p:style>
      </p:cxnSp>
      <p:grpSp>
        <p:nvGrpSpPr>
          <p:cNvPr id="13" name="Group 12"/>
          <p:cNvGrpSpPr/>
          <p:nvPr/>
        </p:nvGrpSpPr>
        <p:grpSpPr>
          <a:xfrm>
            <a:off x="5231306" y="866864"/>
            <a:ext cx="117566" cy="293915"/>
            <a:chOff x="7667896" y="1031966"/>
            <a:chExt cx="156754" cy="391886"/>
          </a:xfrm>
        </p:grpSpPr>
        <p:cxnSp>
          <p:nvCxnSpPr>
            <p:cNvPr id="14" name="Straight Connector 1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6" name="Group 15"/>
          <p:cNvGrpSpPr/>
          <p:nvPr/>
        </p:nvGrpSpPr>
        <p:grpSpPr>
          <a:xfrm>
            <a:off x="5796385" y="1229334"/>
            <a:ext cx="117566" cy="293915"/>
            <a:chOff x="7667896" y="1031966"/>
            <a:chExt cx="156754" cy="391886"/>
          </a:xfrm>
        </p:grpSpPr>
        <p:cxnSp>
          <p:nvCxnSpPr>
            <p:cNvPr id="17" name="Straight Connector 1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9" name="Group 18"/>
          <p:cNvGrpSpPr/>
          <p:nvPr/>
        </p:nvGrpSpPr>
        <p:grpSpPr>
          <a:xfrm>
            <a:off x="5270494" y="1641437"/>
            <a:ext cx="117566" cy="293915"/>
            <a:chOff x="7667896" y="1031966"/>
            <a:chExt cx="156754" cy="391886"/>
          </a:xfrm>
        </p:grpSpPr>
        <p:cxnSp>
          <p:nvCxnSpPr>
            <p:cNvPr id="20" name="Straight Connector 1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2" name="Group 21"/>
          <p:cNvGrpSpPr/>
          <p:nvPr/>
        </p:nvGrpSpPr>
        <p:grpSpPr>
          <a:xfrm>
            <a:off x="4101149" y="2015552"/>
            <a:ext cx="117566" cy="293915"/>
            <a:chOff x="7667896" y="1031966"/>
            <a:chExt cx="156754" cy="391886"/>
          </a:xfrm>
        </p:grpSpPr>
        <p:cxnSp>
          <p:nvCxnSpPr>
            <p:cNvPr id="23" name="Straight Connector 2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5" name="Group 24"/>
          <p:cNvGrpSpPr/>
          <p:nvPr/>
        </p:nvGrpSpPr>
        <p:grpSpPr>
          <a:xfrm>
            <a:off x="7249000" y="2360767"/>
            <a:ext cx="117566" cy="293915"/>
            <a:chOff x="7667896" y="1031966"/>
            <a:chExt cx="156754" cy="391886"/>
          </a:xfrm>
        </p:grpSpPr>
        <p:cxnSp>
          <p:nvCxnSpPr>
            <p:cNvPr id="26" name="Straight Connector 2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8" name="Group 27"/>
          <p:cNvGrpSpPr/>
          <p:nvPr/>
        </p:nvGrpSpPr>
        <p:grpSpPr>
          <a:xfrm>
            <a:off x="2652493" y="2721189"/>
            <a:ext cx="117566" cy="293915"/>
            <a:chOff x="7667896" y="1031966"/>
            <a:chExt cx="156754" cy="391886"/>
          </a:xfrm>
        </p:grpSpPr>
        <p:cxnSp>
          <p:nvCxnSpPr>
            <p:cNvPr id="29" name="Straight Connector 2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1" name="Group 30"/>
          <p:cNvGrpSpPr/>
          <p:nvPr/>
        </p:nvGrpSpPr>
        <p:grpSpPr>
          <a:xfrm>
            <a:off x="8467666" y="2702576"/>
            <a:ext cx="117566" cy="293915"/>
            <a:chOff x="7667896" y="1031966"/>
            <a:chExt cx="156754" cy="391886"/>
          </a:xfrm>
        </p:grpSpPr>
        <p:cxnSp>
          <p:nvCxnSpPr>
            <p:cNvPr id="32" name="Straight Connector 3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2948181" y="3058065"/>
            <a:ext cx="117566" cy="293915"/>
            <a:chOff x="7667896" y="1031966"/>
            <a:chExt cx="156754" cy="391886"/>
          </a:xfrm>
        </p:grpSpPr>
        <p:cxnSp>
          <p:nvCxnSpPr>
            <p:cNvPr id="35" name="Straight Connector 3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7" name="Group 36"/>
          <p:cNvGrpSpPr/>
          <p:nvPr/>
        </p:nvGrpSpPr>
        <p:grpSpPr>
          <a:xfrm>
            <a:off x="3383782" y="3440899"/>
            <a:ext cx="117566" cy="293915"/>
            <a:chOff x="7667896" y="1031966"/>
            <a:chExt cx="156754" cy="391886"/>
          </a:xfrm>
        </p:grpSpPr>
        <p:cxnSp>
          <p:nvCxnSpPr>
            <p:cNvPr id="38" name="Straight Connector 3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0" name="Group 39"/>
          <p:cNvGrpSpPr/>
          <p:nvPr/>
        </p:nvGrpSpPr>
        <p:grpSpPr>
          <a:xfrm>
            <a:off x="6217778" y="3053585"/>
            <a:ext cx="117566" cy="293915"/>
            <a:chOff x="7667896" y="1031966"/>
            <a:chExt cx="156754" cy="391886"/>
          </a:xfrm>
        </p:grpSpPr>
        <p:cxnSp>
          <p:nvCxnSpPr>
            <p:cNvPr id="41" name="Straight Connector 4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3" name="Group 42"/>
          <p:cNvGrpSpPr/>
          <p:nvPr/>
        </p:nvGrpSpPr>
        <p:grpSpPr>
          <a:xfrm>
            <a:off x="4316906" y="3805808"/>
            <a:ext cx="117566" cy="293915"/>
            <a:chOff x="7667896" y="1031966"/>
            <a:chExt cx="156754" cy="391886"/>
          </a:xfrm>
        </p:grpSpPr>
        <p:cxnSp>
          <p:nvCxnSpPr>
            <p:cNvPr id="44" name="Straight Connector 4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6" name="Group 45"/>
          <p:cNvGrpSpPr/>
          <p:nvPr/>
        </p:nvGrpSpPr>
        <p:grpSpPr>
          <a:xfrm>
            <a:off x="7327377" y="3805807"/>
            <a:ext cx="117566" cy="293915"/>
            <a:chOff x="7667896" y="1031966"/>
            <a:chExt cx="156754" cy="391886"/>
          </a:xfrm>
        </p:grpSpPr>
        <p:cxnSp>
          <p:nvCxnSpPr>
            <p:cNvPr id="47" name="Straight Connector 4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514539" y="4240752"/>
            <a:ext cx="117566" cy="293915"/>
            <a:chOff x="7667896" y="1031966"/>
            <a:chExt cx="156754" cy="391886"/>
          </a:xfrm>
        </p:grpSpPr>
        <p:cxnSp>
          <p:nvCxnSpPr>
            <p:cNvPr id="50" name="Straight Connector 4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3082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Ngày 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r>
              <a:rPr lang="vi-VN" sz="2400" dirty="0">
                <a:solidFill>
                  <a:schemeClr val="accent2">
                    <a:lumMod val="50000"/>
                  </a:schemeClr>
                </a:solidFill>
                <a:latin typeface="Arial Rounded"/>
                <a:ea typeface="Arial Rounded"/>
                <a:cs typeface="Arial Rounded"/>
                <a:sym typeface="Arial Rounded"/>
              </a:rPr>
              <a:t>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solidFill>
                <a:schemeClr val="accent2">
                  <a:lumMod val="50000"/>
                </a:schemeClr>
              </a:solidFill>
            </a:endParaRPr>
          </a:p>
          <a:p>
            <a:pPr lvl="0" algn="just"/>
            <a:r>
              <a:rPr lang="vi-VN" sz="2400" dirty="0">
                <a:solidFill>
                  <a:schemeClr val="accent2">
                    <a:lumMod val="50000"/>
                  </a:schemeClr>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14" name="TextBox 13"/>
          <p:cNvSpPr txBox="1"/>
          <p:nvPr/>
        </p:nvSpPr>
        <p:spPr>
          <a:xfrm>
            <a:off x="6231835" y="2655888"/>
            <a:ext cx="258559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liên hoan </a:t>
            </a:r>
            <a:r>
              <a:rPr lang="vi-VN" sz="2400" dirty="0">
                <a:solidFill>
                  <a:srgbClr val="0070C0"/>
                </a:solidFill>
                <a:latin typeface="Arial Rounded"/>
                <a:ea typeface="Arial Rounded"/>
                <a:cs typeface="Arial Rounded"/>
                <a:sym typeface="Arial Rounded"/>
              </a:rPr>
              <a:t>con ạ.</a:t>
            </a:r>
            <a:endParaRPr lang="en-US" sz="2400" dirty="0">
              <a:solidFill>
                <a:srgbClr val="0070C0"/>
              </a:solidFill>
            </a:endParaRPr>
          </a:p>
        </p:txBody>
      </p:sp>
      <p:sp>
        <p:nvSpPr>
          <p:cNvPr id="18" name="TextBox 17"/>
          <p:cNvSpPr txBox="1"/>
          <p:nvPr/>
        </p:nvSpPr>
        <p:spPr>
          <a:xfrm>
            <a:off x="1099617" y="3768280"/>
            <a:ext cx="164592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quây quần</a:t>
            </a:r>
            <a:endParaRPr lang="en-US" sz="2400" dirty="0">
              <a:solidFill>
                <a:srgbClr val="FF0000"/>
              </a:solidFill>
            </a:endParaRPr>
          </a:p>
        </p:txBody>
      </p:sp>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633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80&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82&quot;/&gt;&lt;/object&gt;&lt;object type=&quot;3&quot; unique_id=&quot;10009&quot;&gt;&lt;property id=&quot;20148&quot; value=&quot;5&quot;/&gt;&lt;property id=&quot;20300&quot; value=&quot;Slide 6&quot;/&gt;&lt;property id=&quot;20307&quot; value=&quot;283&quot;/&gt;&lt;/object&gt;&lt;object type=&quot;3&quot; unique_id=&quot;10010&quot;&gt;&lt;property id=&quot;20148&quot; value=&quot;5&quot;/&gt;&lt;property id=&quot;20300&quot; value=&quot;Slide 7&quot;/&gt;&lt;property id=&quot;20307&quot; value=&quot;285&quot;/&gt;&lt;/object&gt;&lt;object type=&quot;3&quot; unique_id=&quot;10011&quot;&gt;&lt;property id=&quot;20148&quot; value=&quot;5&quot;/&gt;&lt;property id=&quot;20300&quot; value=&quot;Slide 8&quot;/&gt;&lt;property id=&quot;20307&quot; value=&quot;284&quot;/&gt;&lt;/object&gt;&lt;object type=&quot;3&quot; unique_id=&quot;10012&quot;&gt;&lt;property id=&quot;20148&quot; value=&quot;5&quot;/&gt;&lt;property id=&quot;20300&quot; value=&quot;Slide 9&quot;/&gt;&lt;property id=&quot;20307&quot; value=&quot;263&quot;/&gt;&lt;/object&gt;&lt;object type=&quot;3&quot; unique_id=&quot;10013&quot;&gt;&lt;property id=&quot;20148&quot; value=&quot;5&quot;/&gt;&lt;property id=&quot;20300&quot; value=&quot;Slide 10&quot;/&gt;&lt;property id=&quot;20307&quot; value=&quot;264&quot;/&gt;&lt;/object&gt;&lt;object type=&quot;3&quot; unique_id=&quot;10014&quot;&gt;&lt;property id=&quot;20148&quot; value=&quot;5&quot;/&gt;&lt;property id=&quot;20300&quot; value=&quot;Slide 11&quot;/&gt;&lt;property id=&quot;20307&quot; value=&quot;265&quot;/&gt;&lt;/object&gt;&lt;object type=&quot;3&quot; unique_id=&quot;10015&quot;&gt;&lt;property id=&quot;20148&quot; value=&quot;5&quot;/&gt;&lt;property id=&quot;20300&quot; value=&quot;Slide 12&quot;/&gt;&lt;property id=&quot;20307&quot; value=&quot;267&quot;/&gt;&lt;/object&gt;&lt;object type=&quot;3&quot; unique_id=&quot;10016&quot;&gt;&lt;property id=&quot;20148&quot; value=&quot;5&quot;/&gt;&lt;property id=&quot;20300&quot; value=&quot;Slide 13&quot;/&gt;&lt;property id=&quot;20307&quot; value=&quot;268&quot;/&gt;&lt;/object&gt;&lt;object type=&quot;3&quot; unique_id=&quot;10017&quot;&gt;&lt;property id=&quot;20148&quot; value=&quot;5&quot;/&gt;&lt;property id=&quot;20300&quot; value=&quot;Slide 14&quot;/&gt;&lt;property id=&quot;20307&quot; value=&quot;269&quot;/&gt;&lt;/object&gt;&lt;object type=&quot;3&quot; unique_id=&quot;10018&quot;&gt;&lt;property id=&quot;20148&quot; value=&quot;5&quot;/&gt;&lt;property id=&quot;20300&quot; value=&quot;Slide 15&quot;/&gt;&lt;property id=&quot;20307&quot; value=&quot;270&quot;/&gt;&lt;/object&gt;&lt;object type=&quot;3&quot; unique_id=&quot;10019&quot;&gt;&lt;property id=&quot;20148&quot; value=&quot;5&quot;/&gt;&lt;property id=&quot;20300&quot; value=&quot;Slide 16&quot;/&gt;&lt;property id=&quot;20307&quot; value=&quot;271&quot;/&gt;&lt;/object&gt;&lt;object type=&quot;3&quot; unique_id=&quot;10020&quot;&gt;&lt;property id=&quot;20148&quot; value=&quot;5&quot;/&gt;&lt;property id=&quot;20300&quot; value=&quot;Slide 17&quot;/&gt;&lt;property id=&quot;20307&quot; value=&quot;272&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90&quot;/&gt;&lt;/object&gt;&lt;object type=&quot;3&quot; unique_id=&quot;10023&quot;&gt;&lt;property id=&quot;20148&quot; value=&quot;5&quot;/&gt;&lt;property id=&quot;20300&quot; value=&quot;Slide 20&quot;/&gt;&lt;property id=&quot;20307&quot; value=&quot;274&quot;/&gt;&lt;/object&gt;&lt;object type=&quot;3&quot; unique_id=&quot;10024&quot;&gt;&lt;property id=&quot;20148&quot; value=&quot;5&quot;/&gt;&lt;property id=&quot;20300&quot; value=&quot;Slide 21&quot;/&gt;&lt;property id=&quot;20307&quot; value=&quot;275&quot;/&gt;&lt;/object&gt;&lt;object type=&quot;3&quot; unique_id=&quot;10025&quot;&gt;&lt;property id=&quot;20148&quot; value=&quot;5&quot;/&gt;&lt;property id=&quot;20300&quot; value=&quot;Slide 22&quot;/&gt;&lt;property id=&quot;20307&quot; value=&quot;276&quot;/&gt;&lt;/object&gt;&lt;object type=&quot;3&quot; unique_id=&quot;10026&quot;&gt;&lt;property id=&quot;20148&quot; value=&quot;5&quot;/&gt;&lt;property id=&quot;20300&quot; value=&quot;Slide 23&quot;/&gt;&lt;property id=&quot;20307&quot; value=&quot;277&quot;/&gt;&lt;/object&gt;&lt;object type=&quot;3&quot; unique_id=&quot;10027&quot;&gt;&lt;property id=&quot;20148&quot; value=&quot;5&quot;/&gt;&lt;property id=&quot;20300&quot; value=&quot;Slide 24&quot;/&gt;&lt;property id=&quot;20307&quot; value=&quot;288&quot;/&gt;&lt;/object&gt;&lt;object type=&quot;3&quot; unique_id=&quot;10028&quot;&gt;&lt;property id=&quot;20148&quot; value=&quot;5&quot;/&gt;&lt;property id=&quot;20300&quot; value=&quot;Slide 25&quot;/&gt;&lt;property id=&quot;20307&quot; value=&quot;279&quot;/&gt;&lt;/object&gt;&lt;object type=&quot;3&quot; unique_id=&quot;10029&quot;&gt;&lt;property id=&quot;20148&quot; value=&quot;5&quot;/&gt;&lt;property id=&quot;20300&quot; value=&quot;Slide 26&quot;/&gt;&lt;property id=&quot;20307&quot; value=&quot;289&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235</Words>
  <Application>Microsoft Office PowerPoint</Application>
  <PresentationFormat>On-screen Show (16:9)</PresentationFormat>
  <Paragraphs>108</Paragraphs>
  <Slides>26</Slides>
  <Notes>17</Notes>
  <HiddenSlides>0</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cp:lastModifiedBy>
  <cp:revision>23</cp:revision>
  <dcterms:created xsi:type="dcterms:W3CDTF">2020-08-13T09:19:08Z</dcterms:created>
  <dcterms:modified xsi:type="dcterms:W3CDTF">2021-01-11T13:45:08Z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