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9" r:id="rId2"/>
    <p:sldId id="275" r:id="rId3"/>
    <p:sldId id="277" r:id="rId4"/>
    <p:sldId id="278" r:id="rId5"/>
    <p:sldId id="258" r:id="rId6"/>
    <p:sldId id="256" r:id="rId7"/>
    <p:sldId id="257" r:id="rId8"/>
    <p:sldId id="259" r:id="rId9"/>
    <p:sldId id="265" r:id="rId10"/>
    <p:sldId id="267" r:id="rId11"/>
    <p:sldId id="266" r:id="rId12"/>
    <p:sldId id="268" r:id="rId13"/>
    <p:sldId id="270" r:id="rId14"/>
    <p:sldId id="271" r:id="rId15"/>
    <p:sldId id="272" r:id="rId16"/>
    <p:sldId id="273" r:id="rId17"/>
    <p:sldId id="274" r:id="rId18"/>
    <p:sldId id="282" r:id="rId19"/>
    <p:sldId id="264" r:id="rId20"/>
    <p:sldId id="280" r:id="rId21"/>
    <p:sldId id="281" r:id="rId22"/>
    <p:sldId id="300" r:id="rId23"/>
    <p:sldId id="301" r:id="rId24"/>
    <p:sldId id="284" r:id="rId25"/>
    <p:sldId id="286" r:id="rId26"/>
    <p:sldId id="287" r:id="rId27"/>
    <p:sldId id="297" r:id="rId28"/>
    <p:sldId id="298" r:id="rId29"/>
    <p:sldId id="299" r:id="rId30"/>
    <p:sldId id="290" r:id="rId31"/>
    <p:sldId id="291" r:id="rId32"/>
    <p:sldId id="293" r:id="rId33"/>
    <p:sldId id="292" r:id="rId34"/>
    <p:sldId id="296" r:id="rId35"/>
  </p:sldIdLst>
  <p:sldSz cx="9144000" cy="6858000" type="screen4x3"/>
  <p:notesSz cx="6858000" cy="9144000"/>
  <p:custShowLst>
    <p:custShow name="Custom Show 1" id="0">
      <p:sldLst>
        <p:sld r:id="rId6"/>
      </p:sldLst>
    </p:custShow>
  </p:custShow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D9FFE-C45D-48B4-8DC0-FF2F7B3BCD8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99FCA-121C-4A67-BA73-35EB504F4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7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99FCA-121C-4A67-BA73-35EB504F40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5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87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1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3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6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6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9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6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2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9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89B-CC85-4701-AE2E-1E868C2246C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1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C989B-CC85-4701-AE2E-1E868C2246C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E161B-3C1D-42A7-8D04-2ED5509E8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11" Type="http://schemas.openxmlformats.org/officeDocument/2006/relationships/image" Target="../media/image26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5.gif"/><Relationship Id="rId4" Type="http://schemas.openxmlformats.org/officeDocument/2006/relationships/image" Target="../media/image20.wmf"/><Relationship Id="rId9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981200"/>
            <a:ext cx="9296400" cy="2362200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nay!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5029200"/>
            <a:ext cx="7391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Đỗ Thị Phương Thảo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41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410076" y="3581400"/>
            <a:ext cx="1457324" cy="167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71800" y="3581400"/>
            <a:ext cx="1438275" cy="167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685800" y="5257800"/>
            <a:ext cx="7467600" cy="1066800"/>
          </a:xfrm>
          <a:prstGeom prst="bevel">
            <a:avLst>
              <a:gd name="adj" fmla="val 1250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619500" y="2436668"/>
            <a:ext cx="10287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0000"/>
                </a:solidFill>
                <a:cs typeface="Times New Roman" pitchFamily="18" charset="0"/>
              </a:rPr>
              <a:t>    </a:t>
            </a:r>
            <a:r>
              <a:rPr lang="en-US" sz="8800" b="1" dirty="0" smtClean="0">
                <a:solidFill>
                  <a:srgbClr val="FF0000"/>
                </a:solidFill>
                <a:cs typeface="Times New Roman" pitchFamily="18" charset="0"/>
              </a:rPr>
              <a:t>   ô</a:t>
            </a:r>
            <a:endParaRPr lang="en-US" sz="8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4419600" y="3803506"/>
            <a:ext cx="8382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800" b="1" dirty="0" smtClean="0">
                <a:solidFill>
                  <a:srgbClr val="FF3300"/>
                </a:solidFill>
                <a:cs typeface="Times New Roman" pitchFamily="18" charset="0"/>
              </a:rPr>
              <a:t>t</a:t>
            </a:r>
            <a:endParaRPr lang="en-US" sz="8800" b="1" dirty="0">
              <a:solidFill>
                <a:srgbClr val="FF33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410076" y="3581400"/>
            <a:ext cx="1457324" cy="167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71800" y="3581400"/>
            <a:ext cx="1438275" cy="167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685800" y="5257800"/>
            <a:ext cx="7467600" cy="1066800"/>
          </a:xfrm>
          <a:prstGeom prst="bevel">
            <a:avLst>
              <a:gd name="adj" fmla="val 1250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619500" y="2436668"/>
            <a:ext cx="10287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0000"/>
                </a:solidFill>
                <a:cs typeface="Times New Roman" pitchFamily="18" charset="0"/>
              </a:rPr>
              <a:t>    </a:t>
            </a:r>
            <a:r>
              <a:rPr lang="en-US" sz="8800" b="1" dirty="0" smtClean="0">
                <a:solidFill>
                  <a:srgbClr val="FF0000"/>
                </a:solidFill>
                <a:cs typeface="Times New Roman" pitchFamily="18" charset="0"/>
              </a:rPr>
              <a:t>   ơ</a:t>
            </a:r>
            <a:endParaRPr lang="en-US" sz="8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4419600" y="3803506"/>
            <a:ext cx="8382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800" b="1" dirty="0" smtClean="0">
                <a:solidFill>
                  <a:srgbClr val="FF3300"/>
                </a:solidFill>
                <a:cs typeface="Times New Roman" pitchFamily="18" charset="0"/>
              </a:rPr>
              <a:t>t</a:t>
            </a:r>
            <a:endParaRPr lang="en-US" sz="8800" b="1" dirty="0">
              <a:solidFill>
                <a:srgbClr val="FF33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/>
      <p:bldP spid="174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-15240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364673" y="571324"/>
            <a:ext cx="70173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ôt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ơt</a:t>
            </a:r>
            <a:endParaRPr lang="en-US" sz="6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2" t="44151" r="34700" b="47085"/>
          <a:stretch/>
        </p:blipFill>
        <p:spPr bwMode="auto">
          <a:xfrm>
            <a:off x="1572491" y="1524000"/>
            <a:ext cx="5411912" cy="272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3908" y="4114800"/>
            <a:ext cx="157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ngọt</a:t>
            </a:r>
            <a:endParaRPr lang="en-US" sz="5400" dirty="0"/>
          </a:p>
        </p:txBody>
      </p:sp>
      <p:sp>
        <p:nvSpPr>
          <p:cNvPr id="10" name="Rectangle 9"/>
          <p:cNvSpPr/>
          <p:nvPr/>
        </p:nvSpPr>
        <p:spPr>
          <a:xfrm>
            <a:off x="3352800" y="4114800"/>
            <a:ext cx="106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6199909" y="4114799"/>
            <a:ext cx="144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hớt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20890" y="4107135"/>
            <a:ext cx="10079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ot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4105870"/>
            <a:ext cx="157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vót</a:t>
            </a:r>
            <a:endParaRPr lang="en-US" sz="5400" dirty="0"/>
          </a:p>
        </p:txBody>
      </p:sp>
      <p:sp>
        <p:nvSpPr>
          <p:cNvPr id="14" name="Rectangle 13"/>
          <p:cNvSpPr/>
          <p:nvPr/>
        </p:nvSpPr>
        <p:spPr>
          <a:xfrm>
            <a:off x="4904508" y="4094020"/>
            <a:ext cx="157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ốt</a:t>
            </a:r>
            <a:endParaRPr lang="en-US" sz="5400" dirty="0"/>
          </a:p>
        </p:txBody>
      </p:sp>
      <p:sp>
        <p:nvSpPr>
          <p:cNvPr id="15" name="Rectangle 14"/>
          <p:cNvSpPr/>
          <p:nvPr/>
        </p:nvSpPr>
        <p:spPr>
          <a:xfrm>
            <a:off x="7876308" y="4094020"/>
            <a:ext cx="1572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ợt</a:t>
            </a:r>
            <a:endParaRPr lang="en-US" sz="5400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661059" y="4109597"/>
            <a:ext cx="990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ôt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8219208" y="4066310"/>
            <a:ext cx="13057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ơt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182090" y="4093558"/>
            <a:ext cx="848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ot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129649" y="4087713"/>
            <a:ext cx="1104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ôt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826828" y="4078785"/>
            <a:ext cx="1104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F0000"/>
                </a:solidFill>
                <a:cs typeface="Times New Roman" pitchFamily="18" charset="0"/>
              </a:rPr>
              <a:t>ơt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3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8800"/>
            <a:ext cx="9220200" cy="12192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uả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Những điều cần tránh khi ăn quả nhót bạn nê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611090" y="5629860"/>
            <a:ext cx="1371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000" b="1" dirty="0" err="1" smtClean="0">
                <a:solidFill>
                  <a:srgbClr val="FF0000"/>
                </a:solidFill>
                <a:cs typeface="Times New Roman" pitchFamily="18" charset="0"/>
              </a:rPr>
              <a:t>ot</a:t>
            </a:r>
            <a:endParaRPr lang="en-US" sz="8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07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368636"/>
            <a:ext cx="9028112" cy="148936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7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7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lốt</a:t>
            </a:r>
            <a:endParaRPr lang="en-US" sz="7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" descr="Lá lốt: Công dụng, tác hại và cách sử dụng đú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37820" y="5519121"/>
            <a:ext cx="15413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FF0000"/>
                </a:solidFill>
                <a:cs typeface="Times New Roman" pitchFamily="18" charset="0"/>
              </a:rPr>
              <a:t>ôt</a:t>
            </a:r>
            <a:endParaRPr lang="en-US" sz="7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8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hững công dụng bất ngờ từ ớt | VTV.VN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927" y="5410200"/>
            <a:ext cx="8984673" cy="14478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7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7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uả</a:t>
            </a:r>
            <a:r>
              <a:rPr lang="en-US" sz="7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7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37073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842165" y="5410200"/>
            <a:ext cx="15413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FF0000"/>
                </a:solidFill>
                <a:cs typeface="Times New Roman" pitchFamily="18" charset="0"/>
              </a:rPr>
              <a:t>ơ</a:t>
            </a:r>
            <a:r>
              <a:rPr lang="en-US" sz="7200" b="1" dirty="0" err="1" smtClean="0">
                <a:solidFill>
                  <a:srgbClr val="FF0000"/>
                </a:solidFill>
                <a:cs typeface="Times New Roman" pitchFamily="18" charset="0"/>
              </a:rPr>
              <a:t>t</a:t>
            </a:r>
            <a:endParaRPr lang="en-US" sz="7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9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uy\lop 1 moi\Tư liệu soạn GA điện tử bộ Kết nối-20200815T074051Z-001\Tư liệu soạn GA điện tử bộ Kết nối\Ảnh SGK bộ sách Kết nối\ảnh sgk Tiếng Việt\Anh SGK TV 1\11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1" t="57190" r="9279" b="30420"/>
          <a:stretch/>
        </p:blipFill>
        <p:spPr bwMode="auto">
          <a:xfrm>
            <a:off x="0" y="1295400"/>
            <a:ext cx="9144000" cy="3962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00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:\thuy\lop 1 moi\Tư liệu soạn GA điện tử bộ Kết nối-20200815T074051Z-001\Tư liệu soạn GA điện tử bộ Kết nối\Ảnh SGK bộ sách Kết nối\ảnh sgk Tiếng Việt\Anh SGK TV 1\11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36947" r="8637" b="29978"/>
          <a:stretch/>
        </p:blipFill>
        <p:spPr bwMode="auto">
          <a:xfrm>
            <a:off x="-34636" y="0"/>
            <a:ext cx="9178636" cy="678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428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1534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36" y="2209800"/>
            <a:ext cx="5197764" cy="246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05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6325228" cy="5757329"/>
          </a:xfrm>
        </p:spPr>
      </p:pic>
    </p:spTree>
    <p:extLst>
      <p:ext uri="{BB962C8B-B14F-4D97-AF65-F5344CB8AC3E}">
        <p14:creationId xmlns:p14="http://schemas.microsoft.com/office/powerpoint/2010/main" val="370627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</a:rPr>
              <a:t>Khởi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động</a:t>
            </a:r>
            <a:r>
              <a:rPr lang="en-US" sz="6000" dirty="0" smtClean="0">
                <a:solidFill>
                  <a:srgbClr val="FF0000"/>
                </a:solidFill>
              </a:rPr>
              <a:t>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733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err="1" smtClean="0">
                <a:solidFill>
                  <a:schemeClr val="accent1"/>
                </a:solidFill>
              </a:rPr>
              <a:t>Thi</a:t>
            </a:r>
            <a:r>
              <a:rPr lang="en-US" sz="9600" b="1" dirty="0" smtClean="0">
                <a:solidFill>
                  <a:schemeClr val="accent1"/>
                </a:solidFill>
              </a:rPr>
              <a:t> </a:t>
            </a:r>
            <a:r>
              <a:rPr lang="en-US" sz="9600" b="1" dirty="0" err="1" smtClean="0">
                <a:solidFill>
                  <a:schemeClr val="accent1"/>
                </a:solidFill>
              </a:rPr>
              <a:t>đọc</a:t>
            </a:r>
            <a:r>
              <a:rPr lang="en-US" sz="9600" b="1" dirty="0" smtClean="0">
                <a:solidFill>
                  <a:schemeClr val="accent1"/>
                </a:solidFill>
              </a:rPr>
              <a:t> </a:t>
            </a:r>
            <a:r>
              <a:rPr lang="en-US" sz="9600" b="1" dirty="0" err="1" smtClean="0">
                <a:solidFill>
                  <a:schemeClr val="accent1"/>
                </a:solidFill>
              </a:rPr>
              <a:t>nhanh</a:t>
            </a:r>
            <a:r>
              <a:rPr lang="en-US" sz="9600" b="1" dirty="0" smtClean="0">
                <a:solidFill>
                  <a:schemeClr val="accent1"/>
                </a:solidFill>
              </a:rPr>
              <a:t> </a:t>
            </a:r>
            <a:r>
              <a:rPr lang="en-US" sz="9600" b="1" dirty="0" err="1" smtClean="0">
                <a:solidFill>
                  <a:schemeClr val="accent1"/>
                </a:solidFill>
              </a:rPr>
              <a:t>giữa</a:t>
            </a:r>
            <a:r>
              <a:rPr lang="en-US" sz="9600" b="1" dirty="0" smtClean="0">
                <a:solidFill>
                  <a:schemeClr val="accent1"/>
                </a:solidFill>
              </a:rPr>
              <a:t> </a:t>
            </a:r>
            <a:r>
              <a:rPr lang="en-US" sz="9600" b="1" dirty="0" err="1" smtClean="0">
                <a:solidFill>
                  <a:schemeClr val="accent1"/>
                </a:solidFill>
              </a:rPr>
              <a:t>các</a:t>
            </a:r>
            <a:r>
              <a:rPr lang="en-US" sz="9600" b="1" dirty="0" smtClean="0">
                <a:solidFill>
                  <a:schemeClr val="accent1"/>
                </a:solidFill>
              </a:rPr>
              <a:t> </a:t>
            </a:r>
            <a:r>
              <a:rPr lang="en-US" sz="9600" b="1" dirty="0" err="1" smtClean="0">
                <a:solidFill>
                  <a:schemeClr val="accent1"/>
                </a:solidFill>
              </a:rPr>
              <a:t>tổ</a:t>
            </a:r>
            <a:endParaRPr lang="en-US" sz="9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3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85800"/>
            <a:ext cx="6172200" cy="5791200"/>
          </a:xfrm>
        </p:spPr>
      </p:pic>
    </p:spTree>
    <p:extLst>
      <p:ext uri="{BB962C8B-B14F-4D97-AF65-F5344CB8AC3E}">
        <p14:creationId xmlns:p14="http://schemas.microsoft.com/office/powerpoint/2010/main" val="36621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38200"/>
            <a:ext cx="6362441" cy="5791200"/>
          </a:xfrm>
        </p:spPr>
      </p:pic>
    </p:spTree>
    <p:extLst>
      <p:ext uri="{BB962C8B-B14F-4D97-AF65-F5344CB8AC3E}">
        <p14:creationId xmlns:p14="http://schemas.microsoft.com/office/powerpoint/2010/main" val="392312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00543" y="1828800"/>
            <a:ext cx="7595632" cy="3378473"/>
            <a:chOff x="609600" y="1244873"/>
            <a:chExt cx="7595632" cy="337847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2115"/>
            <a:stretch/>
          </p:blipFill>
          <p:spPr bwMode="auto">
            <a:xfrm>
              <a:off x="609600" y="1244873"/>
              <a:ext cx="7595632" cy="3378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 descr="D:\thuy\lop 1 moi\Tư liệu soạn GA điện tử bộ Kết nối-20200815T074051Z-001\Tư liệu soạn GA điện tử bộ Kết nối\Ảnh SGK bộ sách Kết nối\ảnh sgk Tiếng Việt\Anh SGK TV 1\111.jp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0" t="84166" r="65984" b="6526"/>
            <a:stretch/>
          </p:blipFill>
          <p:spPr bwMode="auto">
            <a:xfrm>
              <a:off x="1226115" y="2320640"/>
              <a:ext cx="1981200" cy="226114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 descr="D:\thuy\lop 1 moi\Tư liệu soạn GA điện tử bộ Kết nối-20200815T074051Z-001\Tư liệu soạn GA điện tử bộ Kết nối\Ảnh SGK bộ sách Kết nối\ảnh sgk Tiếng Việt\Anh SGK TV 1\111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7" t="84669" r="35865" b="6526"/>
            <a:stretch/>
          </p:blipFill>
          <p:spPr bwMode="auto">
            <a:xfrm>
              <a:off x="4239487" y="2424546"/>
              <a:ext cx="3186548" cy="21849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92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1534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97" y="5105400"/>
            <a:ext cx="11033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7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57150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5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:\thuy\lop 1 moi\Tư liệu soạn GA điện tử bộ Kết nối-20200815T074051Z-001\Tư liệu soạn GA điện tử bộ Kết nối\Ảnh SGK bộ sách Kết nối\ảnh sgk Tiếng Việt\Anh SGK TV 1\11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73452" r="36871" b="6526"/>
          <a:stretch/>
        </p:blipFill>
        <p:spPr bwMode="auto">
          <a:xfrm>
            <a:off x="4149436" y="0"/>
            <a:ext cx="5070763" cy="4191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5" descr="anh 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4495800" cy="68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0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thuy\lop 1 moi\Tư liệu soạn GA điện tử bộ Kết nối-20200815T074051Z-001\Tư liệu soạn GA điện tử bộ Kết nối\Ảnh SGK bộ sách Kết nối\ảnh sgk Tiếng Việt\Anh SGK TV 1\112.jpg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67"/>
          <a:stretch/>
        </p:blipFill>
        <p:spPr bwMode="auto">
          <a:xfrm>
            <a:off x="0" y="-1"/>
            <a:ext cx="9220200" cy="4800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0" y="3276600"/>
            <a:ext cx="9158514" cy="3631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hớn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qua bay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8459197" y="3301999"/>
            <a:ext cx="6848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89858" y="5409762"/>
            <a:ext cx="64997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810656" y="3999057"/>
            <a:ext cx="6543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504168" y="4693245"/>
            <a:ext cx="6543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som nay thuc d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247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2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3" y="609600"/>
            <a:ext cx="8534400" cy="29718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891" y="2438400"/>
            <a:ext cx="88807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5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1409700"/>
            <a:ext cx="8534400" cy="2057400"/>
          </a:xfrm>
        </p:spPr>
        <p:txBody>
          <a:bodyPr>
            <a:noAutofit/>
          </a:bodyPr>
          <a:lstStyle/>
          <a:p>
            <a:pPr algn="just"/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  Ở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891" y="2438400"/>
            <a:ext cx="8880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78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3" y="685800"/>
            <a:ext cx="8534400" cy="21336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438400"/>
            <a:ext cx="83196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bay qua bay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7" name="Text Box 14"/>
          <p:cNvSpPr txBox="1">
            <a:spLocks noChangeArrowheads="1"/>
          </p:cNvSpPr>
          <p:nvPr/>
        </p:nvSpPr>
        <p:spPr bwMode="auto">
          <a:xfrm>
            <a:off x="152400" y="990600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mặt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trời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    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gặt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lúa</a:t>
            </a:r>
            <a:endParaRPr lang="en-US" sz="7200" b="1" dirty="0">
              <a:solidFill>
                <a:srgbClr val="0000FF"/>
              </a:solidFill>
              <a:latin typeface="Aval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hạt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thóc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   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vất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vả</a:t>
            </a:r>
            <a:endParaRPr lang="en-US" sz="7200" b="1" dirty="0" smtClean="0">
              <a:solidFill>
                <a:srgbClr val="0000FF"/>
              </a:solidFill>
              <a:latin typeface="Aval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bật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lửa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     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bãi</a:t>
            </a:r>
            <a:r>
              <a:rPr lang="en-US" sz="7200" b="1" dirty="0" smtClean="0">
                <a:solidFill>
                  <a:srgbClr val="0000FF"/>
                </a:solidFill>
                <a:latin typeface="Aval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Aval"/>
              </a:rPr>
              <a:t>cát</a:t>
            </a:r>
            <a:endParaRPr lang="en-US" sz="7200" b="1" dirty="0">
              <a:solidFill>
                <a:srgbClr val="0000FF"/>
              </a:solidFill>
              <a:latin typeface="Aval"/>
            </a:endParaRPr>
          </a:p>
        </p:txBody>
      </p:sp>
      <p:sp>
        <p:nvSpPr>
          <p:cNvPr id="105488" name="Text Box 16"/>
          <p:cNvSpPr txBox="1">
            <a:spLocks noChangeArrowheads="1"/>
          </p:cNvSpPr>
          <p:nvPr/>
        </p:nvSpPr>
        <p:spPr bwMode="auto">
          <a:xfrm>
            <a:off x="4980710" y="2644383"/>
            <a:ext cx="23495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7200" b="1" dirty="0" err="1" smtClean="0">
                <a:solidFill>
                  <a:srgbClr val="FF0000"/>
                </a:solidFill>
                <a:latin typeface="Aval"/>
              </a:rPr>
              <a:t>vất</a:t>
            </a:r>
            <a:endParaRPr lang="en-US" sz="7200" b="1" dirty="0">
              <a:solidFill>
                <a:srgbClr val="FF0000"/>
              </a:solidFill>
              <a:latin typeface="Aval"/>
            </a:endParaRPr>
          </a:p>
        </p:txBody>
      </p:sp>
    </p:spTree>
    <p:extLst>
      <p:ext uri="{BB962C8B-B14F-4D97-AF65-F5344CB8AC3E}">
        <p14:creationId xmlns:p14="http://schemas.microsoft.com/office/powerpoint/2010/main" val="32752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5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86106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7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:\thuy\lop 1 moi\Tư liệu soạn GA điện tử bộ Kết nối-20200815T074051Z-001\Tư liệu soạn GA điện tử bộ Kết nối\Ảnh SGK bộ sách Kết nối\ảnh sgk Tiếng Việt\Anh SGK TV 1\11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9" b="5968"/>
          <a:stretch/>
        </p:blipFill>
        <p:spPr bwMode="auto">
          <a:xfrm>
            <a:off x="0" y="76200"/>
            <a:ext cx="9144000" cy="5333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5410200"/>
            <a:ext cx="9220200" cy="1219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21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59436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05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838200"/>
            <a:ext cx="9144000" cy="1905000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ơt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367145" y="35814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Đặt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câu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với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từ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ngữ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vừa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tìm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được</a:t>
            </a:r>
            <a:r>
              <a:rPr lang="en-US" sz="48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.</a:t>
            </a:r>
            <a:endParaRPr lang="vi-VN" sz="48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91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83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>
              <a:latin typeface="Arial" pitchFamily="34" charset="0"/>
            </a:endParaRPr>
          </a:p>
        </p:txBody>
      </p:sp>
      <p:grpSp>
        <p:nvGrpSpPr>
          <p:cNvPr id="32772" name="Group 3"/>
          <p:cNvGrpSpPr>
            <a:grpSpLocks/>
          </p:cNvGrpSpPr>
          <p:nvPr/>
        </p:nvGrpSpPr>
        <p:grpSpPr bwMode="auto">
          <a:xfrm>
            <a:off x="-381000" y="0"/>
            <a:ext cx="9829800" cy="6858000"/>
            <a:chOff x="579" y="542"/>
            <a:chExt cx="10807" cy="15840"/>
          </a:xfrm>
        </p:grpSpPr>
        <p:sp>
          <p:nvSpPr>
            <p:cNvPr id="32787" name="Line 4"/>
            <p:cNvSpPr>
              <a:spLocks noChangeShapeType="1"/>
            </p:cNvSpPr>
            <p:nvPr/>
          </p:nvSpPr>
          <p:spPr bwMode="auto">
            <a:xfrm>
              <a:off x="3658" y="780"/>
              <a:ext cx="7199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788" name="Group 5"/>
            <p:cNvGrpSpPr>
              <a:grpSpLocks/>
            </p:cNvGrpSpPr>
            <p:nvPr/>
          </p:nvGrpSpPr>
          <p:grpSpPr bwMode="auto">
            <a:xfrm>
              <a:off x="579" y="542"/>
              <a:ext cx="10807" cy="15840"/>
              <a:chOff x="1161" y="182"/>
              <a:chExt cx="10620" cy="14940"/>
            </a:xfrm>
          </p:grpSpPr>
          <p:grpSp>
            <p:nvGrpSpPr>
              <p:cNvPr id="32789" name="Group 6"/>
              <p:cNvGrpSpPr>
                <a:grpSpLocks/>
              </p:cNvGrpSpPr>
              <p:nvPr/>
            </p:nvGrpSpPr>
            <p:grpSpPr bwMode="auto">
              <a:xfrm>
                <a:off x="1161" y="182"/>
                <a:ext cx="10620" cy="14940"/>
                <a:chOff x="1985" y="2248"/>
                <a:chExt cx="8796" cy="11723"/>
              </a:xfrm>
            </p:grpSpPr>
            <p:graphicFrame>
              <p:nvGraphicFramePr>
                <p:cNvPr id="32791" name="Object 7"/>
                <p:cNvGraphicFramePr>
                  <a:graphicFrameLocks noChangeAspect="1"/>
                </p:cNvGraphicFramePr>
                <p:nvPr/>
              </p:nvGraphicFramePr>
              <p:xfrm>
                <a:off x="1985" y="2248"/>
                <a:ext cx="3055" cy="30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4" r:id="rId3" imgW="1278331" imgH="1273759" progId="">
                        <p:embed/>
                      </p:oleObj>
                    </mc:Choice>
                    <mc:Fallback>
                      <p:oleObj r:id="rId3" imgW="1278331" imgH="1273759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85" y="2248"/>
                              <a:ext cx="3055" cy="304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2792" name="Object 8"/>
                <p:cNvGraphicFramePr>
                  <a:graphicFrameLocks noChangeAspect="1"/>
                </p:cNvGraphicFramePr>
                <p:nvPr/>
              </p:nvGraphicFramePr>
              <p:xfrm>
                <a:off x="7632" y="11087"/>
                <a:ext cx="3149" cy="28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45" r:id="rId5" imgW="1999793" imgH="1831543" progId="">
                        <p:embed/>
                      </p:oleObj>
                    </mc:Choice>
                    <mc:Fallback>
                      <p:oleObj r:id="rId5" imgW="1999793" imgH="1831543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632" y="11087"/>
                              <a:ext cx="3149" cy="288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2793" name="Line 9"/>
                <p:cNvSpPr>
                  <a:spLocks noChangeShapeType="1"/>
                </p:cNvSpPr>
                <p:nvPr/>
              </p:nvSpPr>
              <p:spPr bwMode="auto">
                <a:xfrm>
                  <a:off x="2448" y="5290"/>
                  <a:ext cx="0" cy="835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4" name="Line 10"/>
                <p:cNvSpPr>
                  <a:spLocks noChangeShapeType="1"/>
                </p:cNvSpPr>
                <p:nvPr/>
              </p:nvSpPr>
              <p:spPr bwMode="auto">
                <a:xfrm>
                  <a:off x="2448" y="13626"/>
                  <a:ext cx="5184" cy="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790" name="Line 11"/>
              <p:cNvSpPr>
                <a:spLocks noChangeShapeType="1"/>
              </p:cNvSpPr>
              <p:nvPr/>
            </p:nvSpPr>
            <p:spPr bwMode="auto">
              <a:xfrm>
                <a:off x="11241" y="362"/>
                <a:ext cx="0" cy="11160"/>
              </a:xfrm>
              <a:prstGeom prst="line">
                <a:avLst/>
              </a:prstGeom>
              <a:noFill/>
              <a:ln w="57150" cmpd="thickThin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2773" name="Group 12"/>
          <p:cNvGrpSpPr>
            <a:grpSpLocks/>
          </p:cNvGrpSpPr>
          <p:nvPr/>
        </p:nvGrpSpPr>
        <p:grpSpPr bwMode="auto">
          <a:xfrm>
            <a:off x="0" y="-30163"/>
            <a:ext cx="9220200" cy="6888163"/>
            <a:chOff x="0" y="-19"/>
            <a:chExt cx="5808" cy="4339"/>
          </a:xfrm>
        </p:grpSpPr>
        <p:pic>
          <p:nvPicPr>
            <p:cNvPr id="32774" name="Picture 13" descr="SPARKLE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3834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Text Box 14"/>
            <p:cNvSpPr txBox="1">
              <a:spLocks noChangeArrowheads="1"/>
            </p:cNvSpPr>
            <p:nvPr/>
          </p:nvSpPr>
          <p:spPr bwMode="auto">
            <a:xfrm>
              <a:off x="2247" y="1632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l"/>
              <a:endParaRPr lang="en-US">
                <a:latin typeface="Arial" pitchFamily="34" charset="0"/>
              </a:endParaRPr>
            </a:p>
          </p:txBody>
        </p:sp>
        <p:pic>
          <p:nvPicPr>
            <p:cNvPr id="32776" name="Picture 15" descr="A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44"/>
              <a:ext cx="369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16" descr="4554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1968"/>
              <a:ext cx="48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8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536" y="912"/>
              <a:ext cx="2784" cy="11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6600" b="1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KẾT THÚC</a:t>
              </a:r>
            </a:p>
          </p:txBody>
        </p:sp>
        <p:pic>
          <p:nvPicPr>
            <p:cNvPr id="32779" name="Picture 18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19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-19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20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32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Picture 21" descr="flower9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3732"/>
              <a:ext cx="67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22" descr="4554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0"/>
              <a:ext cx="48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4" name="Picture 23" descr="SPARKLE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04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5" name="Picture 24" descr="SPARKLES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834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6" name="Picture 25" descr="007-C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064"/>
              <a:ext cx="2832" cy="179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737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30962"/>
          </a:xfrm>
        </p:spPr>
        <p:txBody>
          <a:bodyPr>
            <a:noAutofit/>
          </a:bodyPr>
          <a:lstStyle/>
          <a:p>
            <a:pPr algn="just"/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6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475020" y="3435930"/>
            <a:ext cx="2349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FF0000"/>
                </a:solidFill>
                <a:cs typeface="Times New Roman" pitchFamily="18" charset="0"/>
              </a:rPr>
              <a:t>mặt</a:t>
            </a:r>
            <a:endParaRPr lang="en-US" sz="6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3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 b="68481"/>
          <a:stretch/>
        </p:blipFill>
        <p:spPr bwMode="auto">
          <a:xfrm>
            <a:off x="-27709" y="13854"/>
            <a:ext cx="9144000" cy="585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562600"/>
            <a:ext cx="9143999" cy="1295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3872054" y="5831714"/>
            <a:ext cx="699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ơt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8319655" y="5825578"/>
            <a:ext cx="699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ô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172200" y="5825579"/>
            <a:ext cx="699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ot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pic>
        <p:nvPicPr>
          <p:cNvPr id="9" name="vuon nha 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2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3505200"/>
          </a:xfrm>
        </p:spPr>
        <p:txBody>
          <a:bodyPr>
            <a:noAutofit/>
          </a:bodyPr>
          <a:lstStyle/>
          <a:p>
            <a:r>
              <a:rPr lang="en-US" sz="115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15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49: </a:t>
            </a:r>
            <a:br>
              <a:rPr lang="en-US" sz="115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1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1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ôt</a:t>
            </a:r>
            <a:r>
              <a:rPr lang="en-US" sz="1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1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ơt</a:t>
            </a:r>
            <a:endParaRPr lang="en-US" sz="1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0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5715000" cy="33668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25146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84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76200" y="1143000"/>
            <a:ext cx="906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ơt</a:t>
            </a:r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1290259" y="1127560"/>
            <a:ext cx="699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</a:t>
            </a:r>
            <a:endParaRPr lang="vi-VN" sz="96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4440380" y="1113700"/>
            <a:ext cx="699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</a:t>
            </a:r>
            <a:endParaRPr lang="vi-VN" sz="96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7668490" y="1122220"/>
            <a:ext cx="699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</a:t>
            </a:r>
            <a:endParaRPr lang="vi-VN" sz="96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1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410076" y="3581400"/>
            <a:ext cx="1457324" cy="167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71800" y="3581400"/>
            <a:ext cx="1438275" cy="167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685800" y="5257800"/>
            <a:ext cx="7467600" cy="1066800"/>
          </a:xfrm>
          <a:prstGeom prst="bevel">
            <a:avLst>
              <a:gd name="adj" fmla="val 1250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>
              <a:latin typeface="Arial" pitchFamily="34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619500" y="2436668"/>
            <a:ext cx="10287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0000"/>
                </a:solidFill>
                <a:cs typeface="Times New Roman" pitchFamily="18" charset="0"/>
              </a:rPr>
              <a:t>    </a:t>
            </a:r>
            <a:r>
              <a:rPr lang="en-US" sz="8800" b="1" dirty="0" smtClean="0">
                <a:solidFill>
                  <a:srgbClr val="FF0000"/>
                </a:solidFill>
                <a:cs typeface="Times New Roman" pitchFamily="18" charset="0"/>
              </a:rPr>
              <a:t>   o</a:t>
            </a:r>
            <a:endParaRPr lang="en-US" sz="8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4419600" y="3803506"/>
            <a:ext cx="8382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8800" b="1" dirty="0" smtClean="0">
                <a:solidFill>
                  <a:srgbClr val="FF3300"/>
                </a:solidFill>
                <a:cs typeface="Times New Roman" pitchFamily="18" charset="0"/>
              </a:rPr>
              <a:t>t</a:t>
            </a:r>
            <a:endParaRPr lang="en-US" sz="8800" b="1" dirty="0">
              <a:solidFill>
                <a:srgbClr val="FF33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/>
      <p:bldP spid="174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hào mừng các em &amp;#x0D;&amp;#x0A;đến với bài học hôm nay!&amp;quot;&quot;/&gt;&lt;property id=&quot;20307&quot; value=&quot;279&quot;/&gt;&lt;/object&gt;&lt;object type=&quot;3&quot; unique_id=&quot;10005&quot;&gt;&lt;property id=&quot;20148&quot; value=&quot;5&quot;/&gt;&lt;property id=&quot;20300&quot; value=&quot;Slide 2 - &amp;quot;Khởi động:&amp;quot;&quot;/&gt;&lt;property id=&quot;20307&quot; value=&quot;275&quot;/&gt;&lt;/object&gt;&lt;object type=&quot;3&quot; unique_id=&quot;10006&quot;&gt;&lt;property id=&quot;20148&quot; value=&quot;5&quot;/&gt;&lt;property id=&quot;20300&quot; value=&quot;Slide 3&quot;/&gt;&lt;property id=&quot;20307&quot; value=&quot;277&quot;/&gt;&lt;/object&gt;&lt;object type=&quot;3&quot; unique_id=&quot;10007&quot;&gt;&lt;property id=&quot;20148&quot; value=&quot;5&quot;/&gt;&lt;property id=&quot;20300&quot; value=&quot;Slide 4 - &amp;quot;     Hè đến, nhà Nam đi nghỉ mát ở Cát Bà. Mẹ và Nam bỏ áo bơi, bàn chải, khăn mặt vào ba lô. Nam rất vui khi đi ch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58&quot;/&gt;&lt;/object&gt;&lt;object type=&quot;3&quot; unique_id=&quot;10009&quot;&gt;&lt;property id=&quot;20148&quot; value=&quot;5&quot;/&gt;&lt;property id=&quot;20300&quot; value=&quot;Slide 6 - &amp;quot;Bài 49: &amp;#x0D;&amp;#x0A;ot - ôt - ơt&amp;quot;&quot;/&gt;&lt;property id=&quot;20307&quot; value=&quot;256&quot;/&gt;&lt;/object&gt;&lt;object type=&quot;3&quot; unique_id=&quot;10010&quot;&gt;&lt;property id=&quot;20148&quot; value=&quot;5&quot;/&gt;&lt;property id=&quot;20300&quot; value=&quot;Slide 7&quot;/&gt;&lt;property id=&quot;20307&quot; value=&quot;257&quot;/&gt;&lt;/object&gt;&lt;object type=&quot;3&quot; unique_id=&quot;10011&quot;&gt;&lt;property id=&quot;20148&quot; value=&quot;5&quot;/&gt;&lt;property id=&quot;20300&quot; value=&quot;Slide 8&quot;/&gt;&lt;property id=&quot;20307&quot; value=&quot;259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4&quot;&gt;&lt;property id=&quot;20148&quot; value=&quot;5&quot;/&gt;&lt;property id=&quot;20300&quot; value=&quot;Slide 11&quot;/&gt;&lt;property id=&quot;20307&quot; value=&quot;266&quot;/&gt;&lt;/object&gt;&lt;object type=&quot;3&quot; unique_id=&quot;10015&quot;&gt;&lt;property id=&quot;20148&quot; value=&quot;5&quot;/&gt;&lt;property id=&quot;20300&quot; value=&quot;Slide 12&quot;/&gt;&lt;property id=&quot;20307&quot; value=&quot;268&quot;/&gt;&lt;/object&gt;&lt;object type=&quot;3&quot; unique_id=&quot;10016&quot;&gt;&lt;property id=&quot;20148&quot; value=&quot;5&quot;/&gt;&lt;property id=&quot;20300&quot; value=&quot;Slide 13&quot;/&gt;&lt;property id=&quot;20307&quot; value=&quot;270&quot;/&gt;&lt;/object&gt;&lt;object type=&quot;3&quot; unique_id=&quot;10017&quot;&gt;&lt;property id=&quot;20148&quot; value=&quot;5&quot;/&gt;&lt;property id=&quot;20300&quot; value=&quot;Slide 14 - &amp;quot;lá lốt&amp;quot;&quot;/&gt;&lt;property id=&quot;20307&quot; value=&quot;271&quot;/&gt;&lt;/object&gt;&lt;object type=&quot;3&quot; unique_id=&quot;10018&quot;&gt;&lt;property id=&quot;20148&quot; value=&quot;5&quot;/&gt;&lt;property id=&quot;20300&quot; value=&quot;Slide 15 - &amp;quot;quả ớt&amp;quot;&quot;/&gt;&lt;property id=&quot;20307&quot; value=&quot;272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object type=&quot;3&quot; unique_id=&quot;10020&quot;&gt;&lt;property id=&quot;20148&quot; value=&quot;5&quot;/&gt;&lt;property id=&quot;20300&quot; value=&quot;Slide 17&quot;/&gt;&lt;property id=&quot;20307&quot; value=&quot;274&quot;/&gt;&lt;/object&gt;&lt;object type=&quot;3&quot; unique_id=&quot;10021&quot;&gt;&lt;property id=&quot;20148&quot; value=&quot;5&quot;/&gt;&lt;property id=&quot;20300&quot; value=&quot;Slide 18&quot;/&gt;&lt;property id=&quot;20307&quot; value=&quot;282&quot;/&gt;&lt;/object&gt;&lt;object type=&quot;3&quot; unique_id=&quot;10022&quot;&gt;&lt;property id=&quot;20148&quot; value=&quot;5&quot;/&gt;&lt;property id=&quot;20300&quot; value=&quot;Slide 19&quot;/&gt;&lt;property id=&quot;20307&quot; value=&quot;264&quot;/&gt;&lt;/object&gt;&lt;object type=&quot;3&quot; unique_id=&quot;10023&quot;&gt;&lt;property id=&quot;20148&quot; value=&quot;5&quot;/&gt;&lt;property id=&quot;20300&quot; value=&quot;Slide 20&quot;/&gt;&lt;property id=&quot;20307&quot; value=&quot;280&quot;/&gt;&lt;/object&gt;&lt;object type=&quot;3&quot; unique_id=&quot;10024&quot;&gt;&lt;property id=&quot;20148&quot; value=&quot;5&quot;/&gt;&lt;property id=&quot;20300&quot; value=&quot;Slide 21&quot;/&gt;&lt;property id=&quot;20307&quot; value=&quot;281&quot;/&gt;&lt;/object&gt;&lt;object type=&quot;3&quot; unique_id=&quot;10025&quot;&gt;&lt;property id=&quot;20148&quot; value=&quot;5&quot;/&gt;&lt;property id=&quot;20300&quot; value=&quot;Slide 22&quot;/&gt;&lt;property id=&quot;20307&quot; value=&quot;300&quot;/&gt;&lt;/object&gt;&lt;object type=&quot;3&quot; unique_id=&quot;10026&quot;&gt;&lt;property id=&quot;20148&quot; value=&quot;5&quot;/&gt;&lt;property id=&quot;20300&quot; value=&quot;Slide 23&quot;/&gt;&lt;property id=&quot;20307&quot; value=&quot;301&quot;/&gt;&lt;/object&gt;&lt;object type=&quot;3&quot; unique_id=&quot;10027&quot;&gt;&lt;property id=&quot;20148&quot; value=&quot;5&quot;/&gt;&lt;property id=&quot;20300&quot; value=&quot;Slide 24&quot;/&gt;&lt;property id=&quot;20307&quot; value=&quot;284&quot;/&gt;&lt;/object&gt;&lt;object type=&quot;3&quot; unique_id=&quot;10028&quot;&gt;&lt;property id=&quot;20148&quot; value=&quot;5&quot;/&gt;&lt;property id=&quot;20300&quot; value=&quot;Slide 25&quot;/&gt;&lt;property id=&quot;20307&quot; value=&quot;286&quot;/&gt;&lt;/object&gt;&lt;object type=&quot;3&quot; unique_id=&quot;10029&quot;&gt;&lt;property id=&quot;20148&quot; value=&quot;5&quot;/&gt;&lt;property id=&quot;20300&quot; value=&quot;Slide 26&quot;/&gt;&lt;property id=&quot;20307&quot; value=&quot;287&quot;/&gt;&lt;/object&gt;&lt;object type=&quot;3&quot; unique_id=&quot;10030&quot;&gt;&lt;property id=&quot;20148&quot; value=&quot;5&quot;/&gt;&lt;property id=&quot;20300&quot; value=&quot;Slide 27 - &amp;quot;Buổi sáng thức dậy, Nam nhìn thấy gì?&amp;#x0D;&amp;#x0A;&amp;#x0D;&amp;#x0A;&amp;quot;&quot;/&gt;&lt;property id=&quot;20307&quot; value=&quot;297&quot;/&gt;&lt;/object&gt;&lt;object type=&quot;3&quot; unique_id=&quot;10031&quot;&gt;&lt;property id=&quot;20148&quot; value=&quot;5&quot;/&gt;&lt;property id=&quot;20300&quot; value=&quot;Slide 28 - &amp;quot;Chim sâu đang làm gì?  Ở đâu?&amp;#x0D;&amp;#x0A;&amp;#x0D;&amp;#x0A;&amp;quot;&quot;/&gt;&lt;property id=&quot;20307&quot; value=&quot;298&quot;/&gt;&lt;/object&gt;&lt;object type=&quot;3&quot; unique_id=&quot;10032&quot;&gt;&lt;property id=&quot;20148&quot; value=&quot;5&quot;/&gt;&lt;property id=&quot;20300&quot; value=&quot;Slide 29 - &amp;quot;&amp;#x0D;&amp;#x0A;&amp;#x0D;&amp;#x0A;Những từ ngữ nào chỉ hành động của chim sâu?&amp;#x0D;&amp;#x0A;&amp;#x0D;&amp;#x0A;&amp;#x0D;&amp;#x0A;&amp;quot;&quot;/&gt;&lt;property id=&quot;20307&quot; value=&quot;299&quot;/&gt;&lt;/object&gt;&lt;object type=&quot;3&quot; unique_id=&quot;10033&quot;&gt;&lt;property id=&quot;20148&quot; value=&quot;5&quot;/&gt;&lt;property id=&quot;20300&quot; value=&quot;Slide 30&quot;/&gt;&lt;property id=&quot;20307&quot; value=&quot;290&quot;/&gt;&lt;/object&gt;&lt;object type=&quot;3&quot; unique_id=&quot;10034&quot;&gt;&lt;property id=&quot;20148&quot; value=&quot;5&quot;/&gt;&lt;property id=&quot;20300&quot; value=&quot;Slide 31&quot;/&gt;&lt;property id=&quot;20307&quot; value=&quot;291&quot;/&gt;&lt;/object&gt;&lt;object type=&quot;3&quot; unique_id=&quot;10035&quot;&gt;&lt;property id=&quot;20148&quot; value=&quot;5&quot;/&gt;&lt;property id=&quot;20300&quot; value=&quot;Slide 32&quot;/&gt;&lt;property id=&quot;20307&quot; value=&quot;293&quot;/&gt;&lt;/object&gt;&lt;object type=&quot;3&quot; unique_id=&quot;10036&quot;&gt;&lt;property id=&quot;20148&quot; value=&quot;5&quot;/&gt;&lt;property id=&quot;20300&quot; value=&quot;Slide 33 - &amp;quot;Tìm từ ngữ có vần &amp;#x0D;&amp;#x0A;ot        ôt        ơt&amp;quot;&quot;/&gt;&lt;property id=&quot;20307&quot; value=&quot;292&quot;/&gt;&lt;/object&gt;&lt;object type=&quot;3&quot; unique_id=&quot;10037&quot;&gt;&lt;property id=&quot;20148&quot; value=&quot;5&quot;/&gt;&lt;property id=&quot;20300&quot; value=&quot;Slide 34&quot;/&gt;&lt;property id=&quot;20307&quot; value=&quot;29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283</Words>
  <Application>Microsoft Office PowerPoint</Application>
  <PresentationFormat>On-screen Show (4:3)</PresentationFormat>
  <Paragraphs>73</Paragraphs>
  <Slides>34</Slides>
  <Notes>1</Notes>
  <HiddenSlides>0</HiddenSlides>
  <MMClips>2</MMClips>
  <ScaleCrop>false</ScaleCrop>
  <HeadingPairs>
    <vt:vector size="8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34</vt:i4>
      </vt:variant>
      <vt:variant>
        <vt:lpstr>Custom Shows</vt:lpstr>
      </vt:variant>
      <vt:variant>
        <vt:i4>1</vt:i4>
      </vt:variant>
    </vt:vector>
  </HeadingPairs>
  <TitlesOfParts>
    <vt:vector size="36" baseType="lpstr">
      <vt:lpstr>Office Theme</vt:lpstr>
      <vt:lpstr>Chào mừng các em  đến với bài học hôm nay!</vt:lpstr>
      <vt:lpstr>Khởi động:</vt:lpstr>
      <vt:lpstr>PowerPoint Presentation</vt:lpstr>
      <vt:lpstr>     Hè đến, nhà Nam đi nghỉ mát ở Cát Bà. Mẹ và Nam bỏ áo bơi, bàn chải, khăn mặt vào ba lô. Nam rất vui khi đi chơi xa với cả nhà.</vt:lpstr>
      <vt:lpstr>PowerPoint Presentation</vt:lpstr>
      <vt:lpstr>Bài 49:  ot - ôt - 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lá lốt</vt:lpstr>
      <vt:lpstr>quả ớt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Buổi sáng thức dậy, Nam nhìn thấy gì?  </vt:lpstr>
      <vt:lpstr>Chim sâu đang làm gì?  Ở đâu?  </vt:lpstr>
      <vt:lpstr>  Những từ ngữ nào chỉ hành động của chim sâu?   </vt:lpstr>
      <vt:lpstr>PowerPoint Presentation</vt:lpstr>
      <vt:lpstr>PowerPoint Presentation</vt:lpstr>
      <vt:lpstr>PowerPoint Presentation</vt:lpstr>
      <vt:lpstr>Tìm từ ngữ có vần  ot        ôt        ơt</vt:lpstr>
      <vt:lpstr>PowerPoint Presentation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HI-XV</dc:creator>
  <cp:lastModifiedBy>A</cp:lastModifiedBy>
  <cp:revision>35</cp:revision>
  <dcterms:created xsi:type="dcterms:W3CDTF">2020-08-15T11:03:58Z</dcterms:created>
  <dcterms:modified xsi:type="dcterms:W3CDTF">2020-11-19T03:01:21Z</dcterms:modified>
</cp:coreProperties>
</file>