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86" r:id="rId3"/>
    <p:sldId id="279" r:id="rId4"/>
    <p:sldId id="270" r:id="rId5"/>
    <p:sldId id="271" r:id="rId6"/>
    <p:sldId id="273" r:id="rId7"/>
    <p:sldId id="272" r:id="rId8"/>
    <p:sldId id="263" r:id="rId9"/>
    <p:sldId id="288" r:id="rId10"/>
    <p:sldId id="287" r:id="rId11"/>
    <p:sldId id="276" r:id="rId12"/>
    <p:sldId id="278" r:id="rId13"/>
    <p:sldId id="284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85"/>
          </p14:sldIdLst>
        </p14:section>
        <p14:section name="Tiết 1" id="{50E1AC05-E808-47C5-ACCE-5BE89D6A3B62}">
          <p14:sldIdLst>
            <p14:sldId id="286"/>
            <p14:sldId id="279"/>
            <p14:sldId id="270"/>
            <p14:sldId id="271"/>
            <p14:sldId id="273"/>
            <p14:sldId id="272"/>
          </p14:sldIdLst>
        </p14:section>
        <p14:section name="Tiết 2" id="{296681D4-24D5-4E6B-BA02-9A1D8E4D5F1E}">
          <p14:sldIdLst>
            <p14:sldId id="263"/>
            <p14:sldId id="288"/>
            <p14:sldId id="287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2EDB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1" autoAdjust="0"/>
    <p:restoredTop sz="94660" autoAdjust="0"/>
  </p:normalViewPr>
  <p:slideViewPr>
    <p:cSldViewPr snapToGrid="0" showGuides="1">
      <p:cViewPr varScale="1">
        <p:scale>
          <a:sx n="99" d="100"/>
          <a:sy n="99" d="100"/>
        </p:scale>
        <p:origin x="-726" y="-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C23D82-C1A2-44E5-AD0C-2EC47190980B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1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8.em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Picture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2291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ello Kit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474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blumenpflanzen12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8125" y="-238125"/>
            <a:ext cx="971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4488" y="742950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2007091001301432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457200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7620000" y="342900"/>
            <a:ext cx="914400" cy="5715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609600" y="4114800"/>
            <a:ext cx="914400" cy="62865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WordArt 26"/>
          <p:cNvSpPr>
            <a:spLocks noChangeArrowheads="1" noChangeShapeType="1" noTextEdit="1"/>
          </p:cNvSpPr>
          <p:nvPr/>
        </p:nvSpPr>
        <p:spPr bwMode="auto">
          <a:xfrm>
            <a:off x="1371600" y="407194"/>
            <a:ext cx="7372350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 dirty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TRƯỜNG TIỂU </a:t>
            </a:r>
            <a:r>
              <a:rPr lang="vi-VN" b="1" kern="1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HỌC </a:t>
            </a:r>
            <a:r>
              <a:rPr lang="vi-VN" b="1" kern="10" smtClean="0">
                <a:ln w="12700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 THỤY</a:t>
            </a:r>
            <a:endParaRPr lang="en-US" b="1" kern="10" dirty="0">
              <a:ln w="12700">
                <a:solidFill>
                  <a:srgbClr val="CC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7" descr="GLOB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6089" y="57150"/>
            <a:ext cx="458787" cy="34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WordArt 30"/>
          <p:cNvSpPr>
            <a:spLocks noChangeArrowheads="1" noChangeShapeType="1" noTextEdit="1"/>
          </p:cNvSpPr>
          <p:nvPr/>
        </p:nvSpPr>
        <p:spPr bwMode="auto">
          <a:xfrm>
            <a:off x="1524000" y="171450"/>
            <a:ext cx="67818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/>
        </p:nvSpPr>
        <p:spPr bwMode="auto">
          <a:xfrm>
            <a:off x="304800" y="3534965"/>
            <a:ext cx="8229600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200" smtClean="0">
                <a:latin typeface="Times New Roman" pitchFamily="18" charset="0"/>
              </a:rPr>
              <a:t>GV: Đỗ Thị Phương Thảo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2055283" y="1442310"/>
            <a:ext cx="49646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9CBE5B"/>
                </a:solidFill>
                <a:latin typeface="Arial-Rounded"/>
                <a:ea typeface="DFPWaWaW5-GB5" panose="040B0500000000000000" pitchFamily="82" charset="-120"/>
                <a:cs typeface="Times New Roman" panose="02020603050405020304" pitchFamily="18" charset="0"/>
              </a:rPr>
              <a:t> 37 </a:t>
            </a:r>
          </a:p>
          <a:p>
            <a:pPr algn="ctr"/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em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êm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</a:t>
            </a:r>
            <a:r>
              <a:rPr lang="en-US" altLang="zh-CN" sz="4800" b="1" dirty="0" err="1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im</a:t>
            </a:r>
            <a:r>
              <a:rPr lang="en-US" altLang="zh-CN" sz="4800" b="1" dirty="0">
                <a:solidFill>
                  <a:srgbClr val="C00000"/>
                </a:solidFill>
                <a:latin typeface="Arial-Rounded"/>
                <a:ea typeface="DFPWaWaW5-GB5" panose="040B0500000000000000" pitchFamily="82" charset="-120"/>
                <a:cs typeface="Arial" pitchFamily="34" charset="0"/>
              </a:rPr>
              <a:t>  um</a:t>
            </a:r>
            <a:endParaRPr lang="zh-CN" altLang="en-US" sz="4800" b="1" dirty="0">
              <a:solidFill>
                <a:srgbClr val="C00000"/>
              </a:solidFill>
              <a:latin typeface="Arial-Rounded"/>
              <a:ea typeface="DFPWaWaW5-GB5" panose="040B0500000000000000" pitchFamily="82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20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2" grpId="2" animBg="1"/>
      <p:bldP spid="2073" grpId="0" animBg="1"/>
      <p:bldP spid="2073" grpId="1" animBg="1"/>
      <p:bldP spid="207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6517" y="3769965"/>
            <a:ext cx="853191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/>
              </a:rPr>
              <a:t>	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cần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cù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tìm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cỏ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khô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về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làm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tổ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Đêm</a:t>
            </a:r>
            <a:r>
              <a:rPr lang="en-US" sz="2800" dirty="0">
                <a:latin typeface="Arial-Rounded"/>
              </a:rPr>
              <a:t> qua, </a:t>
            </a:r>
            <a:r>
              <a:rPr lang="en-US" sz="2800" dirty="0" err="1">
                <a:latin typeface="Arial-Rounded"/>
              </a:rPr>
              <a:t>nó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bị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ốm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sẻ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và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sơn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ca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đến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thăm</a:t>
            </a:r>
            <a:r>
              <a:rPr lang="en-US" sz="2800" dirty="0">
                <a:latin typeface="Arial-Rounded"/>
              </a:rPr>
              <a:t>, </a:t>
            </a:r>
            <a:r>
              <a:rPr lang="en-US" sz="2800" dirty="0" err="1">
                <a:latin typeface="Arial-Rounded"/>
              </a:rPr>
              <a:t>đem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cho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nó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túm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rơm</a:t>
            </a:r>
            <a:r>
              <a:rPr lang="en-US" sz="2800" dirty="0">
                <a:latin typeface="Arial-Rounded"/>
              </a:rPr>
              <a:t>. </a:t>
            </a:r>
            <a:r>
              <a:rPr lang="en-US" sz="2800" dirty="0" err="1">
                <a:latin typeface="Arial-Rounded"/>
              </a:rPr>
              <a:t>Chim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ri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cảm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ơn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sẻ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và</a:t>
            </a:r>
            <a:r>
              <a:rPr lang="en-US" sz="2800" dirty="0">
                <a:latin typeface="Arial-Rounded"/>
              </a:rPr>
              <a:t> </a:t>
            </a:r>
            <a:r>
              <a:rPr lang="en-US" sz="2800" dirty="0" err="1">
                <a:latin typeface="Arial-Rounded"/>
              </a:rPr>
              <a:t>sơn</a:t>
            </a:r>
            <a:r>
              <a:rPr lang="en-US" sz="2800" dirty="0">
                <a:latin typeface="Arial-Rounded"/>
              </a:rPr>
              <a:t> ca.</a:t>
            </a:r>
          </a:p>
        </p:txBody>
      </p:sp>
      <p:pic>
        <p:nvPicPr>
          <p:cNvPr id="4" name="Picture 3" descr="D:\2020-2021\GIÁO ÁN\ANH TV1-T1\file-hinh-anh-sgk-tieng-viet-bo-ket-noi-tri-thuc-voi-cuoc-song\1\80.jpg"/>
          <p:cNvPicPr/>
          <p:nvPr/>
        </p:nvPicPr>
        <p:blipFill>
          <a:blip r:embed="rId2"/>
          <a:srcRect l="5488" t="5984" r="79915" b="89029"/>
          <a:stretch>
            <a:fillRect/>
          </a:stretch>
        </p:blipFill>
        <p:spPr bwMode="auto">
          <a:xfrm>
            <a:off x="651538" y="425923"/>
            <a:ext cx="1078173" cy="44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 rotWithShape="1">
          <a:blip r:embed="rId3"/>
          <a:srcRect l="5129" t="7976" r="770" b="6324"/>
          <a:stretch/>
        </p:blipFill>
        <p:spPr bwMode="auto">
          <a:xfrm>
            <a:off x="276225" y="140254"/>
            <a:ext cx="8362950" cy="3629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199627" y="3769965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37977" y="3777555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823776" y="421514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780254" y="463674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618977" y="4208771"/>
            <a:ext cx="733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7162277" y="4201181"/>
            <a:ext cx="733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2800" dirty="0">
              <a:solidFill>
                <a:srgbClr val="00B0F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766728" y="3786842"/>
            <a:ext cx="73394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2800" dirty="0">
              <a:solidFill>
                <a:srgbClr val="00B05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85301" y="4634241"/>
            <a:ext cx="73394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2800" dirty="0">
              <a:solidFill>
                <a:srgbClr val="7030A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4273" y="104777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8600" y="233362"/>
            <a:ext cx="1371600" cy="638175"/>
            <a:chOff x="762000" y="1342572"/>
            <a:chExt cx="1371600" cy="638175"/>
          </a:xfrm>
        </p:grpSpPr>
        <p:sp>
          <p:nvSpPr>
            <p:cNvPr id="8" name="Rounded Rectangle 7"/>
            <p:cNvSpPr/>
            <p:nvPr/>
          </p:nvSpPr>
          <p:spPr>
            <a:xfrm>
              <a:off x="1066800" y="1342572"/>
              <a:ext cx="1066800" cy="638175"/>
            </a:xfrm>
            <a:prstGeom prst="roundRect">
              <a:avLst/>
            </a:prstGeom>
            <a:solidFill>
              <a:srgbClr val="F22EDB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 err="1">
                  <a:solidFill>
                    <a:schemeClr val="bg1"/>
                  </a:solidFill>
                  <a:latin typeface=".VnAvant" pitchFamily="34" charset="0"/>
                </a:rPr>
                <a:t>Nãi</a:t>
              </a:r>
              <a:r>
                <a:rPr lang="en-US" sz="2800" b="1" dirty="0">
                  <a:solidFill>
                    <a:schemeClr val="bg1"/>
                  </a:solidFill>
                  <a:latin typeface=".VnAvant" pitchFamily="34" charset="0"/>
                </a:rPr>
                <a:t> </a:t>
              </a: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762000" y="1371147"/>
              <a:ext cx="533400" cy="60960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.VnAvant" pitchFamily="34" charset="0"/>
                </a:rPr>
                <a:t>5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968375"/>
            <a:ext cx="61483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238126" y="707618"/>
            <a:ext cx="825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14316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1513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7104215" y="1832630"/>
            <a:ext cx="14470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um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42901"/>
            <a:ext cx="4724400" cy="33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2280048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6975" y="2284810"/>
            <a:ext cx="1371600" cy="28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3048000" y="1600200"/>
            <a:ext cx="2686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Times New Roman" pitchFamily="18" charset="0"/>
                <a:ea typeface="幼圆"/>
                <a:cs typeface="Times New Roman" pitchFamily="18" charset="0"/>
              </a:rPr>
              <a:t>Tiết 1</a:t>
            </a:r>
            <a:endParaRPr lang="zh-CN" altLang="en-US" sz="6000" dirty="0">
              <a:solidFill>
                <a:srgbClr val="C00000"/>
              </a:solidFill>
              <a:latin typeface="Times New Roman" pitchFamily="18" charset="0"/>
              <a:ea typeface="幼圆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2"/>
          <a:srcRect l="4872" t="31682" r="5898" b="23418"/>
          <a:stretch/>
        </p:blipFill>
        <p:spPr bwMode="auto">
          <a:xfrm>
            <a:off x="457200" y="434983"/>
            <a:ext cx="8277225" cy="3509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12741" y="3864155"/>
            <a:ext cx="873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trốn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: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hai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,….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346438" y="3865613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8106336" y="3878091"/>
            <a:ext cx="96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13411" y="3864155"/>
            <a:ext cx="10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768845" y="3870010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242349" y="3878091"/>
            <a:ext cx="96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7" grpId="0"/>
      <p:bldP spid="8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525020" y="635321"/>
            <a:ext cx="1285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229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159088" y="618387"/>
            <a:ext cx="993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708471" y="592983"/>
            <a:ext cx="1283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um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60367" y="3755674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hẻm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kem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mềm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49810" y="3770491"/>
            <a:ext cx="460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chụm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mũm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572341"/>
              </p:ext>
            </p:extLst>
          </p:nvPr>
        </p:nvGraphicFramePr>
        <p:xfrm>
          <a:off x="3111955" y="1859622"/>
          <a:ext cx="294005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31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482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9472" y="1715786"/>
            <a:ext cx="1449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>
                <a:latin typeface="Arial-Rounded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92659" y="1715786"/>
            <a:ext cx="1449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êm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67172" y="2470687"/>
            <a:ext cx="17029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5400" dirty="0" err="1">
                <a:latin typeface="Arial-Rounded"/>
              </a:rPr>
              <a:t>đ</a:t>
            </a:r>
            <a:r>
              <a:rPr lang="en-US" sz="5400" dirty="0" err="1">
                <a:solidFill>
                  <a:srgbClr val="FF0000"/>
                </a:solidFill>
                <a:latin typeface="Arial-Rounded"/>
              </a:rPr>
              <a:t>ếm</a:t>
            </a:r>
            <a:endParaRPr lang="en-US" sz="5400" dirty="0">
              <a:solidFill>
                <a:srgbClr val="FF0000"/>
              </a:solidFill>
              <a:latin typeface="Arial-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71798" y="4302207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2150" y="4278457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50296" y="4305300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09706" y="4305300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63178" y="4314825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13297" y="4324350"/>
            <a:ext cx="423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37847" y="4342630"/>
            <a:ext cx="57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41249" y="4333875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  <p:bldP spid="2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" y="120707"/>
            <a:ext cx="8303051" cy="5031260"/>
          </a:xfrm>
          <a:prstGeom prst="rect">
            <a:avLst/>
          </a:prstGeom>
        </p:spPr>
      </p:pic>
      <p:pic>
        <p:nvPicPr>
          <p:cNvPr id="3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26" y="2"/>
            <a:ext cx="2032133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6167" y="3186863"/>
            <a:ext cx="257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tem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thư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71169" y="3144523"/>
            <a:ext cx="2827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thềm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04844" y="3144517"/>
            <a:ext cx="2190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tủm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tỉm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90207" y="3826935"/>
            <a:ext cx="533399" cy="84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940549" y="3796632"/>
            <a:ext cx="541495" cy="13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6317985" y="3812117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 flipV="1">
            <a:off x="7327635" y="3798749"/>
            <a:ext cx="611982" cy="356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Shape 618"/>
          <p:cNvPicPr/>
          <p:nvPr/>
        </p:nvPicPr>
        <p:blipFill>
          <a:blip r:embed="rId4"/>
          <a:stretch/>
        </p:blipFill>
        <p:spPr>
          <a:xfrm>
            <a:off x="974140" y="1174722"/>
            <a:ext cx="1894589" cy="1892328"/>
          </a:xfrm>
          <a:prstGeom prst="rect">
            <a:avLst/>
          </a:prstGeom>
        </p:spPr>
      </p:pic>
      <p:pic>
        <p:nvPicPr>
          <p:cNvPr id="16" name="Shape 622"/>
          <p:cNvPicPr/>
          <p:nvPr/>
        </p:nvPicPr>
        <p:blipFill>
          <a:blip r:embed="rId5"/>
          <a:stretch/>
        </p:blipFill>
        <p:spPr>
          <a:xfrm>
            <a:off x="3366664" y="1174722"/>
            <a:ext cx="2186411" cy="1969795"/>
          </a:xfrm>
          <a:prstGeom prst="rect">
            <a:avLst/>
          </a:prstGeom>
        </p:spPr>
      </p:pic>
      <p:pic>
        <p:nvPicPr>
          <p:cNvPr id="17" name="Shape 626"/>
          <p:cNvPicPr/>
          <p:nvPr/>
        </p:nvPicPr>
        <p:blipFill>
          <a:blip r:embed="rId6"/>
          <a:stretch/>
        </p:blipFill>
        <p:spPr>
          <a:xfrm>
            <a:off x="6098910" y="1085850"/>
            <a:ext cx="1673613" cy="205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4" y="112240"/>
            <a:ext cx="8303051" cy="50312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95300"/>
            <a:ext cx="75342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2243137" y="476251"/>
            <a:ext cx="5881688" cy="106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  <p:pic>
        <p:nvPicPr>
          <p:cNvPr id="8" name="Picture 3" descr="C:\Users\Administrator\Desktop\Clip viết âm, vần\chữ êm viết thường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istrator\Desktop\TV 1- KN- Bài 37 em êm im um\chữ em viết thườ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1928813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Clip viết âm, vần\chữ im viết thường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81174"/>
            <a:ext cx="4238626" cy="28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Clip viết âm, vần\chữ um viết thường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781174"/>
            <a:ext cx="4595812" cy="292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7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4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8" y="2280082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9" y="2285351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3" y="2685653"/>
            <a:ext cx="2304000" cy="36000"/>
          </a:xfrm>
          <a:prstGeom prst="rect">
            <a:avLst/>
          </a:prstGeom>
        </p:spPr>
      </p:pic>
      <p:pic>
        <p:nvPicPr>
          <p:cNvPr id="11" name="Picture 4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6" y="2743200"/>
            <a:ext cx="100404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ello Kitt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0699" y="2400300"/>
            <a:ext cx="99752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95877">
            <a:off x="7450138" y="120118"/>
            <a:ext cx="1179513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2007091001301432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29462">
            <a:off x="409576" y="139211"/>
            <a:ext cx="1179513" cy="17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7239001" y="142875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4495801" y="1028700"/>
            <a:ext cx="385763" cy="329804"/>
          </a:xfrm>
          <a:prstGeom prst="star5">
            <a:avLst>
              <a:gd name="adj" fmla="val 13127"/>
              <a:gd name="hf" fmla="val 105146"/>
              <a:gd name="vf" fmla="val 110557"/>
            </a:avLst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447801" y="30289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971801" y="800100"/>
            <a:ext cx="385763" cy="329804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7315200" y="3028950"/>
            <a:ext cx="609600" cy="40005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>
            <a:off x="4800601" y="3886200"/>
            <a:ext cx="631825" cy="4083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6477001" y="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133601" y="971550"/>
            <a:ext cx="403225" cy="294085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1676400" y="3943350"/>
            <a:ext cx="642938" cy="4429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6" name="Picture 8" descr="blumenpflanzen124[1]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4000500"/>
            <a:ext cx="106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9" y="112240"/>
            <a:ext cx="8303051" cy="5031260"/>
          </a:xfrm>
          <a:prstGeom prst="rect">
            <a:avLst/>
          </a:prstGeom>
        </p:spPr>
      </p:pic>
      <p:pic>
        <p:nvPicPr>
          <p:cNvPr id="6" name="Shape 632"/>
          <p:cNvPicPr/>
          <p:nvPr/>
        </p:nvPicPr>
        <p:blipFill rotWithShape="1">
          <a:blip r:embed="rId3"/>
          <a:srcRect l="5410" b="24000"/>
          <a:stretch/>
        </p:blipFill>
        <p:spPr bwMode="auto">
          <a:xfrm>
            <a:off x="1876425" y="1666876"/>
            <a:ext cx="6267450" cy="1466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30"/>
          <p:cNvPicPr/>
          <p:nvPr/>
        </p:nvPicPr>
        <p:blipFill>
          <a:blip r:embed="rId4"/>
          <a:stretch/>
        </p:blipFill>
        <p:spPr>
          <a:xfrm>
            <a:off x="879157" y="600076"/>
            <a:ext cx="1259205" cy="58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5&quot;/&gt;&lt;/object&gt;&lt;object type=&quot;3&quot; unique_id=&quot;10005&quot;&gt;&lt;property id=&quot;20148&quot; value=&quot;5&quot;/&gt;&lt;property id=&quot;20300&quot; value=&quot;Slide 2&quot;/&gt;&lt;property id=&quot;20307&quot; value=&quot;286&quot;/&gt;&lt;/object&gt;&lt;object type=&quot;3&quot; unique_id=&quot;10006&quot;&gt;&lt;property id=&quot;20148&quot; value=&quot;5&quot;/&gt;&lt;property id=&quot;20300&quot; value=&quot;Slide 3&quot;/&gt;&lt;property id=&quot;20307&quot; value=&quot;279&quot;/&gt;&lt;/object&gt;&lt;object type=&quot;3&quot; unique_id=&quot;10007&quot;&gt;&lt;property id=&quot;20148&quot; value=&quot;5&quot;/&gt;&lt;property id=&quot;20300&quot; value=&quot;Slide 4&quot;/&gt;&lt;property id=&quot;20307&quot; value=&quot;270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&quot;/&gt;&lt;property id=&quot;20307&quot; value=&quot;273&quot;/&gt;&lt;/object&gt;&lt;object type=&quot;3&quot; unique_id=&quot;10010&quot;&gt;&lt;property id=&quot;20148&quot; value=&quot;5&quot;/&gt;&lt;property id=&quot;20300&quot; value=&quot;Slide 7&quot;/&gt;&lt;property id=&quot;20307&quot; value=&quot;27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8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1714</TotalTime>
  <Words>118</Words>
  <Application>Microsoft Office PowerPoint</Application>
  <PresentationFormat>On-screen Show (16:9)</PresentationFormat>
  <Paragraphs>46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875</cp:revision>
  <dcterms:created xsi:type="dcterms:W3CDTF">2017-07-29T07:38:32Z</dcterms:created>
  <dcterms:modified xsi:type="dcterms:W3CDTF">2020-11-03T15:01:44Z</dcterms:modified>
</cp:coreProperties>
</file>