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302" r:id="rId2"/>
    <p:sldId id="318" r:id="rId3"/>
    <p:sldId id="308" r:id="rId4"/>
    <p:sldId id="304" r:id="rId5"/>
    <p:sldId id="319" r:id="rId6"/>
    <p:sldId id="309" r:id="rId7"/>
    <p:sldId id="310" r:id="rId8"/>
    <p:sldId id="311" r:id="rId9"/>
    <p:sldId id="31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003300"/>
    <a:srgbClr val="FFCC00"/>
    <a:srgbClr val="FF0066"/>
    <a:srgbClr val="FFFFFF"/>
    <a:srgbClr val="000000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08" autoAdjust="0"/>
    <p:restoredTop sz="94660"/>
  </p:normalViewPr>
  <p:slideViewPr>
    <p:cSldViewPr>
      <p:cViewPr varScale="1">
        <p:scale>
          <a:sx n="38" d="100"/>
          <a:sy n="38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80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0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F723-4534-43AE-8CA3-105F8C17C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24286-65EE-4575-9F62-AF158EAF0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11DAF-5E5A-4F37-AE6E-DC8D7CCBF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917EC-DDA9-4ED1-A862-45B2C0CE4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6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0E53C-F25B-43C3-8298-00A324E34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7CA0E-4EDD-4C1B-A346-F27DDCF8D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8AA39-642B-4A1A-B956-D72BCFDA3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9FDFE-89A0-468F-8B4C-167F1256E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6570C-401A-4AD8-8593-197AD0A61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D5DB-FD59-4E3B-86A8-54DD358585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CE4A8-508C-4222-B576-C475B1A96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30A1C-8550-42E8-B7B8-FE72F9187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91392-5649-4B60-B73A-D040E092C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92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92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92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0CE66E3B-39BA-44EF-946F-385BAF4B3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KHOA/A1_PHO_THONG/PHOCAP/A_Phocap_HuongThuy/Phanmem_Phocap_HuongThuy/BC%20THCS.doc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KHOA/A1_PHO_THONG/PHOCAP/A_Phocap_HuongThuy/Phanmem_Phocap_HuongThuy/BC%20THCS.do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Layout" Target="../slideLayouts/slideLayout13.xml"/><Relationship Id="rId1" Type="http://schemas.openxmlformats.org/officeDocument/2006/relationships/audio" Target="file:///D:\BTHI%2031\08%20Track%208.wma" TargetMode="External"/><Relationship Id="rId6" Type="http://schemas.openxmlformats.org/officeDocument/2006/relationships/image" Target="../media/image12.png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3075" name="Picture 4" descr="tranq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8" name="WordArt 6"/>
          <p:cNvSpPr>
            <a:spLocks noChangeArrowheads="1" noChangeShapeType="1" noTextEdit="1"/>
          </p:cNvSpPr>
          <p:nvPr/>
        </p:nvSpPr>
        <p:spPr bwMode="auto">
          <a:xfrm>
            <a:off x="1676400" y="1143000"/>
            <a:ext cx="4876800" cy="1600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ÂM NHẠC LỚP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FLOW0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946650"/>
            <a:ext cx="371792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1219200" y="228600"/>
            <a:ext cx="701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4100" name="Line 10"/>
          <p:cNvSpPr>
            <a:spLocks noChangeShapeType="1"/>
          </p:cNvSpPr>
          <p:nvPr/>
        </p:nvSpPr>
        <p:spPr bwMode="auto">
          <a:xfrm flipH="1">
            <a:off x="777875" y="6616700"/>
            <a:ext cx="7659688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11"/>
          <p:cNvSpPr>
            <a:spLocks noChangeShapeType="1"/>
          </p:cNvSpPr>
          <p:nvPr/>
        </p:nvSpPr>
        <p:spPr bwMode="auto">
          <a:xfrm>
            <a:off x="8839200" y="6858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02" name="Picture 12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93663" y="15875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3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228600" y="60960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4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8382000" y="60198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5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8382000" y="1524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Line 16"/>
          <p:cNvSpPr>
            <a:spLocks noChangeShapeType="1"/>
          </p:cNvSpPr>
          <p:nvPr/>
        </p:nvSpPr>
        <p:spPr bwMode="auto">
          <a:xfrm>
            <a:off x="398463" y="903288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2289" name="Rectangle 17"/>
          <p:cNvSpPr>
            <a:spLocks noChangeArrowheads="1"/>
          </p:cNvSpPr>
          <p:nvPr/>
        </p:nvSpPr>
        <p:spPr bwMode="auto">
          <a:xfrm>
            <a:off x="838200" y="762000"/>
            <a:ext cx="7848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Âm nhạc</a:t>
            </a:r>
            <a:r>
              <a:rPr lang="en-US" sz="2400" b="1" u="sng">
                <a:solidFill>
                  <a:srgbClr val="FF0000"/>
                </a:solidFill>
              </a:rPr>
              <a:t/>
            </a:r>
            <a:br>
              <a:rPr lang="en-US" sz="2400" b="1" u="sng">
                <a:solidFill>
                  <a:srgbClr val="FF0000"/>
                </a:solidFill>
              </a:rPr>
            </a:br>
            <a:r>
              <a:rPr lang="en-US" sz="3200" b="1" u="sng">
                <a:solidFill>
                  <a:srgbClr val="0000FF"/>
                </a:solidFill>
              </a:rPr>
              <a:t>Tiết 31</a:t>
            </a:r>
            <a:r>
              <a:rPr lang="en-US" sz="3200" b="1">
                <a:solidFill>
                  <a:srgbClr val="0000FF"/>
                </a:solidFill>
              </a:rPr>
              <a:t>: Ôn tập 2 bài </a:t>
            </a:r>
            <a:r>
              <a:rPr lang="en-US" sz="3200" b="1" i="1">
                <a:solidFill>
                  <a:srgbClr val="0000FF"/>
                </a:solidFill>
              </a:rPr>
              <a:t>: TĐN số 7-  Số 8</a:t>
            </a:r>
          </a:p>
        </p:txBody>
      </p:sp>
      <p:sp>
        <p:nvSpPr>
          <p:cNvPr id="182290" name="Rectangle 18"/>
          <p:cNvSpPr>
            <a:spLocks noChangeArrowheads="1"/>
          </p:cNvSpPr>
          <p:nvPr/>
        </p:nvSpPr>
        <p:spPr bwMode="auto">
          <a:xfrm>
            <a:off x="1143000" y="2667000"/>
            <a:ext cx="74676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tx2"/>
                </a:solidFill>
              </a:rPr>
              <a:t>1. Tập </a:t>
            </a:r>
            <a:r>
              <a:rPr lang="vi-VN" sz="2800" b="1">
                <a:solidFill>
                  <a:schemeClr val="tx2"/>
                </a:solidFill>
              </a:rPr>
              <a:t>đ</a:t>
            </a:r>
            <a:r>
              <a:rPr lang="en-US" sz="2800" b="1">
                <a:solidFill>
                  <a:schemeClr val="tx2"/>
                </a:solidFill>
              </a:rPr>
              <a:t>ọc nhạc số 7 : </a:t>
            </a:r>
            <a:r>
              <a:rPr lang="en-US" sz="2800" b="1">
                <a:solidFill>
                  <a:srgbClr val="00FF00"/>
                </a:solidFill>
              </a:rPr>
              <a:t>Đồng lúa bên sông.</a:t>
            </a:r>
          </a:p>
          <a:p>
            <a:endParaRPr lang="en-US" sz="2800" b="1">
              <a:solidFill>
                <a:srgbClr val="00FF00"/>
              </a:solidFill>
            </a:endParaRPr>
          </a:p>
          <a:p>
            <a:r>
              <a:rPr lang="en-US" sz="2800" b="1">
                <a:solidFill>
                  <a:schemeClr val="tx2"/>
                </a:solidFill>
              </a:rPr>
              <a:t>2. Tập </a:t>
            </a:r>
            <a:r>
              <a:rPr lang="vi-VN" sz="2800" b="1">
                <a:solidFill>
                  <a:schemeClr val="tx2"/>
                </a:solidFill>
              </a:rPr>
              <a:t>đ</a:t>
            </a:r>
            <a:r>
              <a:rPr lang="en-US" sz="2800" b="1">
                <a:solidFill>
                  <a:schemeClr val="tx2"/>
                </a:solidFill>
              </a:rPr>
              <a:t>ọc nhạc số 8:  </a:t>
            </a:r>
            <a:r>
              <a:rPr lang="en-US" sz="2800" b="1">
                <a:solidFill>
                  <a:srgbClr val="00FF00"/>
                </a:solidFill>
              </a:rPr>
              <a:t>Bầu trời xanh.</a:t>
            </a:r>
          </a:p>
          <a:p>
            <a:pPr eaLnBrk="1" hangingPunct="1">
              <a:spcBef>
                <a:spcPct val="50000"/>
              </a:spcBef>
            </a:pPr>
            <a:endParaRPr lang="en-US" sz="280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8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9" grpId="0"/>
      <p:bldP spid="18229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41375" y="1676400"/>
            <a:ext cx="7845425" cy="1665288"/>
          </a:xfrm>
          <a:prstGeom prst="rect">
            <a:avLst/>
          </a:prstGeom>
          <a:solidFill>
            <a:schemeClr val="bg2"/>
          </a:solidFill>
          <a:ln w="9525" cap="sq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US" sz="200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598738" y="152400"/>
            <a:ext cx="4129087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Arial"/>
              </a:rPr>
              <a:t>ÂM NHẠC</a:t>
            </a:r>
            <a:endParaRPr lang="en-US" sz="5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04825" y="762000"/>
            <a:ext cx="8188325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1.Ôn tập bài: TN số 7.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 b="1">
                <a:solidFill>
                  <a:srgbClr val="FFFF00"/>
                </a:solidFill>
                <a:latin typeface="Arial"/>
              </a:rPr>
              <a:t>                             </a:t>
            </a: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pic>
        <p:nvPicPr>
          <p:cNvPr id="4104" name="Picture 8" descr="C:\Documents and Settings\tk\Desktop\Tap viet\lluyen tap cao do - t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828800"/>
            <a:ext cx="7294563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914400" y="4114800"/>
            <a:ext cx="7845425" cy="1665288"/>
          </a:xfrm>
          <a:prstGeom prst="rect">
            <a:avLst/>
          </a:prstGeom>
          <a:solidFill>
            <a:schemeClr val="bg2"/>
          </a:solidFill>
          <a:ln w="9525" cap="sq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US" sz="2000"/>
          </a:p>
        </p:txBody>
      </p:sp>
      <p:pic>
        <p:nvPicPr>
          <p:cNvPr id="11" name="Picture 2" descr="C:\Documents and Settings\tk\Desktop\Tap viet\lluyen tap cao do - t38 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267200"/>
            <a:ext cx="7315200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1127125" y="3505200"/>
            <a:ext cx="2849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 i="1">
                <a:solidFill>
                  <a:srgbClr val="0000FF"/>
                </a:solidFill>
              </a:rPr>
              <a:t>* Luện tập tiết tấu.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1219200" y="1143000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* Luyện tập </a:t>
            </a:r>
            <a:r>
              <a:rPr lang="en-US" sz="2400" b="1" i="1">
                <a:solidFill>
                  <a:srgbClr val="0000FF"/>
                </a:solidFill>
              </a:rPr>
              <a:t>cao</a:t>
            </a:r>
            <a:r>
              <a:rPr lang="en-US" sz="2000" b="1" i="1">
                <a:solidFill>
                  <a:srgbClr val="0000FF"/>
                </a:solidFill>
              </a:rPr>
              <a:t> độ </a:t>
            </a:r>
          </a:p>
        </p:txBody>
      </p:sp>
      <p:sp>
        <p:nvSpPr>
          <p:cNvPr id="5130" name="Line 15"/>
          <p:cNvSpPr>
            <a:spLocks noChangeShapeType="1"/>
          </p:cNvSpPr>
          <p:nvPr/>
        </p:nvSpPr>
        <p:spPr bwMode="auto">
          <a:xfrm>
            <a:off x="8991600" y="7620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31" name="Picture 16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8534400" y="3143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7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246063" y="61055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3" name="Line 18"/>
          <p:cNvSpPr>
            <a:spLocks noChangeShapeType="1"/>
          </p:cNvSpPr>
          <p:nvPr/>
        </p:nvSpPr>
        <p:spPr bwMode="auto">
          <a:xfrm>
            <a:off x="550863" y="7620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134" name="Picture 19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238125" y="31115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5" name="Picture 20" descr="s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90223">
            <a:off x="8686800" y="63246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6" name="Line 21"/>
          <p:cNvSpPr>
            <a:spLocks noChangeShapeType="1"/>
          </p:cNvSpPr>
          <p:nvPr/>
        </p:nvSpPr>
        <p:spPr bwMode="auto">
          <a:xfrm flipH="1">
            <a:off x="777875" y="6616700"/>
            <a:ext cx="7659688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9" grpId="0"/>
      <p:bldP spid="2" grpId="0" animBg="1"/>
      <p:bldP spid="80908" grpId="0"/>
      <p:bldP spid="809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930" name="Group 130"/>
          <p:cNvGraphicFramePr>
            <a:graphicFrameLocks noGrp="1"/>
          </p:cNvGraphicFramePr>
          <p:nvPr>
            <p:ph sz="half" idx="1"/>
          </p:nvPr>
        </p:nvGraphicFramePr>
        <p:xfrm>
          <a:off x="381000" y="3810000"/>
          <a:ext cx="8229600" cy="747713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83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986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3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3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6931" name="Group 131"/>
          <p:cNvGraphicFramePr>
            <a:graphicFrameLocks noGrp="1"/>
          </p:cNvGraphicFramePr>
          <p:nvPr>
            <p:ph sz="quarter" idx="2"/>
          </p:nvPr>
        </p:nvGraphicFramePr>
        <p:xfrm>
          <a:off x="381000" y="2133600"/>
          <a:ext cx="8001000" cy="731838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524000" y="2590800"/>
            <a:ext cx="228600" cy="533400"/>
            <a:chOff x="2653" y="1440"/>
            <a:chExt cx="137" cy="374"/>
          </a:xfrm>
        </p:grpSpPr>
        <p:sp>
          <p:nvSpPr>
            <p:cNvPr id="6256" name="Oval 2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57" name="Line 2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6171" name="Picture 30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581400"/>
            <a:ext cx="5508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2" name="Picture 31" descr="clef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05000"/>
            <a:ext cx="5508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4876800" y="2362200"/>
            <a:ext cx="228600" cy="533400"/>
            <a:chOff x="2653" y="1440"/>
            <a:chExt cx="137" cy="374"/>
          </a:xfrm>
        </p:grpSpPr>
        <p:sp>
          <p:nvSpPr>
            <p:cNvPr id="6254" name="Oval 3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55" name="Line 3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3200400" y="4114800"/>
            <a:ext cx="228600" cy="533400"/>
            <a:chOff x="2653" y="1440"/>
            <a:chExt cx="137" cy="374"/>
          </a:xfrm>
        </p:grpSpPr>
        <p:sp>
          <p:nvSpPr>
            <p:cNvPr id="6252" name="Oval 3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53" name="Line 3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38" name="Rectangle 38"/>
          <p:cNvSpPr>
            <a:spLocks noChangeArrowheads="1"/>
          </p:cNvSpPr>
          <p:nvPr/>
        </p:nvSpPr>
        <p:spPr bwMode="auto">
          <a:xfrm>
            <a:off x="1600200" y="1173163"/>
            <a:ext cx="731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</a:rPr>
              <a:t>  TĐN số 7 : </a:t>
            </a:r>
            <a:r>
              <a:rPr lang="en-US" sz="3200">
                <a:solidFill>
                  <a:srgbClr val="FF00FF"/>
                </a:solidFill>
              </a:rPr>
              <a:t>Đồng lúa bên sông</a:t>
            </a:r>
          </a:p>
        </p:txBody>
      </p:sp>
      <p:sp>
        <p:nvSpPr>
          <p:cNvPr id="76839" name="Line 39"/>
          <p:cNvSpPr>
            <a:spLocks noChangeShapeType="1"/>
          </p:cNvSpPr>
          <p:nvPr/>
        </p:nvSpPr>
        <p:spPr bwMode="auto">
          <a:xfrm>
            <a:off x="1371600" y="3048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40" name="Line 40"/>
          <p:cNvSpPr>
            <a:spLocks noChangeShapeType="1"/>
          </p:cNvSpPr>
          <p:nvPr/>
        </p:nvSpPr>
        <p:spPr bwMode="auto">
          <a:xfrm>
            <a:off x="4572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41" name="Line 41"/>
          <p:cNvSpPr>
            <a:spLocks noChangeShapeType="1"/>
          </p:cNvSpPr>
          <p:nvPr/>
        </p:nvSpPr>
        <p:spPr bwMode="auto">
          <a:xfrm>
            <a:off x="3429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772400" y="4267200"/>
            <a:ext cx="228600" cy="533400"/>
            <a:chOff x="2653" y="1440"/>
            <a:chExt cx="137" cy="374"/>
          </a:xfrm>
        </p:grpSpPr>
        <p:sp>
          <p:nvSpPr>
            <p:cNvPr id="6250" name="Oval 4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51" name="Line 4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0" name="Rectangle 45"/>
          <p:cNvSpPr>
            <a:spLocks noChangeArrowheads="1"/>
          </p:cNvSpPr>
          <p:nvPr/>
        </p:nvSpPr>
        <p:spPr bwMode="auto">
          <a:xfrm>
            <a:off x="990600" y="205740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/>
              <a:t>2</a:t>
            </a:r>
          </a:p>
          <a:p>
            <a:pPr eaLnBrk="1" hangingPunct="1"/>
            <a:r>
              <a:rPr lang="en-US" b="1"/>
              <a:t>4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7543800" y="2209800"/>
            <a:ext cx="228600" cy="533400"/>
            <a:chOff x="2653" y="1440"/>
            <a:chExt cx="137" cy="374"/>
          </a:xfrm>
        </p:grpSpPr>
        <p:sp>
          <p:nvSpPr>
            <p:cNvPr id="6248" name="Oval 4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9" name="Line 4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49" name="Line 49"/>
          <p:cNvSpPr>
            <a:spLocks noChangeShapeType="1"/>
          </p:cNvSpPr>
          <p:nvPr/>
        </p:nvSpPr>
        <p:spPr bwMode="auto">
          <a:xfrm>
            <a:off x="28956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50" name="Text Box 50"/>
          <p:cNvSpPr txBox="1">
            <a:spLocks noChangeArrowheads="1"/>
          </p:cNvSpPr>
          <p:nvPr/>
        </p:nvSpPr>
        <p:spPr bwMode="auto">
          <a:xfrm>
            <a:off x="1066800" y="31242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>
                <a:solidFill>
                  <a:srgbClr val="0000FF"/>
                </a:solidFill>
              </a:rPr>
              <a:t> </a:t>
            </a:r>
            <a:r>
              <a:rPr lang="en-US" sz="2400" b="1" i="1">
                <a:solidFill>
                  <a:srgbClr val="00FF00"/>
                </a:solidFill>
              </a:rPr>
              <a:t>Mùa lúa chín    vàng    </a:t>
            </a:r>
            <a:r>
              <a:rPr lang="vi-VN" sz="2400" b="1" i="1">
                <a:solidFill>
                  <a:srgbClr val="00FF00"/>
                </a:solidFill>
              </a:rPr>
              <a:t>đ</a:t>
            </a:r>
            <a:r>
              <a:rPr lang="en-US" sz="2400" b="1" i="1">
                <a:solidFill>
                  <a:srgbClr val="00FF00"/>
                </a:solidFill>
              </a:rPr>
              <a:t>àn chim hót      vang</a:t>
            </a:r>
          </a:p>
        </p:txBody>
      </p:sp>
      <p:sp>
        <p:nvSpPr>
          <p:cNvPr id="76851" name="Text Box 51"/>
          <p:cNvSpPr txBox="1">
            <a:spLocks noChangeArrowheads="1"/>
          </p:cNvSpPr>
          <p:nvPr/>
        </p:nvSpPr>
        <p:spPr bwMode="auto">
          <a:xfrm>
            <a:off x="609600" y="48006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00FF00"/>
                </a:solidFill>
              </a:rPr>
              <a:t>trong nắng mai hồng có tiếng ai   hát trên      </a:t>
            </a:r>
            <a:r>
              <a:rPr lang="vi-VN" sz="2400" b="1" i="1">
                <a:solidFill>
                  <a:srgbClr val="00FF00"/>
                </a:solidFill>
              </a:rPr>
              <a:t>đ</a:t>
            </a:r>
            <a:r>
              <a:rPr lang="en-US" sz="2400" b="1" i="1">
                <a:solidFill>
                  <a:srgbClr val="00FF00"/>
                </a:solidFill>
              </a:rPr>
              <a:t>ồng</a:t>
            </a:r>
          </a:p>
        </p:txBody>
      </p:sp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5181600" y="4191000"/>
            <a:ext cx="228600" cy="533400"/>
            <a:chOff x="2653" y="1440"/>
            <a:chExt cx="137" cy="374"/>
          </a:xfrm>
        </p:grpSpPr>
        <p:sp>
          <p:nvSpPr>
            <p:cNvPr id="6246" name="Oval 5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7" name="Line 5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1143000" y="3886200"/>
            <a:ext cx="228600" cy="533400"/>
            <a:chOff x="2653" y="1440"/>
            <a:chExt cx="137" cy="374"/>
          </a:xfrm>
        </p:grpSpPr>
        <p:sp>
          <p:nvSpPr>
            <p:cNvPr id="6244" name="Oval 5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5" name="Line 5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58" name="Line 58"/>
          <p:cNvSpPr>
            <a:spLocks noChangeShapeType="1"/>
          </p:cNvSpPr>
          <p:nvPr/>
        </p:nvSpPr>
        <p:spPr bwMode="auto">
          <a:xfrm>
            <a:off x="72390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59" name="Line 59"/>
          <p:cNvSpPr>
            <a:spLocks noChangeShapeType="1"/>
          </p:cNvSpPr>
          <p:nvPr/>
        </p:nvSpPr>
        <p:spPr bwMode="auto">
          <a:xfrm>
            <a:off x="48768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3886200" y="2590800"/>
            <a:ext cx="228600" cy="533400"/>
            <a:chOff x="2653" y="1440"/>
            <a:chExt cx="137" cy="374"/>
          </a:xfrm>
        </p:grpSpPr>
        <p:sp>
          <p:nvSpPr>
            <p:cNvPr id="6242" name="Oval 6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3" name="Line 6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63" name="Line 63"/>
          <p:cNvSpPr>
            <a:spLocks noChangeShapeType="1"/>
          </p:cNvSpPr>
          <p:nvPr/>
        </p:nvSpPr>
        <p:spPr bwMode="auto">
          <a:xfrm>
            <a:off x="6934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64" name="Line 64"/>
          <p:cNvSpPr>
            <a:spLocks noChangeShapeType="1"/>
          </p:cNvSpPr>
          <p:nvPr/>
        </p:nvSpPr>
        <p:spPr bwMode="auto">
          <a:xfrm>
            <a:off x="7696200" y="4724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6865" name="Line 65"/>
          <p:cNvSpPr>
            <a:spLocks noChangeShapeType="1"/>
          </p:cNvSpPr>
          <p:nvPr/>
        </p:nvSpPr>
        <p:spPr bwMode="auto">
          <a:xfrm>
            <a:off x="3810000" y="3048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2133600" y="2286000"/>
            <a:ext cx="381000" cy="609600"/>
            <a:chOff x="1388" y="2432"/>
            <a:chExt cx="222" cy="470"/>
          </a:xfrm>
        </p:grpSpPr>
        <p:sp>
          <p:nvSpPr>
            <p:cNvPr id="6239" name="Oval 67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40" name="Line 68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41" name="Freeform 69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70"/>
          <p:cNvGrpSpPr>
            <a:grpSpLocks/>
          </p:cNvGrpSpPr>
          <p:nvPr/>
        </p:nvGrpSpPr>
        <p:grpSpPr bwMode="auto">
          <a:xfrm>
            <a:off x="6096000" y="2057400"/>
            <a:ext cx="381000" cy="609600"/>
            <a:chOff x="1388" y="2432"/>
            <a:chExt cx="222" cy="470"/>
          </a:xfrm>
        </p:grpSpPr>
        <p:sp>
          <p:nvSpPr>
            <p:cNvPr id="6236" name="Oval 71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7" name="Line 72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Freeform 73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74"/>
          <p:cNvGrpSpPr>
            <a:grpSpLocks/>
          </p:cNvGrpSpPr>
          <p:nvPr/>
        </p:nvGrpSpPr>
        <p:grpSpPr bwMode="auto">
          <a:xfrm>
            <a:off x="5486400" y="2133600"/>
            <a:ext cx="381000" cy="609600"/>
            <a:chOff x="1388" y="2432"/>
            <a:chExt cx="222" cy="470"/>
          </a:xfrm>
        </p:grpSpPr>
        <p:sp>
          <p:nvSpPr>
            <p:cNvPr id="6233" name="Oval 75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4" name="Line 76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Freeform 77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78"/>
          <p:cNvGrpSpPr>
            <a:grpSpLocks/>
          </p:cNvGrpSpPr>
          <p:nvPr/>
        </p:nvGrpSpPr>
        <p:grpSpPr bwMode="auto">
          <a:xfrm>
            <a:off x="2743200" y="2438400"/>
            <a:ext cx="381000" cy="609600"/>
            <a:chOff x="1388" y="2432"/>
            <a:chExt cx="222" cy="470"/>
          </a:xfrm>
        </p:grpSpPr>
        <p:sp>
          <p:nvSpPr>
            <p:cNvPr id="6230" name="Oval 7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31" name="Line 8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Freeform 8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82"/>
          <p:cNvGrpSpPr>
            <a:grpSpLocks/>
          </p:cNvGrpSpPr>
          <p:nvPr/>
        </p:nvGrpSpPr>
        <p:grpSpPr bwMode="auto">
          <a:xfrm>
            <a:off x="3810000" y="3810000"/>
            <a:ext cx="381000" cy="609600"/>
            <a:chOff x="1388" y="2432"/>
            <a:chExt cx="222" cy="470"/>
          </a:xfrm>
        </p:grpSpPr>
        <p:sp>
          <p:nvSpPr>
            <p:cNvPr id="6227" name="Oval 83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8" name="Line 84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Freeform 85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86"/>
          <p:cNvGrpSpPr>
            <a:grpSpLocks/>
          </p:cNvGrpSpPr>
          <p:nvPr/>
        </p:nvGrpSpPr>
        <p:grpSpPr bwMode="auto">
          <a:xfrm>
            <a:off x="2209800" y="3810000"/>
            <a:ext cx="381000" cy="609600"/>
            <a:chOff x="1388" y="2432"/>
            <a:chExt cx="222" cy="470"/>
          </a:xfrm>
        </p:grpSpPr>
        <p:sp>
          <p:nvSpPr>
            <p:cNvPr id="6224" name="Oval 87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5" name="Line 88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6" name="Freeform 89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90"/>
          <p:cNvGrpSpPr>
            <a:grpSpLocks/>
          </p:cNvGrpSpPr>
          <p:nvPr/>
        </p:nvGrpSpPr>
        <p:grpSpPr bwMode="auto">
          <a:xfrm>
            <a:off x="1676400" y="3733800"/>
            <a:ext cx="381000" cy="609600"/>
            <a:chOff x="1388" y="2432"/>
            <a:chExt cx="222" cy="470"/>
          </a:xfrm>
        </p:grpSpPr>
        <p:sp>
          <p:nvSpPr>
            <p:cNvPr id="6221" name="Oval 91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22" name="Line 92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Freeform 93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94"/>
          <p:cNvGrpSpPr>
            <a:grpSpLocks/>
          </p:cNvGrpSpPr>
          <p:nvPr/>
        </p:nvGrpSpPr>
        <p:grpSpPr bwMode="auto">
          <a:xfrm>
            <a:off x="4267200" y="4038600"/>
            <a:ext cx="381000" cy="609600"/>
            <a:chOff x="1388" y="2432"/>
            <a:chExt cx="222" cy="470"/>
          </a:xfrm>
        </p:grpSpPr>
        <p:sp>
          <p:nvSpPr>
            <p:cNvPr id="6218" name="Oval 95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9" name="Line 96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Freeform 97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98"/>
          <p:cNvGrpSpPr>
            <a:grpSpLocks/>
          </p:cNvGrpSpPr>
          <p:nvPr/>
        </p:nvGrpSpPr>
        <p:grpSpPr bwMode="auto">
          <a:xfrm>
            <a:off x="6477000" y="4114800"/>
            <a:ext cx="381000" cy="609600"/>
            <a:chOff x="1388" y="2432"/>
            <a:chExt cx="222" cy="470"/>
          </a:xfrm>
        </p:grpSpPr>
        <p:sp>
          <p:nvSpPr>
            <p:cNvPr id="6215" name="Oval 99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6" name="Line 100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Freeform 101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02"/>
          <p:cNvGrpSpPr>
            <a:grpSpLocks/>
          </p:cNvGrpSpPr>
          <p:nvPr/>
        </p:nvGrpSpPr>
        <p:grpSpPr bwMode="auto">
          <a:xfrm>
            <a:off x="5867400" y="4038600"/>
            <a:ext cx="381000" cy="609600"/>
            <a:chOff x="1388" y="2432"/>
            <a:chExt cx="222" cy="470"/>
          </a:xfrm>
        </p:grpSpPr>
        <p:sp>
          <p:nvSpPr>
            <p:cNvPr id="6212" name="Oval 103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3" name="Line 104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Freeform 105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03" name="Line 132"/>
          <p:cNvSpPr>
            <a:spLocks noChangeShapeType="1"/>
          </p:cNvSpPr>
          <p:nvPr/>
        </p:nvSpPr>
        <p:spPr bwMode="auto">
          <a:xfrm>
            <a:off x="152400" y="7620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04" name="Line 133"/>
          <p:cNvSpPr>
            <a:spLocks noChangeShapeType="1"/>
          </p:cNvSpPr>
          <p:nvPr/>
        </p:nvSpPr>
        <p:spPr bwMode="auto">
          <a:xfrm>
            <a:off x="8839200" y="9144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205" name="Picture 134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238125" y="31115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6" name="Picture 135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620125" y="3810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7" name="Picture 136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0" y="60960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8" name="Picture 137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382000" y="616585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09" name="Line 138"/>
          <p:cNvSpPr>
            <a:spLocks noChangeShapeType="1"/>
          </p:cNvSpPr>
          <p:nvPr/>
        </p:nvSpPr>
        <p:spPr bwMode="auto">
          <a:xfrm flipH="1">
            <a:off x="777875" y="6616700"/>
            <a:ext cx="7659688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10" name="Rectangle 139"/>
          <p:cNvSpPr>
            <a:spLocks noChangeArrowheads="1"/>
          </p:cNvSpPr>
          <p:nvPr/>
        </p:nvSpPr>
        <p:spPr bwMode="auto">
          <a:xfrm>
            <a:off x="4079875" y="76200"/>
            <a:ext cx="1400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Âm nhạc</a:t>
            </a:r>
          </a:p>
        </p:txBody>
      </p:sp>
      <p:sp>
        <p:nvSpPr>
          <p:cNvPr id="76940" name="Rectangle 140"/>
          <p:cNvSpPr>
            <a:spLocks noChangeArrowheads="1"/>
          </p:cNvSpPr>
          <p:nvPr/>
        </p:nvSpPr>
        <p:spPr bwMode="auto">
          <a:xfrm>
            <a:off x="2438400" y="76200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1.Ôn tập bài: TN số 7.</a:t>
            </a:r>
          </a:p>
          <a:p>
            <a:pPr algn="ctr" eaLnBrk="1" hangingPunct="1"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1600">
                <a:latin typeface="Arial"/>
              </a:rPr>
              <a:t>                           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6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6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6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76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6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7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6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7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7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38" grpId="0"/>
      <p:bldP spid="76839" grpId="0" animBg="1"/>
      <p:bldP spid="76840" grpId="0" animBg="1"/>
      <p:bldP spid="76841" grpId="0" animBg="1"/>
      <p:bldP spid="76849" grpId="0" animBg="1"/>
      <p:bldP spid="76850" grpId="0"/>
      <p:bldP spid="76851" grpId="0"/>
      <p:bldP spid="76858" grpId="0" animBg="1"/>
      <p:bldP spid="76859" grpId="0" animBg="1"/>
      <p:bldP spid="76863" grpId="0" animBg="1"/>
      <p:bldP spid="76864" grpId="0" animBg="1"/>
      <p:bldP spid="768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81" name="Rectangle 37"/>
          <p:cNvSpPr>
            <a:spLocks noChangeArrowheads="1"/>
          </p:cNvSpPr>
          <p:nvPr/>
        </p:nvSpPr>
        <p:spPr bwMode="auto">
          <a:xfrm>
            <a:off x="1600200" y="1173163"/>
            <a:ext cx="731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00FF"/>
                </a:solidFill>
              </a:rPr>
              <a:t>  TĐN số 7 : </a:t>
            </a:r>
            <a:r>
              <a:rPr lang="en-US" sz="3200">
                <a:solidFill>
                  <a:srgbClr val="FF00FF"/>
                </a:solidFill>
              </a:rPr>
              <a:t>Đồng lúa bên sông</a:t>
            </a:r>
          </a:p>
        </p:txBody>
      </p:sp>
      <p:sp>
        <p:nvSpPr>
          <p:cNvPr id="185449" name="Text Box 105"/>
          <p:cNvSpPr txBox="1">
            <a:spLocks noChangeArrowheads="1"/>
          </p:cNvSpPr>
          <p:nvPr/>
        </p:nvSpPr>
        <p:spPr bwMode="auto">
          <a:xfrm>
            <a:off x="0" y="-17463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7172" name="Line 106"/>
          <p:cNvSpPr>
            <a:spLocks noChangeShapeType="1"/>
          </p:cNvSpPr>
          <p:nvPr/>
        </p:nvSpPr>
        <p:spPr bwMode="auto">
          <a:xfrm>
            <a:off x="152400" y="7620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107"/>
          <p:cNvSpPr>
            <a:spLocks noChangeShapeType="1"/>
          </p:cNvSpPr>
          <p:nvPr/>
        </p:nvSpPr>
        <p:spPr bwMode="auto">
          <a:xfrm>
            <a:off x="8839200" y="10668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7174" name="Picture 108" descr="s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190223">
            <a:off x="238125" y="31115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09" descr="s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190223">
            <a:off x="8305800" y="4572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110" descr="s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190223">
            <a:off x="8153400" y="60960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111" descr="s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190223">
            <a:off x="228600" y="60960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12" descr="s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190223">
            <a:off x="8143875" y="1188085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9" name="Line 113"/>
          <p:cNvSpPr>
            <a:spLocks noChangeShapeType="1"/>
          </p:cNvSpPr>
          <p:nvPr/>
        </p:nvSpPr>
        <p:spPr bwMode="auto">
          <a:xfrm flipH="1">
            <a:off x="777875" y="6616700"/>
            <a:ext cx="7659688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Text Box 114"/>
          <p:cNvSpPr txBox="1">
            <a:spLocks noChangeArrowheads="1"/>
          </p:cNvSpPr>
          <p:nvPr/>
        </p:nvSpPr>
        <p:spPr bwMode="auto">
          <a:xfrm>
            <a:off x="1219200" y="457200"/>
            <a:ext cx="746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ĐỌC NHẠC – GHÉP LỜI KẾT HỢP GÕ ĐỆM </a:t>
            </a:r>
          </a:p>
        </p:txBody>
      </p:sp>
      <p:graphicFrame>
        <p:nvGraphicFramePr>
          <p:cNvPr id="185461" name="Group 117"/>
          <p:cNvGraphicFramePr>
            <a:graphicFrameLocks noGrp="1"/>
          </p:cNvGraphicFramePr>
          <p:nvPr>
            <p:ph sz="half" idx="1"/>
          </p:nvPr>
        </p:nvGraphicFramePr>
        <p:xfrm>
          <a:off x="381000" y="3810000"/>
          <a:ext cx="8229600" cy="747713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83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986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3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3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59" marB="457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5473" name="Group 129"/>
          <p:cNvGraphicFramePr>
            <a:graphicFrameLocks noGrp="1"/>
          </p:cNvGraphicFramePr>
          <p:nvPr>
            <p:ph sz="quarter" idx="2"/>
          </p:nvPr>
        </p:nvGraphicFramePr>
        <p:xfrm>
          <a:off x="381000" y="2133600"/>
          <a:ext cx="8001000" cy="731838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18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141"/>
          <p:cNvGrpSpPr>
            <a:grpSpLocks/>
          </p:cNvGrpSpPr>
          <p:nvPr/>
        </p:nvGrpSpPr>
        <p:grpSpPr bwMode="auto">
          <a:xfrm>
            <a:off x="1524000" y="2590800"/>
            <a:ext cx="228600" cy="533400"/>
            <a:chOff x="2653" y="1440"/>
            <a:chExt cx="137" cy="374"/>
          </a:xfrm>
        </p:grpSpPr>
        <p:sp>
          <p:nvSpPr>
            <p:cNvPr id="7281" name="Oval 14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2" name="Line 14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206" name="Picture 144" descr="clef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581400"/>
            <a:ext cx="5508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07" name="Picture 145" descr="clef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905000"/>
            <a:ext cx="550863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46"/>
          <p:cNvGrpSpPr>
            <a:grpSpLocks/>
          </p:cNvGrpSpPr>
          <p:nvPr/>
        </p:nvGrpSpPr>
        <p:grpSpPr bwMode="auto">
          <a:xfrm>
            <a:off x="4876800" y="2362200"/>
            <a:ext cx="228600" cy="533400"/>
            <a:chOff x="2653" y="1440"/>
            <a:chExt cx="137" cy="374"/>
          </a:xfrm>
        </p:grpSpPr>
        <p:sp>
          <p:nvSpPr>
            <p:cNvPr id="7279" name="Oval 14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80" name="Line 14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9"/>
          <p:cNvGrpSpPr>
            <a:grpSpLocks/>
          </p:cNvGrpSpPr>
          <p:nvPr/>
        </p:nvGrpSpPr>
        <p:grpSpPr bwMode="auto">
          <a:xfrm>
            <a:off x="3200400" y="4114800"/>
            <a:ext cx="228600" cy="533400"/>
            <a:chOff x="2653" y="1440"/>
            <a:chExt cx="137" cy="374"/>
          </a:xfrm>
        </p:grpSpPr>
        <p:sp>
          <p:nvSpPr>
            <p:cNvPr id="7277" name="Oval 15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78" name="Line 15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5496" name="Line 152"/>
          <p:cNvSpPr>
            <a:spLocks noChangeShapeType="1"/>
          </p:cNvSpPr>
          <p:nvPr/>
        </p:nvSpPr>
        <p:spPr bwMode="auto">
          <a:xfrm>
            <a:off x="1371600" y="30480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497" name="Line 153"/>
          <p:cNvSpPr>
            <a:spLocks noChangeShapeType="1"/>
          </p:cNvSpPr>
          <p:nvPr/>
        </p:nvSpPr>
        <p:spPr bwMode="auto">
          <a:xfrm>
            <a:off x="4572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498" name="Line 154"/>
          <p:cNvSpPr>
            <a:spLocks noChangeShapeType="1"/>
          </p:cNvSpPr>
          <p:nvPr/>
        </p:nvSpPr>
        <p:spPr bwMode="auto">
          <a:xfrm>
            <a:off x="34290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155"/>
          <p:cNvGrpSpPr>
            <a:grpSpLocks/>
          </p:cNvGrpSpPr>
          <p:nvPr/>
        </p:nvGrpSpPr>
        <p:grpSpPr bwMode="auto">
          <a:xfrm>
            <a:off x="7772400" y="4267200"/>
            <a:ext cx="228600" cy="533400"/>
            <a:chOff x="2653" y="1440"/>
            <a:chExt cx="137" cy="374"/>
          </a:xfrm>
        </p:grpSpPr>
        <p:sp>
          <p:nvSpPr>
            <p:cNvPr id="7275" name="Oval 15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76" name="Line 15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14" name="Rectangle 158"/>
          <p:cNvSpPr>
            <a:spLocks noChangeArrowheads="1"/>
          </p:cNvSpPr>
          <p:nvPr/>
        </p:nvSpPr>
        <p:spPr bwMode="auto">
          <a:xfrm>
            <a:off x="990600" y="2057400"/>
            <a:ext cx="457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b="1"/>
              <a:t>2</a:t>
            </a:r>
          </a:p>
          <a:p>
            <a:pPr eaLnBrk="1" hangingPunct="1"/>
            <a:r>
              <a:rPr lang="en-US" b="1"/>
              <a:t>4</a:t>
            </a:r>
          </a:p>
        </p:txBody>
      </p:sp>
      <p:grpSp>
        <p:nvGrpSpPr>
          <p:cNvPr id="6" name="Group 159"/>
          <p:cNvGrpSpPr>
            <a:grpSpLocks/>
          </p:cNvGrpSpPr>
          <p:nvPr/>
        </p:nvGrpSpPr>
        <p:grpSpPr bwMode="auto">
          <a:xfrm>
            <a:off x="7543800" y="2209800"/>
            <a:ext cx="228600" cy="533400"/>
            <a:chOff x="2653" y="1440"/>
            <a:chExt cx="137" cy="374"/>
          </a:xfrm>
        </p:grpSpPr>
        <p:sp>
          <p:nvSpPr>
            <p:cNvPr id="7273" name="Oval 16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74" name="Line 16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5506" name="Line 162"/>
          <p:cNvSpPr>
            <a:spLocks noChangeShapeType="1"/>
          </p:cNvSpPr>
          <p:nvPr/>
        </p:nvSpPr>
        <p:spPr bwMode="auto">
          <a:xfrm>
            <a:off x="28956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507" name="Text Box 163"/>
          <p:cNvSpPr txBox="1">
            <a:spLocks noChangeArrowheads="1"/>
          </p:cNvSpPr>
          <p:nvPr/>
        </p:nvSpPr>
        <p:spPr bwMode="auto">
          <a:xfrm>
            <a:off x="1066800" y="31242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>
                <a:solidFill>
                  <a:srgbClr val="0000FF"/>
                </a:solidFill>
              </a:rPr>
              <a:t> </a:t>
            </a:r>
            <a:r>
              <a:rPr lang="en-US" sz="2400" b="1" i="1">
                <a:solidFill>
                  <a:srgbClr val="00FF00"/>
                </a:solidFill>
              </a:rPr>
              <a:t>Mùa lúa chín    vàng    </a:t>
            </a:r>
            <a:r>
              <a:rPr lang="vi-VN" sz="2400" b="1" i="1">
                <a:solidFill>
                  <a:srgbClr val="00FF00"/>
                </a:solidFill>
              </a:rPr>
              <a:t>đ</a:t>
            </a:r>
            <a:r>
              <a:rPr lang="en-US" sz="2400" b="1" i="1">
                <a:solidFill>
                  <a:srgbClr val="00FF00"/>
                </a:solidFill>
              </a:rPr>
              <a:t>àn chim hót      vang</a:t>
            </a:r>
          </a:p>
        </p:txBody>
      </p:sp>
      <p:sp>
        <p:nvSpPr>
          <p:cNvPr id="185508" name="Text Box 164"/>
          <p:cNvSpPr txBox="1">
            <a:spLocks noChangeArrowheads="1"/>
          </p:cNvSpPr>
          <p:nvPr/>
        </p:nvSpPr>
        <p:spPr bwMode="auto">
          <a:xfrm>
            <a:off x="609600" y="48006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00FF00"/>
                </a:solidFill>
              </a:rPr>
              <a:t>trong nắng mai hồng có tiếng ai   hát trên      </a:t>
            </a:r>
            <a:r>
              <a:rPr lang="vi-VN" sz="2400" b="1" i="1">
                <a:solidFill>
                  <a:srgbClr val="00FF00"/>
                </a:solidFill>
              </a:rPr>
              <a:t>đ</a:t>
            </a:r>
            <a:r>
              <a:rPr lang="en-US" sz="2400" b="1" i="1">
                <a:solidFill>
                  <a:srgbClr val="00FF00"/>
                </a:solidFill>
              </a:rPr>
              <a:t>ồng</a:t>
            </a:r>
          </a:p>
        </p:txBody>
      </p:sp>
      <p:grpSp>
        <p:nvGrpSpPr>
          <p:cNvPr id="7" name="Group 165"/>
          <p:cNvGrpSpPr>
            <a:grpSpLocks/>
          </p:cNvGrpSpPr>
          <p:nvPr/>
        </p:nvGrpSpPr>
        <p:grpSpPr bwMode="auto">
          <a:xfrm>
            <a:off x="5181600" y="4191000"/>
            <a:ext cx="228600" cy="533400"/>
            <a:chOff x="2653" y="1440"/>
            <a:chExt cx="137" cy="374"/>
          </a:xfrm>
        </p:grpSpPr>
        <p:sp>
          <p:nvSpPr>
            <p:cNvPr id="7271" name="Oval 16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72" name="Line 16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68"/>
          <p:cNvGrpSpPr>
            <a:grpSpLocks/>
          </p:cNvGrpSpPr>
          <p:nvPr/>
        </p:nvGrpSpPr>
        <p:grpSpPr bwMode="auto">
          <a:xfrm>
            <a:off x="1143000" y="3886200"/>
            <a:ext cx="228600" cy="533400"/>
            <a:chOff x="2653" y="1440"/>
            <a:chExt cx="137" cy="374"/>
          </a:xfrm>
        </p:grpSpPr>
        <p:sp>
          <p:nvSpPr>
            <p:cNvPr id="7269" name="Oval 16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70" name="Line 17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5515" name="Line 171"/>
          <p:cNvSpPr>
            <a:spLocks noChangeShapeType="1"/>
          </p:cNvSpPr>
          <p:nvPr/>
        </p:nvSpPr>
        <p:spPr bwMode="auto">
          <a:xfrm>
            <a:off x="72390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516" name="Line 172"/>
          <p:cNvSpPr>
            <a:spLocks noChangeShapeType="1"/>
          </p:cNvSpPr>
          <p:nvPr/>
        </p:nvSpPr>
        <p:spPr bwMode="auto">
          <a:xfrm>
            <a:off x="4876800" y="3810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" name="Group 173"/>
          <p:cNvGrpSpPr>
            <a:grpSpLocks/>
          </p:cNvGrpSpPr>
          <p:nvPr/>
        </p:nvGrpSpPr>
        <p:grpSpPr bwMode="auto">
          <a:xfrm>
            <a:off x="3886200" y="2590800"/>
            <a:ext cx="228600" cy="533400"/>
            <a:chOff x="2653" y="1440"/>
            <a:chExt cx="137" cy="374"/>
          </a:xfrm>
        </p:grpSpPr>
        <p:sp>
          <p:nvSpPr>
            <p:cNvPr id="7267" name="Oval 17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8" name="Line 17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5520" name="Line 176"/>
          <p:cNvSpPr>
            <a:spLocks noChangeShapeType="1"/>
          </p:cNvSpPr>
          <p:nvPr/>
        </p:nvSpPr>
        <p:spPr bwMode="auto">
          <a:xfrm>
            <a:off x="6934200" y="2133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521" name="Line 177"/>
          <p:cNvSpPr>
            <a:spLocks noChangeShapeType="1"/>
          </p:cNvSpPr>
          <p:nvPr/>
        </p:nvSpPr>
        <p:spPr bwMode="auto">
          <a:xfrm>
            <a:off x="7696200" y="4724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522" name="Line 178"/>
          <p:cNvSpPr>
            <a:spLocks noChangeShapeType="1"/>
          </p:cNvSpPr>
          <p:nvPr/>
        </p:nvSpPr>
        <p:spPr bwMode="auto">
          <a:xfrm>
            <a:off x="3810000" y="3048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" name="Group 179"/>
          <p:cNvGrpSpPr>
            <a:grpSpLocks/>
          </p:cNvGrpSpPr>
          <p:nvPr/>
        </p:nvGrpSpPr>
        <p:grpSpPr bwMode="auto">
          <a:xfrm>
            <a:off x="2133600" y="2286000"/>
            <a:ext cx="381000" cy="609600"/>
            <a:chOff x="1388" y="2432"/>
            <a:chExt cx="222" cy="470"/>
          </a:xfrm>
        </p:grpSpPr>
        <p:sp>
          <p:nvSpPr>
            <p:cNvPr id="7264" name="Oval 180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5" name="Line 181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6" name="Freeform 182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183"/>
          <p:cNvGrpSpPr>
            <a:grpSpLocks/>
          </p:cNvGrpSpPr>
          <p:nvPr/>
        </p:nvGrpSpPr>
        <p:grpSpPr bwMode="auto">
          <a:xfrm>
            <a:off x="6096000" y="2057400"/>
            <a:ext cx="381000" cy="609600"/>
            <a:chOff x="1388" y="2432"/>
            <a:chExt cx="222" cy="470"/>
          </a:xfrm>
        </p:grpSpPr>
        <p:sp>
          <p:nvSpPr>
            <p:cNvPr id="7261" name="Oval 184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62" name="Line 185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3" name="Freeform 186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187"/>
          <p:cNvGrpSpPr>
            <a:grpSpLocks/>
          </p:cNvGrpSpPr>
          <p:nvPr/>
        </p:nvGrpSpPr>
        <p:grpSpPr bwMode="auto">
          <a:xfrm>
            <a:off x="5486400" y="2133600"/>
            <a:ext cx="381000" cy="609600"/>
            <a:chOff x="1388" y="2432"/>
            <a:chExt cx="222" cy="470"/>
          </a:xfrm>
        </p:grpSpPr>
        <p:sp>
          <p:nvSpPr>
            <p:cNvPr id="7258" name="Oval 188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59" name="Line 189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0" name="Freeform 190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191"/>
          <p:cNvGrpSpPr>
            <a:grpSpLocks/>
          </p:cNvGrpSpPr>
          <p:nvPr/>
        </p:nvGrpSpPr>
        <p:grpSpPr bwMode="auto">
          <a:xfrm>
            <a:off x="2743200" y="2438400"/>
            <a:ext cx="381000" cy="609600"/>
            <a:chOff x="1388" y="2432"/>
            <a:chExt cx="222" cy="470"/>
          </a:xfrm>
        </p:grpSpPr>
        <p:sp>
          <p:nvSpPr>
            <p:cNvPr id="7255" name="Oval 192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56" name="Line 193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7" name="Freeform 194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95"/>
          <p:cNvGrpSpPr>
            <a:grpSpLocks/>
          </p:cNvGrpSpPr>
          <p:nvPr/>
        </p:nvGrpSpPr>
        <p:grpSpPr bwMode="auto">
          <a:xfrm>
            <a:off x="3810000" y="3810000"/>
            <a:ext cx="381000" cy="609600"/>
            <a:chOff x="1388" y="2432"/>
            <a:chExt cx="222" cy="470"/>
          </a:xfrm>
        </p:grpSpPr>
        <p:sp>
          <p:nvSpPr>
            <p:cNvPr id="7252" name="Oval 196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53" name="Line 197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4" name="Freeform 198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" name="Group 199"/>
          <p:cNvGrpSpPr>
            <a:grpSpLocks/>
          </p:cNvGrpSpPr>
          <p:nvPr/>
        </p:nvGrpSpPr>
        <p:grpSpPr bwMode="auto">
          <a:xfrm>
            <a:off x="2209800" y="3810000"/>
            <a:ext cx="381000" cy="609600"/>
            <a:chOff x="1388" y="2432"/>
            <a:chExt cx="222" cy="470"/>
          </a:xfrm>
        </p:grpSpPr>
        <p:sp>
          <p:nvSpPr>
            <p:cNvPr id="7249" name="Oval 200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50" name="Line 201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1" name="Freeform 202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203"/>
          <p:cNvGrpSpPr>
            <a:grpSpLocks/>
          </p:cNvGrpSpPr>
          <p:nvPr/>
        </p:nvGrpSpPr>
        <p:grpSpPr bwMode="auto">
          <a:xfrm>
            <a:off x="1676400" y="3733800"/>
            <a:ext cx="381000" cy="609600"/>
            <a:chOff x="1388" y="2432"/>
            <a:chExt cx="222" cy="470"/>
          </a:xfrm>
        </p:grpSpPr>
        <p:sp>
          <p:nvSpPr>
            <p:cNvPr id="7246" name="Oval 204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47" name="Line 205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8" name="Freeform 206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207"/>
          <p:cNvGrpSpPr>
            <a:grpSpLocks/>
          </p:cNvGrpSpPr>
          <p:nvPr/>
        </p:nvGrpSpPr>
        <p:grpSpPr bwMode="auto">
          <a:xfrm>
            <a:off x="4267200" y="4038600"/>
            <a:ext cx="381000" cy="609600"/>
            <a:chOff x="1388" y="2432"/>
            <a:chExt cx="222" cy="470"/>
          </a:xfrm>
        </p:grpSpPr>
        <p:sp>
          <p:nvSpPr>
            <p:cNvPr id="7243" name="Oval 208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44" name="Line 209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5" name="Freeform 210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211"/>
          <p:cNvGrpSpPr>
            <a:grpSpLocks/>
          </p:cNvGrpSpPr>
          <p:nvPr/>
        </p:nvGrpSpPr>
        <p:grpSpPr bwMode="auto">
          <a:xfrm>
            <a:off x="6477000" y="4114800"/>
            <a:ext cx="381000" cy="609600"/>
            <a:chOff x="1388" y="2432"/>
            <a:chExt cx="222" cy="470"/>
          </a:xfrm>
        </p:grpSpPr>
        <p:sp>
          <p:nvSpPr>
            <p:cNvPr id="7240" name="Oval 212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41" name="Line 213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2" name="Freeform 214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215"/>
          <p:cNvGrpSpPr>
            <a:grpSpLocks/>
          </p:cNvGrpSpPr>
          <p:nvPr/>
        </p:nvGrpSpPr>
        <p:grpSpPr bwMode="auto">
          <a:xfrm>
            <a:off x="5867400" y="4038600"/>
            <a:ext cx="381000" cy="609600"/>
            <a:chOff x="1388" y="2432"/>
            <a:chExt cx="222" cy="470"/>
          </a:xfrm>
        </p:grpSpPr>
        <p:sp>
          <p:nvSpPr>
            <p:cNvPr id="7237" name="Oval 216"/>
            <p:cNvSpPr>
              <a:spLocks noChangeArrowheads="1"/>
            </p:cNvSpPr>
            <p:nvPr/>
          </p:nvSpPr>
          <p:spPr bwMode="auto">
            <a:xfrm rot="-2356719">
              <a:off x="1388" y="2812"/>
              <a:ext cx="137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38" name="Line 217"/>
            <p:cNvSpPr>
              <a:spLocks noChangeShapeType="1"/>
            </p:cNvSpPr>
            <p:nvPr/>
          </p:nvSpPr>
          <p:spPr bwMode="auto">
            <a:xfrm>
              <a:off x="1519" y="2432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9" name="Freeform 218"/>
            <p:cNvSpPr>
              <a:spLocks/>
            </p:cNvSpPr>
            <p:nvPr/>
          </p:nvSpPr>
          <p:spPr bwMode="auto">
            <a:xfrm>
              <a:off x="1519" y="2478"/>
              <a:ext cx="91" cy="272"/>
            </a:xfrm>
            <a:custGeom>
              <a:avLst/>
              <a:gdLst>
                <a:gd name="T0" fmla="*/ 0 w 144"/>
                <a:gd name="T1" fmla="*/ 0 h 272"/>
                <a:gd name="T2" fmla="*/ 34 w 144"/>
                <a:gd name="T3" fmla="*/ 136 h 272"/>
                <a:gd name="T4" fmla="*/ 11 w 144"/>
                <a:gd name="T5" fmla="*/ 272 h 272"/>
                <a:gd name="T6" fmla="*/ 0 60000 65536"/>
                <a:gd name="T7" fmla="*/ 0 60000 65536"/>
                <a:gd name="T8" fmla="*/ 0 60000 65536"/>
                <a:gd name="T9" fmla="*/ 0 w 144"/>
                <a:gd name="T10" fmla="*/ 0 h 272"/>
                <a:gd name="T11" fmla="*/ 144 w 144"/>
                <a:gd name="T12" fmla="*/ 272 h 2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272">
                  <a:moveTo>
                    <a:pt x="0" y="0"/>
                  </a:moveTo>
                  <a:cubicBezTo>
                    <a:pt x="64" y="45"/>
                    <a:pt x="128" y="91"/>
                    <a:pt x="136" y="136"/>
                  </a:cubicBezTo>
                  <a:cubicBezTo>
                    <a:pt x="144" y="181"/>
                    <a:pt x="23" y="211"/>
                    <a:pt x="46" y="27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8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5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5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5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85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85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8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8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85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85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81" grpId="0"/>
      <p:bldP spid="185449" grpId="0"/>
      <p:bldP spid="185496" grpId="0" animBg="1"/>
      <p:bldP spid="185497" grpId="0" animBg="1"/>
      <p:bldP spid="185498" grpId="0" animBg="1"/>
      <p:bldP spid="185506" grpId="0" animBg="1"/>
      <p:bldP spid="185507" grpId="0"/>
      <p:bldP spid="185508" grpId="0"/>
      <p:bldP spid="185515" grpId="0" animBg="1"/>
      <p:bldP spid="185516" grpId="0" animBg="1"/>
      <p:bldP spid="185520" grpId="0" animBg="1"/>
      <p:bldP spid="185521" grpId="0" animBg="1"/>
      <p:bldP spid="1855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46113" y="3179763"/>
            <a:ext cx="8116887" cy="1665287"/>
          </a:xfrm>
          <a:prstGeom prst="rect">
            <a:avLst/>
          </a:prstGeom>
          <a:solidFill>
            <a:schemeClr val="bg2"/>
          </a:solidFill>
          <a:ln w="9525" cap="sq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US" sz="2400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2057400" y="990600"/>
            <a:ext cx="48006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7200">
                <a:solidFill>
                  <a:srgbClr val="FF0066"/>
                </a:solidFill>
              </a:rPr>
              <a:t>Luyện tập tiết tấu</a:t>
            </a:r>
          </a:p>
        </p:txBody>
      </p:sp>
      <p:pic>
        <p:nvPicPr>
          <p:cNvPr id="24578" name="Picture 2" descr="C:\Documents and Settings\tk\Desktop\Tap viet\tap doc nhac so 7- t4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325813"/>
            <a:ext cx="7694613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Line 7"/>
          <p:cNvSpPr>
            <a:spLocks noChangeShapeType="1"/>
          </p:cNvSpPr>
          <p:nvPr/>
        </p:nvSpPr>
        <p:spPr bwMode="auto">
          <a:xfrm>
            <a:off x="381000" y="7620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8" name="Picture 8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314325" y="2286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9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390525" y="61055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0" name="Line 10"/>
          <p:cNvSpPr>
            <a:spLocks noChangeShapeType="1"/>
          </p:cNvSpPr>
          <p:nvPr/>
        </p:nvSpPr>
        <p:spPr bwMode="auto">
          <a:xfrm>
            <a:off x="8915400" y="9906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Line 11"/>
          <p:cNvSpPr>
            <a:spLocks noChangeShapeType="1"/>
          </p:cNvSpPr>
          <p:nvPr/>
        </p:nvSpPr>
        <p:spPr bwMode="auto">
          <a:xfrm flipH="1">
            <a:off x="777875" y="6616700"/>
            <a:ext cx="7659688" cy="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202" name="Picture 12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534400" y="62579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3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458200" y="4572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4" descr="FLOW01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5260975"/>
            <a:ext cx="3717925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09600" y="2057400"/>
            <a:ext cx="8229600" cy="4267200"/>
          </a:xfrm>
          <a:prstGeom prst="rect">
            <a:avLst/>
          </a:prstGeom>
          <a:solidFill>
            <a:schemeClr val="bg2"/>
          </a:solidFill>
          <a:ln w="9525" cap="sq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US" sz="200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598738" y="-152400"/>
            <a:ext cx="4129087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chemeClr val="tx2"/>
                </a:solidFill>
                <a:latin typeface="Arial"/>
              </a:rPr>
              <a:t>ÂM NHẠC</a:t>
            </a:r>
            <a:endParaRPr lang="en-US" sz="5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1066800" y="381000"/>
            <a:ext cx="8188325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2. Ôn tập hai bài: TĐN  số 8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>
                <a:solidFill>
                  <a:srgbClr val="FFFF00"/>
                </a:solidFill>
                <a:latin typeface="Arial"/>
              </a:rPr>
              <a:t>                             </a:t>
            </a:r>
            <a:endParaRPr lang="en-US" sz="2000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63513" y="2133600"/>
            <a:ext cx="480695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sz="5400">
              <a:solidFill>
                <a:srgbClr val="FFFF00"/>
              </a:solidFill>
            </a:endParaRPr>
          </a:p>
        </p:txBody>
      </p:sp>
      <p:pic>
        <p:nvPicPr>
          <p:cNvPr id="11" name="Picture 2" descr="C:\Documents and Settings\tk\Desktop\Tap viet\tap doc nhac so 8- t41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209800"/>
            <a:ext cx="7772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3429000" y="1371600"/>
            <a:ext cx="312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BẦU TRỜI XANH</a:t>
            </a:r>
          </a:p>
        </p:txBody>
      </p:sp>
      <p:sp>
        <p:nvSpPr>
          <p:cNvPr id="9224" name="Line 12"/>
          <p:cNvSpPr>
            <a:spLocks noChangeShapeType="1"/>
          </p:cNvSpPr>
          <p:nvPr/>
        </p:nvSpPr>
        <p:spPr bwMode="auto">
          <a:xfrm>
            <a:off x="304800" y="7620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25" name="Picture 13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238125" y="31115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4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76200" y="63341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7" name="Line 15"/>
          <p:cNvSpPr>
            <a:spLocks noChangeShapeType="1"/>
          </p:cNvSpPr>
          <p:nvPr/>
        </p:nvSpPr>
        <p:spPr bwMode="auto">
          <a:xfrm>
            <a:off x="8991600" y="9144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9228" name="Picture 16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620125" y="3810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Picture 17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610600" y="64865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9" grpId="0"/>
      <p:bldP spid="10" grpId="0"/>
      <p:bldP spid="1157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143000" y="1981200"/>
            <a:ext cx="7696200" cy="4032250"/>
          </a:xfrm>
          <a:prstGeom prst="rect">
            <a:avLst/>
          </a:prstGeom>
          <a:solidFill>
            <a:schemeClr val="bg2"/>
          </a:solidFill>
          <a:ln w="9525" cap="sq" algn="ctr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endParaRPr lang="en-US" sz="200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914400" y="655638"/>
            <a:ext cx="74676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000" b="1">
                <a:solidFill>
                  <a:srgbClr val="0000FF"/>
                </a:solidFill>
                <a:latin typeface="Arial"/>
              </a:rPr>
              <a:t>ĐỌC NHẠC - GHÉP LỜI CA KẾT HỢP GÕ ĐỆM TRÌNH BÀY THEO CÁCH HÁT NỐI TIẾP</a:t>
            </a:r>
            <a:endParaRPr lang="en-US" sz="54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63513" y="2133600"/>
            <a:ext cx="480695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sz="5400">
              <a:solidFill>
                <a:srgbClr val="FFFF00"/>
              </a:solidFill>
            </a:endParaRPr>
          </a:p>
        </p:txBody>
      </p:sp>
      <p:pic>
        <p:nvPicPr>
          <p:cNvPr id="11" name="Picture 2" descr="C:\Documents and Settings\tk\Desktop\Tap viet\tap doc nhac so 8- t41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1336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381000" y="3138488"/>
            <a:ext cx="914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Câu 1</a:t>
            </a:r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457200" y="43434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</a:rPr>
              <a:t>Câu 2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2971800" y="1600200"/>
            <a:ext cx="411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</a:rPr>
              <a:t>TĐN SỐ  8: BẦU TRỜI XANH</a:t>
            </a:r>
          </a:p>
        </p:txBody>
      </p:sp>
      <p:pic>
        <p:nvPicPr>
          <p:cNvPr id="10249" name="Picture 10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238125" y="762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1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543925" y="1524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2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0" y="63341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3" descr="sflow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190223">
            <a:off x="8620125" y="6334125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3" name="Line 14"/>
          <p:cNvSpPr>
            <a:spLocks noChangeShapeType="1"/>
          </p:cNvSpPr>
          <p:nvPr/>
        </p:nvSpPr>
        <p:spPr bwMode="auto">
          <a:xfrm>
            <a:off x="304800" y="9144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Line 15"/>
          <p:cNvSpPr>
            <a:spLocks noChangeShapeType="1"/>
          </p:cNvSpPr>
          <p:nvPr/>
        </p:nvSpPr>
        <p:spPr bwMode="auto">
          <a:xfrm>
            <a:off x="8991600" y="762000"/>
            <a:ext cx="0" cy="53340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16"/>
          <p:cNvSpPr>
            <a:spLocks noChangeShapeType="1"/>
          </p:cNvSpPr>
          <p:nvPr/>
        </p:nvSpPr>
        <p:spPr bwMode="auto">
          <a:xfrm flipH="1">
            <a:off x="838200" y="6553200"/>
            <a:ext cx="7696200" cy="63500"/>
          </a:xfrm>
          <a:prstGeom prst="line">
            <a:avLst/>
          </a:prstGeom>
          <a:noFill/>
          <a:ln w="76200" cmpd="tri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  <p:bldP spid="10" grpId="0"/>
      <p:bldP spid="116743" grpId="0"/>
      <p:bldP spid="116744" grpId="0"/>
      <p:bldP spid="1167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447800" y="1981200"/>
            <a:ext cx="6781800" cy="4343400"/>
          </a:xfrm>
          <a:prstGeom prst="rect">
            <a:avLst/>
          </a:prstGeom>
          <a:noFill/>
          <a:ln w="69850" cmpd="dbl">
            <a:solidFill>
              <a:srgbClr val="FF0000"/>
            </a:solidFill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FF0000"/>
            </a:extrusionClr>
          </a:sp3d>
        </p:spPr>
        <p:txBody>
          <a:bodyPr wrap="none" anchor="ctr">
            <a:flatTx/>
          </a:bodyPr>
          <a:lstStyle/>
          <a:p>
            <a:endParaRPr lang="en-US" sz="1400"/>
          </a:p>
        </p:txBody>
      </p:sp>
      <p:pic>
        <p:nvPicPr>
          <p:cNvPr id="11267" name="Picture 17" descr="!danc_c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981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2007091000310851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228600"/>
            <a:ext cx="762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1524000" y="0"/>
            <a:ext cx="6781800" cy="3187700"/>
            <a:chOff x="5952" y="720"/>
            <a:chExt cx="3888" cy="3168"/>
          </a:xfrm>
        </p:grpSpPr>
        <p:sp>
          <p:nvSpPr>
            <p:cNvPr id="11273" name="Rectangle 6"/>
            <p:cNvSpPr>
              <a:spLocks noChangeArrowheads="1"/>
            </p:cNvSpPr>
            <p:nvPr/>
          </p:nvSpPr>
          <p:spPr bwMode="auto">
            <a:xfrm>
              <a:off x="5952" y="2587"/>
              <a:ext cx="3888" cy="1301"/>
            </a:xfrm>
            <a:prstGeom prst="rect">
              <a:avLst/>
            </a:prstGeom>
            <a:gradFill rotWithShape="1">
              <a:gsLst>
                <a:gs pos="0">
                  <a:srgbClr val="99FFCC"/>
                </a:gs>
                <a:gs pos="50000">
                  <a:srgbClr val="CCFFCC"/>
                </a:gs>
                <a:gs pos="100000">
                  <a:srgbClr val="99FFCC"/>
                </a:gs>
              </a:gsLst>
              <a:lin ang="5400000" scaled="1"/>
            </a:gradFill>
            <a:ln w="38100">
              <a:solidFill>
                <a:srgbClr val="37B3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/>
            </a:p>
            <a:p>
              <a:pPr algn="ctr"/>
              <a:endParaRPr lang="en-US" sz="1600" b="1" u="sng">
                <a:solidFill>
                  <a:srgbClr val="0000FF"/>
                </a:solidFill>
              </a:endParaRPr>
            </a:p>
            <a:p>
              <a:pPr algn="ctr"/>
              <a:endParaRPr lang="en-US" sz="1400"/>
            </a:p>
          </p:txBody>
        </p:sp>
        <p:pic>
          <p:nvPicPr>
            <p:cNvPr id="11274" name="Picture 7" descr="TWEETY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357" y="720"/>
              <a:ext cx="1206" cy="1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5" name="Line 8"/>
            <p:cNvSpPr>
              <a:spLocks noChangeShapeType="1"/>
            </p:cNvSpPr>
            <p:nvPr/>
          </p:nvSpPr>
          <p:spPr bwMode="auto">
            <a:xfrm flipV="1">
              <a:off x="5952" y="1706"/>
              <a:ext cx="1776" cy="8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9"/>
            <p:cNvSpPr>
              <a:spLocks noChangeShapeType="1"/>
            </p:cNvSpPr>
            <p:nvPr/>
          </p:nvSpPr>
          <p:spPr bwMode="auto">
            <a:xfrm flipH="1" flipV="1">
              <a:off x="7728" y="1680"/>
              <a:ext cx="2112" cy="8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7946" name="WordArt 10"/>
          <p:cNvSpPr>
            <a:spLocks noChangeArrowheads="1" noChangeShapeType="1" noTextEdit="1"/>
          </p:cNvSpPr>
          <p:nvPr/>
        </p:nvSpPr>
        <p:spPr bwMode="auto">
          <a:xfrm>
            <a:off x="3048000" y="2209800"/>
            <a:ext cx="3905250" cy="9588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2800" b="1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TRÒ CHƠI</a:t>
            </a:r>
            <a:endParaRPr lang="en-US" sz="2800" b="1" kern="10">
              <a:ln w="9525">
                <a:noFill/>
                <a:round/>
                <a:headEnd/>
                <a:tailEnd/>
              </a:ln>
              <a:solidFill>
                <a:srgbClr val="FF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67947" name="Text Box 11"/>
          <p:cNvSpPr txBox="1">
            <a:spLocks noChangeArrowheads="1"/>
          </p:cNvSpPr>
          <p:nvPr/>
        </p:nvSpPr>
        <p:spPr bwMode="auto">
          <a:xfrm>
            <a:off x="1828800" y="4098925"/>
            <a:ext cx="632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3300"/>
                </a:solidFill>
              </a:rPr>
              <a:t>“Thi xếp nốt nhạc nhanh”</a:t>
            </a:r>
          </a:p>
        </p:txBody>
      </p:sp>
      <p:pic>
        <p:nvPicPr>
          <p:cNvPr id="167948" name="08 Track 8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7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79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9985" fill="hold"/>
                                        <p:tgtEl>
                                          <p:spTgt spid="1679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948"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7948"/>
                </p:tgtEl>
              </p:cMediaNode>
            </p:audio>
          </p:childTnLst>
        </p:cTn>
      </p:par>
    </p:tnLst>
    <p:bldLst>
      <p:bldP spid="167946" grpId="0" animBg="1"/>
    </p:bld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1776</TotalTime>
  <Words>198</Words>
  <Application>Microsoft Office PowerPoint</Application>
  <PresentationFormat>On-screen Show (4:3)</PresentationFormat>
  <Paragraphs>36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Wingdings</vt:lpstr>
      <vt:lpstr>Calibri</vt:lpstr>
      <vt:lpstr>Times New Roman</vt:lpstr>
      <vt:lpstr>.VnTime</vt:lpstr>
      <vt:lpstr>Watermark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269</cp:revision>
  <dcterms:created xsi:type="dcterms:W3CDTF">2009-08-18T21:17:02Z</dcterms:created>
  <dcterms:modified xsi:type="dcterms:W3CDTF">2016-06-30T00:59:45Z</dcterms:modified>
</cp:coreProperties>
</file>