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75" r:id="rId5"/>
    <p:sldId id="302" r:id="rId6"/>
    <p:sldId id="303" r:id="rId7"/>
    <p:sldId id="304" r:id="rId8"/>
    <p:sldId id="299" r:id="rId9"/>
    <p:sldId id="300" r:id="rId10"/>
    <p:sldId id="301" r:id="rId11"/>
    <p:sldId id="295" r:id="rId12"/>
    <p:sldId id="286" r:id="rId13"/>
    <p:sldId id="296" r:id="rId14"/>
    <p:sldId id="305" r:id="rId15"/>
    <p:sldId id="306" r:id="rId16"/>
    <p:sldId id="307" r:id="rId17"/>
    <p:sldId id="308" r:id="rId18"/>
    <p:sldId id="288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microsoft.com/office/2007/relationships/media" Target="../media/media5.mp4"/><Relationship Id="rId5" Type="http://schemas.openxmlformats.org/officeDocument/2006/relationships/video" Target="../media/media5.mp4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5" y="0"/>
            <a:ext cx="601216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bạn học sinh đến với 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620" y="262170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3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" y="4149104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4188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1835696" y="980727"/>
            <a:ext cx="6322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</a:rPr>
              <a:t>1 HS hát câu 1-2, lớp hát 3-4-5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63888" y="0"/>
            <a:ext cx="31470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Hát lĩnh xướng</a:t>
            </a:r>
            <a:endParaRPr lang="en-US" sz="36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161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836712"/>
            <a:ext cx="864096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</a:rPr>
              <a:t>+ Phách 1: Vỗ 2 tay vào nhau</a:t>
            </a:r>
            <a:endParaRPr lang="en-US" sz="360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</a:rPr>
              <a:t>+ Phách 2: Vỗ nhẹ tay phải xuống mặt bàn</a:t>
            </a:r>
            <a:endParaRPr lang="en-US" sz="360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</a:rPr>
              <a:t>+ Phách 3: Vỗ nhẹ tay trái xuống mặt bàn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339752" y="0"/>
            <a:ext cx="5647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Hát vỗ tay theo phách kiểu 1</a:t>
            </a:r>
            <a:endParaRPr lang="en-US" sz="36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8520" y="28529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161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339752" y="692696"/>
            <a:ext cx="50193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 smtClean="0">
                <a:solidFill>
                  <a:schemeClr val="bg1"/>
                </a:solidFill>
                <a:latin typeface="Times New Roman" panose="02020603050405020304" pitchFamily="18" charset="0"/>
              </a:rPr>
              <a:t>1 dãy hát, dãy kia gõ đệm</a:t>
            </a:r>
            <a:endParaRPr lang="en-US" sz="36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8520" y="28529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836712"/>
            <a:ext cx="864096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rgbClr val="FFFFFF"/>
                </a:solidFill>
                <a:latin typeface="Times New Roman" panose="02020603050405020304" pitchFamily="18" charset="0"/>
              </a:rPr>
              <a:t>+ Phách 1: Mỗi em tự vỗ tay</a:t>
            </a:r>
            <a:endParaRPr lang="en-US" sz="360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rgbClr val="FFFFFF"/>
                </a:solidFill>
                <a:latin typeface="Times New Roman" panose="02020603050405020304" pitchFamily="18" charset="0"/>
              </a:rPr>
              <a:t>+ Phách 2: Vỗ nhẹ bàn tay phải vào nhau</a:t>
            </a:r>
            <a:endParaRPr lang="en-US" sz="360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rgbClr val="FFFFFF"/>
                </a:solidFill>
                <a:latin typeface="Times New Roman" panose="02020603050405020304" pitchFamily="18" charset="0"/>
              </a:rPr>
              <a:t>+ Phách 3: Vỗ nhẹ bàn tay trái vào nhau</a:t>
            </a:r>
            <a:endParaRPr lang="en-US" sz="36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6320" y="61555"/>
            <a:ext cx="8284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2800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Hát vỗ tay theo phách kiểu 2: 2 HS ngồi đối diện nhau</a:t>
            </a:r>
            <a:endParaRPr lang="en-US" sz="2800" b="1" i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8520" y="3789040"/>
            <a:ext cx="609600" cy="609600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8160" y="2852936"/>
            <a:ext cx="70321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2800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Tiếp tục phách 2-3 sẽ vỗ bàn tay trái vào nhau</a:t>
            </a:r>
            <a:endParaRPr lang="en-US" sz="2800" b="1" i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161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30778"/>
            <a:ext cx="85507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200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Xem video mẫu sau đó HD hát vận động phụ họa</a:t>
            </a:r>
            <a:endParaRPr lang="en-US" sz="3200" b="1" i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8024" y="5907326"/>
            <a:ext cx="609600" cy="609600"/>
          </a:xfrm>
          <a:prstGeom prst="rect">
            <a:avLst/>
          </a:prstGeom>
        </p:spPr>
      </p:pic>
      <p:pic>
        <p:nvPicPr>
          <p:cNvPr id="2" name="van dog cug mua h duoi trag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08" y="615553"/>
            <a:ext cx="9021788" cy="338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5" y="0"/>
            <a:ext cx="6408712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các bạn học sinh chăm ngoan học giỏi 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620" y="262170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3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" y="4149104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UG MUA HAT DUOI TRA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1199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4808071"/>
            <a:ext cx="550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Bức tranh này em liên tưởng đên bài hát nào đã học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4808071"/>
            <a:ext cx="6300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Lớp hat lại bài Em Yêu Trường Em khởi động giọng</a:t>
            </a:r>
            <a:endParaRPr lang="en-US" sz="3200"/>
          </a:p>
        </p:txBody>
      </p:sp>
      <p:pic>
        <p:nvPicPr>
          <p:cNvPr id="4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0752" y="3501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G PAPOI HAY DUG\feb9fc67ddd656726f2f39df4305164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07" y="0"/>
            <a:ext cx="5640839" cy="39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53" y="332656"/>
            <a:ext cx="5140106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CON VAT+CAY, HIH ANH NHO NGHEP TRAH\kisspng-tree-royal-poinciana-brachychiton-acerifolius-lege-arboles-5ac72c653a0552.05898227152300246923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536504" cy="421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hinh nen dep pp\HIH NG NGHEP BAI G\c6d5fe6b810c01226af19b390db7b6c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3" y="2708920"/>
            <a:ext cx="2449347" cy="41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esktop\42e58PICZyfbxC52DbA99_PIC2018.png_860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95128"/>
            <a:ext cx="1960563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4035187" y="576987"/>
            <a:ext cx="4425246" cy="9361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CurveUp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Times"/>
              </a:rPr>
              <a:t>AÂM NHAÏC 3</a:t>
            </a:r>
            <a:endParaRPr lang="en-US" sz="2800" b="1" kern="1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7926" y="3991782"/>
            <a:ext cx="217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5766" y="6021288"/>
            <a:ext cx="5021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MÚA HÁT DƯỚI TRĂNG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29853" y="4676252"/>
            <a:ext cx="2916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2 BÀI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1753" y="5275530"/>
            <a:ext cx="3413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TRƯỜNG EM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707904" y="4137388"/>
            <a:ext cx="23134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Hòa giọng </a:t>
            </a:r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776" y="4797152"/>
            <a:ext cx="9218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</a:rPr>
              <a:t>Nửa lớp hát lời 1, nửa lớp hát lời 2 và ngược lại.</a:t>
            </a:r>
            <a:b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6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49592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74187" y="3435947"/>
            <a:ext cx="5580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1.ÔN TẬP BÀI: EM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TRƯỜNG EM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957218" y="2850446"/>
            <a:ext cx="25589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Hát đối đáp</a:t>
            </a:r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796" y="3933056"/>
            <a:ext cx="7935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000000"/>
                </a:solidFill>
                <a:latin typeface="Times New Roman" panose="02020603050405020304" pitchFamily="18" charset="0"/>
              </a:rPr>
              <a:t>Chai lớp 2 nửa, mỗi nửa hát 1 câu</a:t>
            </a:r>
            <a:b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n-US" sz="4400">
              <a:solidFill>
                <a:srgbClr val="000000"/>
              </a:solidFill>
            </a:endParaRPr>
          </a:p>
        </p:txBody>
      </p:sp>
      <p:pic>
        <p:nvPicPr>
          <p:cNvPr id="5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8773" y="53796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1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0" y="764704"/>
            <a:ext cx="75963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song video mẫu HD hát vận động phụ họa.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3293" y="609600"/>
            <a:ext cx="609600" cy="609600"/>
          </a:xfrm>
          <a:prstGeom prst="rect">
            <a:avLst/>
          </a:prstGeom>
        </p:spPr>
      </p:pic>
      <p:pic>
        <p:nvPicPr>
          <p:cNvPr id="2" name="VAN DOG E Y TRUOG E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7" y="1287924"/>
            <a:ext cx="9220153" cy="5570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2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70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323528" y="1821478"/>
            <a:ext cx="74923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</a:rPr>
              <a:t>Chia lớp 2 nửa, 1 dãy hát câu 1-3 dãy kia hát câu 2-4, câu 5 cả 2 dãy hát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452098" y="882284"/>
            <a:ext cx="24160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Hát đối đáp</a:t>
            </a:r>
            <a:endParaRPr lang="en-US" sz="36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44" y="371703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1640" y="275038"/>
            <a:ext cx="6880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.ÔN TẬP BÀI: CÙNG MÚA HÁT DƯỚI TRĂNG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916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985799" y="980728"/>
            <a:ext cx="7416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</a:rPr>
              <a:t>4 tổ mỗi tổ hát 1 câu, câu 5 cả lớp hát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63888" y="0"/>
            <a:ext cx="24416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Hát nối tiếp</a:t>
            </a:r>
            <a:endParaRPr lang="en-US" sz="36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136" y="27809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9161" grpId="0"/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1113</Words>
  <Application>WPS Presentation</Application>
  <PresentationFormat>On-screen Show (4:3)</PresentationFormat>
  <Paragraphs>68</Paragraphs>
  <Slides>16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VNI-Times</vt:lpstr>
      <vt:lpstr>Segoe Print</vt:lpstr>
      <vt:lpstr>Calibri</vt:lpstr>
      <vt:lpstr>Microsoft YaHei</vt:lpstr>
      <vt:lpstr>Arial Unicode MS</vt:lpstr>
      <vt:lpstr>Default Design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42</cp:revision>
  <dcterms:created xsi:type="dcterms:W3CDTF">2021-07-12T05:01:00Z</dcterms:created>
  <dcterms:modified xsi:type="dcterms:W3CDTF">2021-08-29T15:08:09Z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2C84467F13664CFBB323C9818FA80954</vt:lpwstr>
  </property>
  <property fmtid="{D5CDD505-2E9C-101B-9397-08002B2CF9AE}" pid="3" name="KSOProductBuildVer">
    <vt:lpwstr>1033-11.2.0.10265</vt:lpwstr>
  </property>
</Properties>
</file>