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  <p:sldMasterId id="2147483684" r:id="rId3"/>
    <p:sldMasterId id="2147483696" r:id="rId4"/>
  </p:sldMasterIdLst>
  <p:notesMasterIdLst>
    <p:notesMasterId r:id="rId23"/>
  </p:notesMasterIdLst>
  <p:sldIdLst>
    <p:sldId id="256" r:id="rId5"/>
    <p:sldId id="282" r:id="rId6"/>
    <p:sldId id="281" r:id="rId7"/>
    <p:sldId id="286" r:id="rId8"/>
    <p:sldId id="288" r:id="rId9"/>
    <p:sldId id="289" r:id="rId10"/>
    <p:sldId id="285" r:id="rId11"/>
    <p:sldId id="290" r:id="rId12"/>
    <p:sldId id="291" r:id="rId13"/>
    <p:sldId id="292" r:id="rId14"/>
    <p:sldId id="293" r:id="rId15"/>
    <p:sldId id="294" r:id="rId16"/>
    <p:sldId id="295" r:id="rId17"/>
    <p:sldId id="296" r:id="rId18"/>
    <p:sldId id="298" r:id="rId19"/>
    <p:sldId id="297" r:id="rId20"/>
    <p:sldId id="278" r:id="rId21"/>
    <p:sldId id="279" r:id="rId2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38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47AB03-F7EE-489A-BB7D-4FA99D6D3A67}" type="datetimeFigureOut">
              <a:rPr lang="en-US" smtClean="0"/>
              <a:t>9/6/2021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0CD537-2989-406F-8438-0F62A5FD0D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81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4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9/6/2021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5213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9/6/2021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4831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9/6/2021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5904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4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92456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13674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10896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82809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22851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6356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789085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4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4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02276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9/6/2021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73846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6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19803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10243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9315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4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62519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24551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72792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297812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783274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771299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10371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9/6/2021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40798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4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4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605602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6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453349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459554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276284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4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610637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88820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567275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419402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67300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37134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9/6/2021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37369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034545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4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4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68601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6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895822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28019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11126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9/6/2021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06734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9/6/2021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4103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9/6/2021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4678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4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4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9/6/2021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176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6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9/6/2021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51959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27CBB5-CA7C-47DE-A8DB-216B0EC2CAF4}" type="datetimeFigureOut">
              <a:rPr lang="en-US" smtClean="0"/>
              <a:t>9/6/2021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5408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61129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69640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7596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jpe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media" Target="../media/media5.mp3"/><Relationship Id="rId7" Type="http://schemas.openxmlformats.org/officeDocument/2006/relationships/image" Target="../media/image16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5.jpg"/><Relationship Id="rId5" Type="http://schemas.openxmlformats.org/officeDocument/2006/relationships/slideLayout" Target="../slideLayouts/slideLayout24.xml"/><Relationship Id="rId10" Type="http://schemas.openxmlformats.org/officeDocument/2006/relationships/image" Target="../media/image7.png"/><Relationship Id="rId4" Type="http://schemas.openxmlformats.org/officeDocument/2006/relationships/audio" Target="../media/media5.mp3"/><Relationship Id="rId9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7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6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7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6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5" Type="http://schemas.openxmlformats.org/officeDocument/2006/relationships/image" Target="../media/image6.png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1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1.png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1.png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6.png"/><Relationship Id="rId5" Type="http://schemas.openxmlformats.org/officeDocument/2006/relationships/image" Target="../media/image11.png"/><Relationship Id="rId4" Type="http://schemas.openxmlformats.org/officeDocument/2006/relationships/image" Target="../media/image12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nhac tap chung xuat s - Par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2400" y="6165304"/>
            <a:ext cx="609600" cy="609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3880" y="8103"/>
            <a:ext cx="1080120" cy="468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437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17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6" y="0"/>
            <a:ext cx="4419848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0"/>
            <a:ext cx="4597896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-34776" y="0"/>
            <a:ext cx="15841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solidFill>
                  <a:srgbClr val="FF0000"/>
                </a:solidFill>
              </a:rPr>
              <a:t>Tranh 1</a:t>
            </a:r>
            <a:endParaRPr lang="en-US" sz="320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730152" y="2996952"/>
            <a:ext cx="15841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solidFill>
                  <a:srgbClr val="FF0000"/>
                </a:solidFill>
              </a:rPr>
              <a:t>Tranh 2</a:t>
            </a:r>
            <a:endParaRPr lang="en-US" sz="320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452320" y="292962"/>
            <a:ext cx="15841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solidFill>
                  <a:srgbClr val="FF0000"/>
                </a:solidFill>
              </a:rPr>
              <a:t>Tranh 3</a:t>
            </a:r>
            <a:endParaRPr lang="en-US" sz="320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932040" y="3467675"/>
            <a:ext cx="15841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solidFill>
                  <a:srgbClr val="FF0000"/>
                </a:solidFill>
              </a:rPr>
              <a:t>Tranh 4</a:t>
            </a:r>
            <a:endParaRPr lang="en-US" sz="3200">
              <a:solidFill>
                <a:srgbClr val="FF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580112" y="5720275"/>
            <a:ext cx="288032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smtClean="0"/>
              <a:t>Bật file </a:t>
            </a:r>
            <a:r>
              <a:rPr lang="vi-VN" sz="2400" smtClean="0"/>
              <a:t>kể mẫu </a:t>
            </a:r>
            <a:r>
              <a:rPr lang="en-US" sz="2400" smtClean="0"/>
              <a:t>hoặc gv kể </a:t>
            </a:r>
            <a:r>
              <a:rPr lang="vi-VN" sz="2400" smtClean="0"/>
              <a:t>c</a:t>
            </a:r>
            <a:r>
              <a:rPr lang="en-US" sz="2400" smtClean="0"/>
              <a:t>âu chuyện</a:t>
            </a:r>
            <a:endParaRPr lang="en-US" sz="2400">
              <a:effectLst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740" y="6135774"/>
            <a:ext cx="612576" cy="491108"/>
          </a:xfrm>
          <a:prstGeom prst="rect">
            <a:avLst/>
          </a:prstGeom>
        </p:spPr>
      </p:pic>
      <p:pic>
        <p:nvPicPr>
          <p:cNvPr id="12" name="nhac nen ke chuye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588668" y="3569275"/>
            <a:ext cx="609600" cy="609600"/>
          </a:xfrm>
          <a:prstGeom prst="rect">
            <a:avLst/>
          </a:prstGeom>
        </p:spPr>
      </p:pic>
      <p:pic>
        <p:nvPicPr>
          <p:cNvPr id="14" name="UOC MO C DO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979712" y="583097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320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57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81293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779912" y="692696"/>
            <a:ext cx="5077072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r>
              <a:rPr lang="vi-VN" sz="2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GV cùng trao đổi nội dung câu chuyện</a:t>
            </a:r>
            <a:endParaRPr lang="en-US" sz="240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spcAft>
                <a:spcPts val="0"/>
              </a:spcAft>
            </a:pPr>
            <a:endParaRPr lang="en-US" sz="2400" smtClean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algn="just">
              <a:spcAft>
                <a:spcPts val="0"/>
              </a:spcAft>
            </a:pPr>
            <a:r>
              <a:rPr lang="vi-VN" sz="2400" b="1" smtClean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- </a:t>
            </a:r>
            <a:r>
              <a:rPr lang="en-US" sz="2400" b="1" smtClean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Hỏi</a:t>
            </a:r>
            <a:r>
              <a:rPr lang="vi-VN" sz="2400" b="1" smtClean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400" b="1" smtClean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câu </a:t>
            </a:r>
            <a:r>
              <a:rPr lang="vi-VN" sz="2400" b="1" smtClean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1</a:t>
            </a:r>
            <a:r>
              <a:rPr lang="en-US" sz="2400" b="1" i="1" smtClean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:</a:t>
            </a:r>
            <a:r>
              <a:rPr lang="vi-VN" sz="2400" b="1" i="1" smtClean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vi-VN" sz="2400" i="1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nhân vật bạn đó tên gì?, Đô nghe thấy âm thanh gì vào buổi sáng, ở đâu</a:t>
            </a:r>
            <a:endParaRPr lang="en-US" sz="2400" i="1">
              <a:solidFill>
                <a:srgbClr val="FF000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algn="just">
              <a:spcAft>
                <a:spcPts val="0"/>
              </a:spcAft>
            </a:pPr>
            <a:endParaRPr lang="en-US" sz="2400" i="1" smtClean="0">
              <a:solidFill>
                <a:srgbClr val="FF000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algn="just">
              <a:spcAft>
                <a:spcPts val="0"/>
              </a:spcAft>
            </a:pPr>
            <a:r>
              <a:rPr lang="vi-VN" sz="2400" b="1" i="1" smtClean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- </a:t>
            </a:r>
            <a:r>
              <a:rPr lang="en-US" sz="2400" b="1" i="1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Hỏi</a:t>
            </a:r>
            <a:r>
              <a:rPr lang="vi-VN" sz="2400" b="1" i="1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400" b="1" i="1" smtClean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câu 2</a:t>
            </a:r>
            <a:r>
              <a:rPr lang="vi-VN" sz="2400" b="1" i="1" smtClean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:</a:t>
            </a:r>
            <a:r>
              <a:rPr lang="vi-VN" sz="2400" i="1" smtClean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vi-VN" sz="2400" i="1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Đô đã có cảm xúc gì khi nghe lại âm thanh tiếng kèn đó trong lễ khai giảng</a:t>
            </a:r>
            <a:endParaRPr lang="en-US" sz="2400" i="1">
              <a:solidFill>
                <a:srgbClr val="FF000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algn="just"/>
            <a:endParaRPr lang="en-US" sz="2400" i="1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vi-VN" sz="2400" b="1" i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b="1" i="1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Hỏi</a:t>
            </a:r>
            <a:r>
              <a:rPr lang="vi-VN" sz="2400" b="1" i="1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400" b="1" i="1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câu 3</a:t>
            </a:r>
            <a:r>
              <a:rPr lang="vi-VN" sz="2400" b="1" i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vi-VN" sz="2400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Sau khi nghe tiếng kèn song Đô thầm nghĩ gì</a:t>
            </a:r>
            <a:endParaRPr lang="en-US" sz="2400" i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400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US" sz="2400" i="1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endParaRPr lang="en-US" sz="2400" i="1" smtClean="0">
              <a:solidFill>
                <a:srgbClr val="FF000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algn="just"/>
            <a:r>
              <a:rPr lang="en-US" sz="2400" b="1" i="1" smtClean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- Hỏi</a:t>
            </a:r>
            <a:r>
              <a:rPr lang="vi-VN" sz="2400" b="1" i="1" smtClean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400" b="1" i="1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câu 4</a:t>
            </a:r>
            <a:r>
              <a:rPr lang="en-US" sz="2400" b="1" i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 ước mơ của Đô là gì</a:t>
            </a:r>
          </a:p>
          <a:p>
            <a:pPr algn="just">
              <a:spcAft>
                <a:spcPts val="0"/>
              </a:spcAft>
            </a:pPr>
            <a:r>
              <a:rPr lang="en-US" sz="240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 </a:t>
            </a:r>
            <a:endParaRPr lang="en-US" sz="2400">
              <a:solidFill>
                <a:srgbClr val="FF0000"/>
              </a:solidFill>
              <a:effectLst/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5229200"/>
            <a:ext cx="612576" cy="491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0183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20" y="0"/>
            <a:ext cx="455548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-7392"/>
            <a:ext cx="4335687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868144" y="5877271"/>
            <a:ext cx="269269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>
                <a:solidFill>
                  <a:srgbClr val="FF0000"/>
                </a:solidFill>
                <a:latin typeface="Times New Roman"/>
                <a:ea typeface="Calibri"/>
              </a:rPr>
              <a:t>4 HS lần lượt nhìn tranh và kể lại câu chuyện.</a:t>
            </a:r>
            <a:endParaRPr lang="en-US">
              <a:solidFill>
                <a:srgbClr val="FF0000"/>
              </a:solidFill>
              <a:effectLst/>
              <a:latin typeface="Times New Roman"/>
              <a:ea typeface="Calibri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843808" y="476672"/>
            <a:ext cx="15841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solidFill>
                  <a:srgbClr val="FF0000"/>
                </a:solidFill>
              </a:rPr>
              <a:t>Tranh 1</a:t>
            </a:r>
            <a:endParaRPr lang="en-US" sz="320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977084" y="3136612"/>
            <a:ext cx="15841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solidFill>
                  <a:srgbClr val="FF0000"/>
                </a:solidFill>
              </a:rPr>
              <a:t>Tranh 2</a:t>
            </a:r>
            <a:endParaRPr lang="en-US" sz="320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496459" y="575"/>
            <a:ext cx="15841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solidFill>
                  <a:srgbClr val="FF0000"/>
                </a:solidFill>
              </a:rPr>
              <a:t>Tranh 3</a:t>
            </a:r>
            <a:endParaRPr lang="en-US" sz="320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472895" y="3149887"/>
            <a:ext cx="15841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solidFill>
                  <a:srgbClr val="FF0000"/>
                </a:solidFill>
              </a:rPr>
              <a:t>Tranh 4</a:t>
            </a:r>
            <a:endParaRPr lang="en-US" sz="3200">
              <a:solidFill>
                <a:srgbClr val="FF0000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668" y="6179284"/>
            <a:ext cx="612576" cy="491108"/>
          </a:xfrm>
          <a:prstGeom prst="rect">
            <a:avLst/>
          </a:prstGeom>
        </p:spPr>
      </p:pic>
      <p:pic>
        <p:nvPicPr>
          <p:cNvPr id="13" name="nhac nen ke chuye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198268" y="184482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5268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578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20" y="0"/>
            <a:ext cx="455548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-7392"/>
            <a:ext cx="4335687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5327576" y="16301"/>
            <a:ext cx="381642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2400">
                <a:solidFill>
                  <a:srgbClr val="FF0000"/>
                </a:solidFill>
                <a:latin typeface="Times New Roman"/>
                <a:ea typeface="Calibri"/>
              </a:rPr>
              <a:t>-GV kể lại câu chuyện lần 2</a:t>
            </a:r>
            <a:r>
              <a:rPr lang="en-US" sz="2400" smtClean="0">
                <a:solidFill>
                  <a:srgbClr val="FF0000"/>
                </a:solidFill>
                <a:latin typeface="Times New Roman"/>
                <a:ea typeface="Calibri"/>
              </a:rPr>
              <a:t>.</a:t>
            </a:r>
            <a:endParaRPr lang="en-US" sz="2400">
              <a:solidFill>
                <a:srgbClr val="FF0000"/>
              </a:solidFill>
              <a:latin typeface="Times New Roman"/>
              <a:ea typeface="Calibri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615608" y="5661248"/>
            <a:ext cx="352839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sz="2000">
                <a:solidFill>
                  <a:srgbClr val="FF0000"/>
                </a:solidFill>
                <a:latin typeface="Times New Roman"/>
                <a:ea typeface="Calibri"/>
              </a:rPr>
              <a:t>+Hỏi Trong câu chuyện </a:t>
            </a:r>
            <a:r>
              <a:rPr lang="en-US" sz="2000" b="1" i="1">
                <a:solidFill>
                  <a:srgbClr val="FF0000"/>
                </a:solidFill>
                <a:latin typeface="Times New Roman"/>
                <a:ea typeface="Calibri"/>
              </a:rPr>
              <a:t>ước mơ của bạn Đô</a:t>
            </a:r>
            <a:r>
              <a:rPr lang="en-US" sz="2000">
                <a:solidFill>
                  <a:srgbClr val="FF0000"/>
                </a:solidFill>
                <a:latin typeface="Times New Roman"/>
                <a:ea typeface="Calibri"/>
              </a:rPr>
              <a:t> nhạc cụ nào đã được nhắc đến. Chốt câu chuyện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740" y="6135774"/>
            <a:ext cx="612576" cy="491108"/>
          </a:xfrm>
          <a:prstGeom prst="rect">
            <a:avLst/>
          </a:prstGeom>
        </p:spPr>
      </p:pic>
      <p:pic>
        <p:nvPicPr>
          <p:cNvPr id="13" name="nhac nen ke chuye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18980" y="263691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001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578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3068960"/>
            <a:ext cx="5544616" cy="90789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763688" y="1916832"/>
            <a:ext cx="547260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sz="2400">
                <a:solidFill>
                  <a:srgbClr val="FF0000"/>
                </a:solidFill>
                <a:latin typeface="Times New Roman"/>
                <a:ea typeface="Calibri"/>
              </a:rPr>
              <a:t>GV đọc </a:t>
            </a:r>
            <a:r>
              <a:rPr lang="en-US" sz="2400" smtClean="0">
                <a:solidFill>
                  <a:srgbClr val="FF0000"/>
                </a:solidFill>
                <a:latin typeface="Times New Roman"/>
                <a:ea typeface="Calibri"/>
              </a:rPr>
              <a:t>mẫu </a:t>
            </a:r>
            <a:r>
              <a:rPr lang="en-US" sz="2400">
                <a:solidFill>
                  <a:srgbClr val="FF0000"/>
                </a:solidFill>
                <a:latin typeface="Times New Roman"/>
                <a:ea typeface="Calibri"/>
              </a:rPr>
              <a:t>tiết </a:t>
            </a:r>
            <a:r>
              <a:rPr lang="en-US" sz="2400" smtClean="0">
                <a:solidFill>
                  <a:srgbClr val="FF0000"/>
                </a:solidFill>
                <a:latin typeface="Times New Roman"/>
                <a:ea typeface="Calibri"/>
              </a:rPr>
              <a:t>tấu bằng số là</a:t>
            </a:r>
            <a:r>
              <a:rPr lang="en-US" sz="2400" i="1" smtClean="0">
                <a:solidFill>
                  <a:srgbClr val="FF0000"/>
                </a:solidFill>
                <a:latin typeface="Times New Roman"/>
                <a:ea typeface="Calibri"/>
              </a:rPr>
              <a:t>1 </a:t>
            </a:r>
            <a:r>
              <a:rPr lang="en-US" sz="2400" i="1">
                <a:solidFill>
                  <a:srgbClr val="FF0000"/>
                </a:solidFill>
                <a:latin typeface="Times New Roman"/>
                <a:ea typeface="Calibri"/>
              </a:rPr>
              <a:t>2 1 </a:t>
            </a:r>
            <a:r>
              <a:rPr lang="en-US" sz="2400" i="1" smtClean="0">
                <a:solidFill>
                  <a:srgbClr val="FF0000"/>
                </a:solidFill>
                <a:latin typeface="Times New Roman"/>
                <a:ea typeface="Calibri"/>
              </a:rPr>
              <a:t>2-1-1-1-1-1-nghỉ</a:t>
            </a:r>
            <a:r>
              <a:rPr lang="en-US" sz="2400">
                <a:solidFill>
                  <a:srgbClr val="FF0000"/>
                </a:solidFill>
                <a:latin typeface="Times New Roman"/>
                <a:ea typeface="Calibri"/>
              </a:rPr>
              <a:t> </a:t>
            </a:r>
            <a:r>
              <a:rPr lang="en-US" sz="2400" smtClean="0">
                <a:solidFill>
                  <a:srgbClr val="FF0000"/>
                </a:solidFill>
                <a:latin typeface="Times New Roman"/>
                <a:ea typeface="Calibri"/>
              </a:rPr>
              <a:t>trước sau đó HD HS nghép lời:</a:t>
            </a:r>
            <a:endParaRPr lang="en-US" sz="2400">
              <a:solidFill>
                <a:srgbClr val="FF0000"/>
              </a:solidFill>
              <a:effectLst/>
              <a:latin typeface="Times New Roman"/>
              <a:ea typeface="Calibri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843808" y="101462"/>
            <a:ext cx="3096344" cy="55399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>
                <a:solidFill>
                  <a:srgbClr val="002060"/>
                </a:solidFill>
                <a:latin typeface="Times New Roman"/>
                <a:ea typeface="Times New Roman"/>
              </a:rPr>
              <a:t>VẬN DỤNG SÁNG TẠO</a:t>
            </a:r>
            <a:endParaRPr lang="en-US" sz="2000" b="1">
              <a:solidFill>
                <a:srgbClr val="002060"/>
              </a:solidFill>
              <a:effectLst/>
              <a:latin typeface="Times New Roman"/>
              <a:ea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315752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TRÒ CHƠI- TIẾNG KÈN ÂM VANG - VDST CĐ1 00_00_06- 00_00_01-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" y="1268760"/>
            <a:ext cx="9144000" cy="5103567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80368" y="188640"/>
            <a:ext cx="885698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smtClean="0">
                <a:solidFill>
                  <a:srgbClr val="FF0000"/>
                </a:solidFill>
                <a:latin typeface="Times New Roman"/>
                <a:ea typeface="Calibri"/>
              </a:rPr>
              <a:t>Chia </a:t>
            </a:r>
            <a:r>
              <a:rPr lang="fr-FR" sz="2800">
                <a:solidFill>
                  <a:srgbClr val="FF0000"/>
                </a:solidFill>
                <a:latin typeface="Times New Roman"/>
                <a:ea typeface="Calibri"/>
              </a:rPr>
              <a:t>lớp 5 nhóm chơi trò chơi: các nhóm sẽ đọc nối tiếp nhau câu </a:t>
            </a:r>
            <a:r>
              <a:rPr lang="fr-FR" sz="2800" smtClean="0">
                <a:solidFill>
                  <a:srgbClr val="FF0000"/>
                </a:solidFill>
                <a:latin typeface="Times New Roman"/>
                <a:ea typeface="Calibri"/>
              </a:rPr>
              <a:t>“Te </a:t>
            </a:r>
            <a:r>
              <a:rPr lang="fr-FR" sz="2800">
                <a:solidFill>
                  <a:srgbClr val="FF0000"/>
                </a:solidFill>
                <a:latin typeface="Times New Roman"/>
                <a:ea typeface="Calibri"/>
              </a:rPr>
              <a:t>te te te te-tò-te-tò-te</a:t>
            </a:r>
            <a:r>
              <a:rPr lang="fr-FR" sz="2800" smtClean="0">
                <a:solidFill>
                  <a:srgbClr val="FF0000"/>
                </a:solidFill>
                <a:latin typeface="Times New Roman"/>
                <a:ea typeface="Calibri"/>
              </a:rPr>
              <a:t>” mỗi nhòm đọc 1 lần</a:t>
            </a:r>
            <a:endParaRPr lang="en-US" sz="2800">
              <a:solidFill>
                <a:srgbClr val="FF000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8424" y="5644666"/>
            <a:ext cx="612576" cy="491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6224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63688" y="1988840"/>
            <a:ext cx="561662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fr-FR" sz="2800">
                <a:solidFill>
                  <a:srgbClr val="FF0000"/>
                </a:solidFill>
                <a:latin typeface="Times New Roman"/>
                <a:ea typeface="Calibri"/>
              </a:rPr>
              <a:t>-GV bắt nhịp cả lớp đọc lời vào nhạc đệm với cấu trúc đọc 2 lượt mỗi lượt 5 lần. Lượt 2 đọc nhanh dần</a:t>
            </a:r>
            <a:endParaRPr lang="en-US" sz="2800">
              <a:solidFill>
                <a:srgbClr val="FF0000"/>
              </a:solidFill>
              <a:effectLst/>
              <a:latin typeface="Times New Roman"/>
              <a:ea typeface="Calibri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8424" y="5890220"/>
            <a:ext cx="612576" cy="49110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3373835"/>
            <a:ext cx="4464496" cy="731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01356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11560" y="4437112"/>
            <a:ext cx="8280920" cy="3960440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r>
              <a:rPr lang="en-US" sz="4400" b="1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4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dục-củng</a:t>
            </a:r>
            <a:r>
              <a:rPr lang="en-US" sz="4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cố-dặn</a:t>
            </a:r>
            <a:r>
              <a:rPr lang="en-US" sz="4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dò</a:t>
            </a:r>
            <a:endParaRPr lang="en-US" sz="44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447" y="0"/>
            <a:ext cx="1266014" cy="1014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2648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108" y="-169500"/>
            <a:ext cx="1148327" cy="1148327"/>
          </a:xfrm>
          <a:prstGeom prst="rect">
            <a:avLst/>
          </a:prstGeom>
        </p:spPr>
      </p:pic>
      <p:pic>
        <p:nvPicPr>
          <p:cNvPr id="6" name="DAN NHAC TROG VUON BEAT THEO SACH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9840" y="567801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700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482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5085184"/>
            <a:ext cx="161967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3200" b="1" smtClean="0">
                <a:solidFill>
                  <a:srgbClr val="002060"/>
                </a:solidFill>
                <a:latin typeface="Times New Roman"/>
              </a:rPr>
              <a:t>KHỞI ĐỘNG</a:t>
            </a:r>
            <a:endParaRPr lang="en-US" sz="3200">
              <a:solidFill>
                <a:srgbClr val="002060"/>
              </a:solidFill>
            </a:endParaRPr>
          </a:p>
        </p:txBody>
      </p:sp>
      <p:pic>
        <p:nvPicPr>
          <p:cNvPr id="1026" name="Picture 2" descr="2021-06-11_11332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4" y="1268760"/>
            <a:ext cx="5411812" cy="1224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835696" y="3645024"/>
            <a:ext cx="597666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smtClean="0">
                <a:ea typeface="Times New Roman"/>
                <a:cs typeface="Arial"/>
              </a:rPr>
              <a:t>Bật file vỗ tay mẫu hd đếm </a:t>
            </a:r>
            <a:r>
              <a:rPr lang="en-US" sz="2400">
                <a:ea typeface="Times New Roman"/>
                <a:cs typeface="Arial"/>
              </a:rPr>
              <a:t>số và vỗ tay theo tiết tấu </a:t>
            </a:r>
            <a:r>
              <a:rPr lang="en-US" sz="2400" smtClean="0">
                <a:ea typeface="Times New Roman"/>
                <a:cs typeface="Arial"/>
              </a:rPr>
              <a:t>vỗ </a:t>
            </a:r>
            <a:r>
              <a:rPr lang="en-US" sz="2400">
                <a:ea typeface="Times New Roman"/>
                <a:cs typeface="Arial"/>
              </a:rPr>
              <a:t>mạnh vào số 1, vỗ nhẹ bào số 2, </a:t>
            </a:r>
            <a:r>
              <a:rPr lang="en-US" sz="2400" smtClean="0">
                <a:ea typeface="Times New Roman"/>
                <a:cs typeface="Arial"/>
              </a:rPr>
              <a:t>3.</a:t>
            </a:r>
            <a:endParaRPr lang="en-US" sz="2400">
              <a:effectLst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1016" y="6381328"/>
            <a:ext cx="612576" cy="491108"/>
          </a:xfrm>
          <a:prstGeom prst="rect">
            <a:avLst/>
          </a:prstGeom>
        </p:spPr>
      </p:pic>
      <p:pic>
        <p:nvPicPr>
          <p:cNvPr id="3" name="1 VO TAY M NHE - Par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894112" y="-25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8667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6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67544" y="1052736"/>
            <a:ext cx="482453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4000" b="1" smtClean="0">
                <a:solidFill>
                  <a:srgbClr val="FF0000"/>
                </a:solidFill>
                <a:latin typeface="Times New Roman"/>
              </a:rPr>
              <a:t>Lớp hát lại bài Dàn nhạc trong vườn?</a:t>
            </a:r>
            <a:endParaRPr lang="en-US" sz="4000">
              <a:solidFill>
                <a:srgbClr val="FF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699792" y="3793203"/>
            <a:ext cx="338426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3200" b="1" err="1" smtClean="0">
                <a:solidFill>
                  <a:srgbClr val="000000"/>
                </a:solidFill>
                <a:latin typeface="Times New Roman"/>
              </a:rPr>
              <a:t>Giới</a:t>
            </a:r>
            <a:r>
              <a:rPr lang="en-AU" sz="3200" b="1" smtClean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AU" sz="3200" b="1" err="1" smtClean="0">
                <a:solidFill>
                  <a:srgbClr val="000000"/>
                </a:solidFill>
                <a:latin typeface="Times New Roman"/>
              </a:rPr>
              <a:t>thiệu</a:t>
            </a:r>
            <a:r>
              <a:rPr lang="en-AU" sz="3200" b="1" smtClean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AU" sz="3200" b="1" err="1" smtClean="0">
                <a:solidFill>
                  <a:srgbClr val="000000"/>
                </a:solidFill>
                <a:latin typeface="Times New Roman"/>
              </a:rPr>
              <a:t>bài</a:t>
            </a:r>
            <a:r>
              <a:rPr lang="en-AU" sz="3200" b="1" smtClean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AU" sz="3200" b="1" err="1" smtClean="0">
                <a:solidFill>
                  <a:srgbClr val="000000"/>
                </a:solidFill>
                <a:latin typeface="Times New Roman"/>
              </a:rPr>
              <a:t>mới</a:t>
            </a:r>
            <a:endParaRPr lang="en-US" sz="320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1016" y="6381328"/>
            <a:ext cx="612576" cy="491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379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096" y="764704"/>
            <a:ext cx="9144000" cy="550647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64207" y="0"/>
            <a:ext cx="8111975" cy="2348880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r>
              <a:rPr lang="en-US" sz="3600" b="1" smtClean="0">
                <a:solidFill>
                  <a:srgbClr val="002060"/>
                </a:solidFill>
              </a:rPr>
              <a:t>ÂM NHẠC LỚP 2</a:t>
            </a:r>
            <a:endParaRPr lang="en-US" sz="3600" b="1">
              <a:solidFill>
                <a:srgbClr val="00206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215965" y="3789040"/>
            <a:ext cx="1467646" cy="74251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AU" sz="3200" b="1">
                <a:solidFill>
                  <a:srgbClr val="FF0000"/>
                </a:solidFill>
                <a:latin typeface="Times New Roman"/>
                <a:ea typeface="Times New Roman"/>
              </a:rPr>
              <a:t>TIẾT </a:t>
            </a:r>
            <a:r>
              <a:rPr lang="en-AU" sz="3200" b="1" smtClean="0">
                <a:solidFill>
                  <a:srgbClr val="FF0000"/>
                </a:solidFill>
                <a:latin typeface="Times New Roman"/>
                <a:ea typeface="Times New Roman"/>
              </a:rPr>
              <a:t>2</a:t>
            </a:r>
            <a:endParaRPr lang="en-AU" sz="3200" b="1">
              <a:solidFill>
                <a:srgbClr val="FF0000"/>
              </a:solidFill>
              <a:latin typeface="Times New Roman"/>
              <a:ea typeface="Times New Roman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5247" y="476672"/>
            <a:ext cx="1135314" cy="1135314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115616" y="4682103"/>
            <a:ext cx="766834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sz="2000" b="1">
                <a:solidFill>
                  <a:srgbClr val="FF0000"/>
                </a:solidFill>
                <a:latin typeface="Times New Roman"/>
                <a:ea typeface="Calibri"/>
              </a:rPr>
              <a:t>ÔN TẬP BÀI HÁT: DÀN NHẠC TRONG VƯỜN</a:t>
            </a:r>
            <a:endParaRPr lang="en-US" sz="2000">
              <a:solidFill>
                <a:prstClr val="black"/>
              </a:solidFill>
              <a:latin typeface="Times New Roman"/>
              <a:ea typeface="Calibri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115616" y="5236101"/>
            <a:ext cx="7038528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en-US" b="1" smtClean="0">
                <a:solidFill>
                  <a:srgbClr val="FF0000"/>
                </a:solidFill>
                <a:latin typeface="Times New Roman"/>
                <a:ea typeface="Calibri"/>
              </a:rPr>
              <a:t> </a:t>
            </a:r>
            <a:r>
              <a:rPr lang="en-US" sz="2000" b="1">
                <a:solidFill>
                  <a:srgbClr val="FF0000"/>
                </a:solidFill>
                <a:latin typeface="Times New Roman"/>
                <a:ea typeface="Calibri"/>
              </a:rPr>
              <a:t>THƯỞNG </a:t>
            </a:r>
            <a:r>
              <a:rPr lang="en-US" sz="2000" b="1" smtClean="0">
                <a:solidFill>
                  <a:srgbClr val="FF0000"/>
                </a:solidFill>
                <a:latin typeface="Times New Roman"/>
                <a:ea typeface="Calibri"/>
              </a:rPr>
              <a:t>THỨC ÂM </a:t>
            </a:r>
            <a:r>
              <a:rPr lang="en-US" sz="2000" b="1">
                <a:solidFill>
                  <a:srgbClr val="FF0000"/>
                </a:solidFill>
                <a:latin typeface="Times New Roman"/>
                <a:ea typeface="Calibri"/>
              </a:rPr>
              <a:t>NHẠC: ƯỚC MƠ CỦA BẠN ĐÔ</a:t>
            </a:r>
            <a:endParaRPr lang="en-US" sz="2000">
              <a:effectLst/>
              <a:latin typeface="Times New Roman"/>
              <a:ea typeface="Calibri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4760" y="2514406"/>
            <a:ext cx="234280" cy="187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8393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123728" y="3861047"/>
            <a:ext cx="522508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smtClean="0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THỰC </a:t>
            </a:r>
            <a:r>
              <a:rPr lang="en-US" sz="3200" b="1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HÀNH-LUYỆN TẬP</a:t>
            </a:r>
            <a:endParaRPr lang="en-US" sz="3200">
              <a:solidFill>
                <a:srgbClr val="00206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772" y="980728"/>
            <a:ext cx="532859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3200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HS ôn lại bài hát 1 – 2 lần. HS thực hiện theo các hình thức:</a:t>
            </a:r>
            <a:endParaRPr lang="en-US" sz="3200">
              <a:solidFill>
                <a:srgbClr val="FF0000"/>
              </a:solidFill>
              <a:latin typeface="Times New Roman"/>
              <a:ea typeface="Calibri"/>
            </a:endParaRPr>
          </a:p>
          <a:p>
            <a:pPr>
              <a:tabLst>
                <a:tab pos="1358900" algn="l"/>
                <a:tab pos="2679700" algn="l"/>
              </a:tabLst>
            </a:pPr>
            <a:r>
              <a:rPr lang="en-US" sz="3200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+ Hát tập thể.	</a:t>
            </a:r>
            <a:endParaRPr lang="en-US" sz="3200">
              <a:solidFill>
                <a:srgbClr val="FF0000"/>
              </a:solidFill>
              <a:latin typeface="Times New Roman"/>
              <a:ea typeface="Calibri"/>
            </a:endParaRPr>
          </a:p>
          <a:p>
            <a:pPr>
              <a:tabLst>
                <a:tab pos="1358900" algn="l"/>
                <a:tab pos="2679700" algn="l"/>
              </a:tabLst>
            </a:pPr>
            <a:r>
              <a:rPr lang="en-US" sz="3200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+ Hát nối tiếp	</a:t>
            </a:r>
            <a:endParaRPr lang="en-US" sz="3200">
              <a:solidFill>
                <a:srgbClr val="FF0000"/>
              </a:solidFill>
              <a:latin typeface="Times New Roman"/>
              <a:ea typeface="Calibri"/>
            </a:endParaRPr>
          </a:p>
          <a:p>
            <a:pPr>
              <a:tabLst>
                <a:tab pos="1358900" algn="l"/>
                <a:tab pos="2679700" algn="l"/>
              </a:tabLst>
            </a:pPr>
            <a:r>
              <a:rPr lang="en-US" sz="3200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+ Hát đối đáp nam nữ</a:t>
            </a:r>
            <a:endParaRPr lang="en-US" sz="3200">
              <a:solidFill>
                <a:srgbClr val="FF0000"/>
              </a:solidFill>
              <a:effectLst/>
              <a:latin typeface="Times New Roman"/>
              <a:ea typeface="Calibri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81925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1.ÔN TẬP BÀI HÁT: DÀN NHẠC TRONG VƯỜN</a:t>
            </a:r>
            <a:endParaRPr lang="en-US" sz="2400">
              <a:solidFill>
                <a:srgbClr val="002060"/>
              </a:solidFill>
              <a:effectLst/>
              <a:latin typeface="Times New Roman"/>
              <a:ea typeface="Calibri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1016" y="6381328"/>
            <a:ext cx="612576" cy="491108"/>
          </a:xfrm>
          <a:prstGeom prst="rect">
            <a:avLst/>
          </a:prstGeom>
        </p:spPr>
      </p:pic>
      <p:pic>
        <p:nvPicPr>
          <p:cNvPr id="8" name="DAN NHAC TROG VUON BEAT THEO SACH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9840" y="567801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334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482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1124744"/>
            <a:ext cx="558011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smtClean="0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GV làm mẫu hướng </a:t>
            </a:r>
            <a:r>
              <a:rPr lang="en-US" sz="3200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dẫn hát kết hợp vận động </a:t>
            </a:r>
            <a:r>
              <a:rPr lang="en-US" sz="3200" smtClean="0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vận động phụ họa</a:t>
            </a:r>
            <a:endParaRPr lang="en-US" sz="3200">
              <a:solidFill>
                <a:srgbClr val="FF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979712" y="3741817"/>
            <a:ext cx="433644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400" smtClean="0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Vận </a:t>
            </a:r>
            <a:r>
              <a:rPr lang="en-US" sz="4400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động phụ họa</a:t>
            </a:r>
            <a:endParaRPr lang="en-US" sz="4400">
              <a:solidFill>
                <a:srgbClr val="00206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1016" y="6381328"/>
            <a:ext cx="612576" cy="491108"/>
          </a:xfrm>
          <a:prstGeom prst="rect">
            <a:avLst/>
          </a:prstGeom>
        </p:spPr>
      </p:pic>
      <p:pic>
        <p:nvPicPr>
          <p:cNvPr id="8" name="DAN NHAC TROG VUON BEAT THEO SACH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65176" y="577172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2872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482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699792" y="42545"/>
            <a:ext cx="653621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200" smtClean="0">
                <a:solidFill>
                  <a:srgbClr val="FF0000"/>
                </a:solidFill>
              </a:rPr>
              <a:t>HS ôn Hát </a:t>
            </a:r>
            <a:r>
              <a:rPr lang="en-US" sz="3200" err="1">
                <a:solidFill>
                  <a:srgbClr val="FF0000"/>
                </a:solidFill>
              </a:rPr>
              <a:t>kết</a:t>
            </a:r>
            <a:r>
              <a:rPr lang="en-US" sz="3200">
                <a:solidFill>
                  <a:srgbClr val="FF0000"/>
                </a:solidFill>
              </a:rPr>
              <a:t> </a:t>
            </a:r>
            <a:r>
              <a:rPr lang="en-US" sz="3200" err="1">
                <a:solidFill>
                  <a:srgbClr val="FF0000"/>
                </a:solidFill>
              </a:rPr>
              <a:t>hợp</a:t>
            </a:r>
            <a:r>
              <a:rPr lang="en-US" sz="3200">
                <a:solidFill>
                  <a:srgbClr val="FF0000"/>
                </a:solidFill>
              </a:rPr>
              <a:t> </a:t>
            </a:r>
            <a:r>
              <a:rPr lang="en-US" sz="3200" err="1">
                <a:solidFill>
                  <a:srgbClr val="FF0000"/>
                </a:solidFill>
              </a:rPr>
              <a:t>gõ</a:t>
            </a:r>
            <a:r>
              <a:rPr lang="en-US" sz="3200">
                <a:solidFill>
                  <a:srgbClr val="FF0000"/>
                </a:solidFill>
              </a:rPr>
              <a:t> </a:t>
            </a:r>
            <a:r>
              <a:rPr lang="en-US" sz="3200" err="1" smtClean="0">
                <a:solidFill>
                  <a:srgbClr val="FF0000"/>
                </a:solidFill>
              </a:rPr>
              <a:t>đệm</a:t>
            </a:r>
            <a:r>
              <a:rPr lang="en-US" sz="3200" smtClean="0">
                <a:solidFill>
                  <a:srgbClr val="FF0000"/>
                </a:solidFill>
              </a:rPr>
              <a:t> </a:t>
            </a:r>
            <a:r>
              <a:rPr lang="en-US" sz="3200" err="1" smtClean="0">
                <a:solidFill>
                  <a:srgbClr val="FF0000"/>
                </a:solidFill>
              </a:rPr>
              <a:t>theo</a:t>
            </a:r>
            <a:r>
              <a:rPr lang="en-US" sz="3200" smtClean="0">
                <a:solidFill>
                  <a:srgbClr val="FF0000"/>
                </a:solidFill>
              </a:rPr>
              <a:t> </a:t>
            </a:r>
            <a:r>
              <a:rPr lang="en-US" sz="3200" err="1" smtClean="0">
                <a:solidFill>
                  <a:srgbClr val="FF0000"/>
                </a:solidFill>
              </a:rPr>
              <a:t>phách</a:t>
            </a:r>
            <a:endParaRPr lang="en-US" sz="3200">
              <a:solidFill>
                <a:srgbClr val="FF0000"/>
              </a:solidFill>
            </a:endParaRPr>
          </a:p>
        </p:txBody>
      </p:sp>
      <p:pic>
        <p:nvPicPr>
          <p:cNvPr id="6" name="DAN NHAC TROG VUON BEAT THEO SACH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96336" y="5373216"/>
            <a:ext cx="609600" cy="609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744" y="6366892"/>
            <a:ext cx="612576" cy="491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193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482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627784" y="-50811"/>
            <a:ext cx="5020926" cy="498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>
                <a:solidFill>
                  <a:srgbClr val="002060"/>
                </a:solidFill>
                <a:latin typeface="Times New Roman"/>
                <a:ea typeface="Arial"/>
              </a:rPr>
              <a:t>2.Thường thức âm nhạc </a:t>
            </a:r>
            <a:r>
              <a:rPr lang="en-US" sz="2000" b="1" i="1">
                <a:solidFill>
                  <a:srgbClr val="002060"/>
                </a:solidFill>
                <a:latin typeface="Times New Roman"/>
                <a:ea typeface="Arial"/>
              </a:rPr>
              <a:t>Ước mơ của bạn Đô</a:t>
            </a:r>
            <a:endParaRPr lang="en-US" sz="2000">
              <a:solidFill>
                <a:srgbClr val="002060"/>
              </a:solidFill>
              <a:effectLst/>
              <a:latin typeface="Times New Roman"/>
              <a:ea typeface="Calibri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563888" y="1484784"/>
            <a:ext cx="5220072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>
                <a:latin typeface="+mj-lt"/>
              </a:rPr>
              <a:t>-</a:t>
            </a:r>
            <a:r>
              <a:rPr lang="vi-VN" sz="2400">
                <a:solidFill>
                  <a:srgbClr val="FF0000"/>
                </a:solidFill>
                <a:latin typeface="+mj-lt"/>
              </a:rPr>
              <a:t>GV Tạo các loại âm thanh đã chuẩn bị như: giấy, ly, muỗng, bàn học.</a:t>
            </a:r>
            <a:endParaRPr lang="en-US" sz="2400">
              <a:solidFill>
                <a:srgbClr val="FF0000"/>
              </a:solidFill>
              <a:latin typeface="+mj-lt"/>
            </a:endParaRPr>
          </a:p>
          <a:p>
            <a:pPr algn="just">
              <a:spcAft>
                <a:spcPts val="0"/>
              </a:spcAft>
            </a:pPr>
            <a:r>
              <a:rPr lang="en-US" sz="2400" smtClean="0">
                <a:solidFill>
                  <a:srgbClr val="FF0000"/>
                </a:solidFill>
                <a:latin typeface="+mj-lt"/>
                <a:ea typeface="Calibri"/>
              </a:rPr>
              <a:t>+</a:t>
            </a:r>
            <a:r>
              <a:rPr lang="vi-VN" sz="2400" smtClean="0">
                <a:solidFill>
                  <a:srgbClr val="FF0000"/>
                </a:solidFill>
                <a:latin typeface="+mj-lt"/>
                <a:ea typeface="Calibri"/>
              </a:rPr>
              <a:t>GV </a:t>
            </a:r>
            <a:r>
              <a:rPr lang="vi-VN" sz="2400">
                <a:solidFill>
                  <a:srgbClr val="FF0000"/>
                </a:solidFill>
                <a:latin typeface="+mj-lt"/>
                <a:ea typeface="Calibri"/>
              </a:rPr>
              <a:t>đặt câu hỏi: </a:t>
            </a:r>
            <a:endParaRPr lang="en-US" sz="2400">
              <a:solidFill>
                <a:srgbClr val="FF0000"/>
              </a:solidFill>
              <a:latin typeface="+mj-lt"/>
              <a:ea typeface="Calibri"/>
            </a:endParaRPr>
          </a:p>
          <a:p>
            <a:pPr algn="just">
              <a:spcAft>
                <a:spcPts val="0"/>
              </a:spcAft>
            </a:pPr>
            <a:r>
              <a:rPr lang="vi-VN" sz="2400" i="1">
                <a:solidFill>
                  <a:srgbClr val="002060"/>
                </a:solidFill>
                <a:latin typeface="+mj-lt"/>
                <a:ea typeface="Calibri"/>
              </a:rPr>
              <a:t>Câu 1: </a:t>
            </a:r>
            <a:r>
              <a:rPr lang="vi-VN" sz="2400" i="1">
                <a:solidFill>
                  <a:srgbClr val="FF0000"/>
                </a:solidFill>
                <a:latin typeface="+mj-lt"/>
                <a:ea typeface="Calibri"/>
              </a:rPr>
              <a:t>Âm thanh phát ra từ đâu?</a:t>
            </a:r>
            <a:endParaRPr lang="en-US" sz="2400" i="1">
              <a:solidFill>
                <a:srgbClr val="FF0000"/>
              </a:solidFill>
              <a:latin typeface="+mj-lt"/>
              <a:ea typeface="Calibri"/>
            </a:endParaRPr>
          </a:p>
          <a:p>
            <a:pPr algn="just">
              <a:spcAft>
                <a:spcPts val="0"/>
              </a:spcAft>
            </a:pPr>
            <a:r>
              <a:rPr lang="en-US" sz="2400" i="1" smtClean="0">
                <a:solidFill>
                  <a:srgbClr val="002060"/>
                </a:solidFill>
                <a:latin typeface="+mj-lt"/>
                <a:ea typeface="Calibri"/>
              </a:rPr>
              <a:t>Câu </a:t>
            </a:r>
            <a:r>
              <a:rPr lang="en-US" sz="2400" i="1">
                <a:solidFill>
                  <a:srgbClr val="002060"/>
                </a:solidFill>
                <a:latin typeface="+mj-lt"/>
                <a:ea typeface="Calibri"/>
              </a:rPr>
              <a:t>2: </a:t>
            </a:r>
            <a:r>
              <a:rPr lang="en-US" sz="2400" i="1">
                <a:solidFill>
                  <a:srgbClr val="FF0000"/>
                </a:solidFill>
                <a:latin typeface="+mj-lt"/>
                <a:ea typeface="Calibri"/>
              </a:rPr>
              <a:t>Ở</a:t>
            </a:r>
            <a:r>
              <a:rPr lang="vi-VN" sz="2400" i="1">
                <a:solidFill>
                  <a:srgbClr val="FF0000"/>
                </a:solidFill>
                <a:latin typeface="+mj-lt"/>
                <a:ea typeface="Calibri"/>
              </a:rPr>
              <a:t> nhà em hay nghe thấy những âm thanh gì</a:t>
            </a:r>
            <a:endParaRPr lang="en-US" sz="2400" i="1">
              <a:solidFill>
                <a:srgbClr val="FF0000"/>
              </a:solidFill>
              <a:latin typeface="+mj-lt"/>
              <a:ea typeface="Calibri"/>
            </a:endParaRPr>
          </a:p>
          <a:p>
            <a:r>
              <a:rPr lang="en-US" sz="2400" i="1">
                <a:solidFill>
                  <a:srgbClr val="FF0000"/>
                </a:solidFill>
                <a:latin typeface="+mj-lt"/>
              </a:rPr>
              <a:t> </a:t>
            </a:r>
            <a:r>
              <a:rPr lang="vi-VN" sz="2400" i="1" smtClean="0">
                <a:solidFill>
                  <a:srgbClr val="002060"/>
                </a:solidFill>
                <a:latin typeface="+mj-lt"/>
              </a:rPr>
              <a:t>Câu </a:t>
            </a:r>
            <a:r>
              <a:rPr lang="vi-VN" sz="2400" i="1">
                <a:solidFill>
                  <a:srgbClr val="002060"/>
                </a:solidFill>
                <a:latin typeface="+mj-lt"/>
              </a:rPr>
              <a:t>3: </a:t>
            </a:r>
            <a:r>
              <a:rPr lang="vi-VN" sz="2400" i="1">
                <a:solidFill>
                  <a:srgbClr val="FF0000"/>
                </a:solidFill>
                <a:latin typeface="+mj-lt"/>
              </a:rPr>
              <a:t>Vào tiết chào cờ em nghe thấy tiếng gì</a:t>
            </a:r>
            <a:r>
              <a:rPr lang="en-US" sz="2400" i="1">
                <a:solidFill>
                  <a:srgbClr val="FF0000"/>
                </a:solidFill>
                <a:latin typeface="+mj-lt"/>
              </a:rPr>
              <a:t>.</a:t>
            </a:r>
          </a:p>
          <a:p>
            <a:endParaRPr lang="en-US" sz="2400" smtClean="0">
              <a:solidFill>
                <a:srgbClr val="FF0000"/>
              </a:solidFill>
              <a:latin typeface="+mj-lt"/>
              <a:ea typeface="Calibri"/>
            </a:endParaRPr>
          </a:p>
          <a:p>
            <a:endParaRPr lang="en-US" sz="2400">
              <a:solidFill>
                <a:srgbClr val="FF0000"/>
              </a:solidFill>
              <a:latin typeface="+mj-lt"/>
              <a:ea typeface="Calibri"/>
            </a:endParaRPr>
          </a:p>
          <a:p>
            <a:r>
              <a:rPr lang="en-US" sz="3600" smtClean="0">
                <a:solidFill>
                  <a:srgbClr val="FF0000"/>
                </a:solidFill>
                <a:latin typeface="+mj-lt"/>
                <a:ea typeface="Calibri"/>
              </a:rPr>
              <a:t>-</a:t>
            </a:r>
            <a:r>
              <a:rPr lang="en-US" sz="3600">
                <a:solidFill>
                  <a:srgbClr val="FF0000"/>
                </a:solidFill>
                <a:latin typeface="+mj-lt"/>
                <a:ea typeface="Calibri"/>
              </a:rPr>
              <a:t>Giới thiệu vào câu chuyện</a:t>
            </a:r>
            <a:endParaRPr lang="en-US" sz="360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900568" y="510620"/>
            <a:ext cx="247535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Times New Roman"/>
                <a:ea typeface="Calibri"/>
              </a:rPr>
              <a:t>KHÁM PHÁ</a:t>
            </a:r>
            <a:endParaRPr lang="en-US" sz="3200">
              <a:solidFill>
                <a:srgbClr val="00206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1016" y="6381328"/>
            <a:ext cx="612576" cy="491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39801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59904" y="692696"/>
            <a:ext cx="889248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>
                <a:solidFill>
                  <a:srgbClr val="FF0000"/>
                </a:solidFill>
                <a:latin typeface="Times New Roman"/>
                <a:ea typeface="Calibri"/>
              </a:rPr>
              <a:t>Giới thiệu, trình chiếu nhạc cụ Kèn đồng: </a:t>
            </a:r>
            <a:r>
              <a:rPr lang="en-US" sz="2800" i="1">
                <a:solidFill>
                  <a:srgbClr val="FF0000"/>
                </a:solidFill>
                <a:latin typeface="Times New Roman"/>
                <a:ea typeface="Calibri"/>
              </a:rPr>
              <a:t>Là nhạc cụ nằm trong bộ hơi, âm thanhcủa kèn đồng trầm hùng, vang xa</a:t>
            </a:r>
            <a:endParaRPr lang="en-US" sz="2800">
              <a:solidFill>
                <a:srgbClr val="FF0000"/>
              </a:solidFill>
            </a:endParaRPr>
          </a:p>
        </p:txBody>
      </p:sp>
      <p:pic>
        <p:nvPicPr>
          <p:cNvPr id="3074" name="Picture 2" descr="Concert-thu-dong-2012-tuan-1-4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120044" y="2564904"/>
            <a:ext cx="4387988" cy="324036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684645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632</TotalTime>
  <Words>440</Words>
  <Application>Microsoft Office PowerPoint</Application>
  <PresentationFormat>On-screen Show (4:3)</PresentationFormat>
  <Paragraphs>55</Paragraphs>
  <Slides>18</Slides>
  <Notes>0</Notes>
  <HiddenSlides>0</HiddenSlides>
  <MMClips>11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18</vt:i4>
      </vt:variant>
    </vt:vector>
  </HeadingPairs>
  <TitlesOfParts>
    <vt:vector size="25" baseType="lpstr">
      <vt:lpstr>Arial</vt:lpstr>
      <vt:lpstr>Calibri</vt:lpstr>
      <vt:lpstr>Times New Roman</vt:lpstr>
      <vt:lpstr>Office Theme</vt:lpstr>
      <vt:lpstr>2_Office Theme</vt:lpstr>
      <vt:lpstr>1_Office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lev7-12-19</cp:lastModifiedBy>
  <cp:revision>117</cp:revision>
  <dcterms:created xsi:type="dcterms:W3CDTF">2021-05-09T14:16:54Z</dcterms:created>
  <dcterms:modified xsi:type="dcterms:W3CDTF">2021-09-06T09:35:37Z</dcterms:modified>
</cp:coreProperties>
</file>