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media1.wav" ContentType="audio/wav"/>
  <Override PartName="/ppt/media/media3.wav" ContentType="audio/wav"/>
  <Override PartName="/ppt/media/media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6" r:id="rId3"/>
    <p:sldId id="263" r:id="rId4"/>
    <p:sldId id="279" r:id="rId5"/>
    <p:sldId id="258" r:id="rId6"/>
    <p:sldId id="281" r:id="rId7"/>
    <p:sldId id="280" r:id="rId8"/>
    <p:sldId id="264" r:id="rId9"/>
    <p:sldId id="287" r:id="rId10"/>
    <p:sldId id="288" r:id="rId11"/>
    <p:sldId id="289" r:id="rId12"/>
    <p:sldId id="290" r:id="rId13"/>
    <p:sldId id="291" r:id="rId14"/>
    <p:sldId id="293" r:id="rId15"/>
    <p:sldId id="292" r:id="rId16"/>
    <p:sldId id="265" r:id="rId17"/>
    <p:sldId id="266" r:id="rId18"/>
    <p:sldId id="282" r:id="rId19"/>
    <p:sldId id="283" r:id="rId20"/>
    <p:sldId id="284" r:id="rId21"/>
    <p:sldId id="294"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814"/>
    <a:srgbClr val="FF4A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9" autoAdjust="0"/>
    <p:restoredTop sz="94660"/>
  </p:normalViewPr>
  <p:slideViewPr>
    <p:cSldViewPr snapToGrid="0">
      <p:cViewPr varScale="1">
        <p:scale>
          <a:sx n="86" d="100"/>
          <a:sy n="86" d="100"/>
        </p:scale>
        <p:origin x="-9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ACF08A-E34E-4CF1-9F39-2276612B1F34}"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317487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CF08A-E34E-4CF1-9F39-2276612B1F34}"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284723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CF08A-E34E-4CF1-9F39-2276612B1F34}"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1386293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CF08A-E34E-4CF1-9F39-2276612B1F34}"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338903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ACF08A-E34E-4CF1-9F39-2276612B1F34}"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3879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ACF08A-E34E-4CF1-9F39-2276612B1F34}"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178508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ACF08A-E34E-4CF1-9F39-2276612B1F34}"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232962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ACF08A-E34E-4CF1-9F39-2276612B1F34}"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3540661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CF08A-E34E-4CF1-9F39-2276612B1F34}"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366948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CF08A-E34E-4CF1-9F39-2276612B1F34}"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393900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CF08A-E34E-4CF1-9F39-2276612B1F34}"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02B10-F306-43B4-85E4-1F0C1DDCF655}" type="slidenum">
              <a:rPr lang="en-US" smtClean="0"/>
              <a:t>‹#›</a:t>
            </a:fld>
            <a:endParaRPr lang="en-US"/>
          </a:p>
        </p:txBody>
      </p:sp>
    </p:spTree>
    <p:extLst>
      <p:ext uri="{BB962C8B-B14F-4D97-AF65-F5344CB8AC3E}">
        <p14:creationId xmlns:p14="http://schemas.microsoft.com/office/powerpoint/2010/main" val="101274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CF08A-E34E-4CF1-9F39-2276612B1F34}" type="datetimeFigureOut">
              <a:rPr lang="en-US" smtClean="0"/>
              <a:t>9/22/2021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02B10-F306-43B4-85E4-1F0C1DDCF655}" type="slidenum">
              <a:rPr lang="en-US" smtClean="0"/>
              <a:t>‹#›</a:t>
            </a:fld>
            <a:endParaRPr lang="en-US"/>
          </a:p>
        </p:txBody>
      </p:sp>
    </p:spTree>
    <p:extLst>
      <p:ext uri="{BB962C8B-B14F-4D97-AF65-F5344CB8AC3E}">
        <p14:creationId xmlns:p14="http://schemas.microsoft.com/office/powerpoint/2010/main" val="357732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28.jp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16.gif"/><Relationship Id="rId5" Type="http://schemas.microsoft.com/office/2007/relationships/media" Target="../media/media7.mp3"/><Relationship Id="rId10" Type="http://schemas.openxmlformats.org/officeDocument/2006/relationships/image" Target="../media/image15.gif"/><Relationship Id="rId4" Type="http://schemas.openxmlformats.org/officeDocument/2006/relationships/audio" Target="../media/media6.mp3"/><Relationship Id="rId9" Type="http://schemas.openxmlformats.org/officeDocument/2006/relationships/slideLayout" Target="../slideLayouts/slideLayout7.xml"/><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5.png"/><Relationship Id="rId2" Type="http://schemas.openxmlformats.org/officeDocument/2006/relationships/image" Target="../media/image15.gif"/><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33.png"/><Relationship Id="rId2"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5.jpg"/><Relationship Id="rId7" Type="http://schemas.openxmlformats.org/officeDocument/2006/relationships/image" Target="../media/image6.gif"/><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audio" Target="../media/audio4.wav"/></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2.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6.wav"/><Relationship Id="rId7" Type="http://schemas.openxmlformats.org/officeDocument/2006/relationships/image" Target="../media/image16.gif"/><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3.jp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gif"/></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audio" Target="../media/audio2.wav"/><Relationship Id="rId4" Type="http://schemas.openxmlformats.org/officeDocument/2006/relationships/image" Target="../media/image8.jpeg"/><Relationship Id="rId9"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2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5.gif"/><Relationship Id="rId7" Type="http://schemas.microsoft.com/office/2007/relationships/hdphoto" Target="../media/hdphoto2.wdp"/><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gif"/><Relationship Id="rId10" Type="http://schemas.openxmlformats.org/officeDocument/2006/relationships/audio" Target="../media/audio7.wav"/><Relationship Id="rId4" Type="http://schemas.openxmlformats.org/officeDocument/2006/relationships/image" Target="../media/image6.gif"/><Relationship Id="rId9" Type="http://schemas.openxmlformats.org/officeDocument/2006/relationships/image" Target="../media/image52.jp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image" Target="../media/image15.gif"/><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5.gif"/><Relationship Id="rId7" Type="http://schemas.openxmlformats.org/officeDocument/2006/relationships/image" Target="../media/image23.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7.pn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4.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4.wav"/><Relationship Id="rId7" Type="http://schemas.openxmlformats.org/officeDocument/2006/relationships/image" Target="../media/image16.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gif"/><Relationship Id="rId11" Type="http://schemas.openxmlformats.org/officeDocument/2006/relationships/image" Target="../media/image21.png"/><Relationship Id="rId5" Type="http://schemas.openxmlformats.org/officeDocument/2006/relationships/slideLayout" Target="../slideLayouts/slideLayout7.xml"/><Relationship Id="rId10" Type="http://schemas.openxmlformats.org/officeDocument/2006/relationships/image" Target="../media/image29.png"/><Relationship Id="rId4" Type="http://schemas.openxmlformats.org/officeDocument/2006/relationships/audio" Target="../media/media4.wav"/><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8" name="Picture 9"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043238"/>
            <a:ext cx="60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2"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675" y="3094038"/>
            <a:ext cx="533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4" descr="musi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572" y="5680905"/>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5" descr="musi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40763" y="5686698"/>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8" y="0"/>
            <a:ext cx="581025" cy="581025"/>
          </a:xfrm>
          <a:prstGeom prst="rect">
            <a:avLst/>
          </a:prstGeom>
        </p:spPr>
      </p:pic>
      <p:pic>
        <p:nvPicPr>
          <p:cNvPr id="73" name="Picture 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451" y="288113"/>
            <a:ext cx="304800" cy="304800"/>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95293"/>
            <a:ext cx="581025" cy="581025"/>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083" y="6204753"/>
            <a:ext cx="304800" cy="304800"/>
          </a:xfrm>
          <a:prstGeom prst="rect">
            <a:avLst/>
          </a:prstGeom>
        </p:spPr>
      </p:pic>
      <p:pic>
        <p:nvPicPr>
          <p:cNvPr id="76" name="Picture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53177" y="6276975"/>
            <a:ext cx="581025" cy="581025"/>
          </a:xfrm>
          <a:prstGeom prst="rect">
            <a:avLst/>
          </a:prstGeom>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5471" y="6246957"/>
            <a:ext cx="304800" cy="304800"/>
          </a:xfrm>
          <a:prstGeom prst="rect">
            <a:avLst/>
          </a:prstGeom>
        </p:spPr>
      </p:pic>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10975" y="-18155"/>
            <a:ext cx="581025" cy="581025"/>
          </a:xfrm>
          <a:prstGeom prst="rect">
            <a:avLst/>
          </a:prstGeom>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1263" y="236912"/>
            <a:ext cx="304800" cy="304800"/>
          </a:xfrm>
          <a:prstGeom prst="rect">
            <a:avLst/>
          </a:prstGeom>
        </p:spPr>
      </p:pic>
      <p:grpSp>
        <p:nvGrpSpPr>
          <p:cNvPr id="82" name="Group 81"/>
          <p:cNvGrpSpPr/>
          <p:nvPr/>
        </p:nvGrpSpPr>
        <p:grpSpPr>
          <a:xfrm>
            <a:off x="994063" y="472784"/>
            <a:ext cx="10127673" cy="6781800"/>
            <a:chOff x="994063" y="472784"/>
            <a:chExt cx="10127673" cy="6781800"/>
          </a:xfrm>
        </p:grpSpPr>
        <p:sp>
          <p:nvSpPr>
            <p:cNvPr id="84" name="WordArt 8"/>
            <p:cNvSpPr>
              <a:spLocks noChangeArrowheads="1" noChangeShapeType="1" noTextEdit="1"/>
            </p:cNvSpPr>
            <p:nvPr/>
          </p:nvSpPr>
          <p:spPr bwMode="auto">
            <a:xfrm>
              <a:off x="994063" y="472784"/>
              <a:ext cx="10127673" cy="6781800"/>
            </a:xfrm>
            <a:prstGeom prst="rect">
              <a:avLst/>
            </a:prstGeom>
          </p:spPr>
          <p:txBody>
            <a:bodyPr spcFirstLastPara="1" wrap="none" fromWordArt="1">
              <a:prstTxWarp prst="textArchUp">
                <a:avLst/>
              </a:prstTxWarp>
            </a:bodyPr>
            <a:lstStyle/>
            <a:p>
              <a:pPr algn="ctr">
                <a:defRPr/>
              </a:pPr>
              <a:r>
                <a:rPr lang="vi-VN" sz="3600" b="1" kern="10">
                  <a:ln w="6600">
                    <a:solidFill>
                      <a:srgbClr val="002060"/>
                    </a:solidFill>
                    <a:prstDash val="solid"/>
                  </a:ln>
                  <a:solidFill>
                    <a:srgbClr val="FFFF00"/>
                  </a:solidFill>
                  <a:effectLst>
                    <a:glow rad="139700">
                      <a:schemeClr val="accent5">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r>
                <a:rPr lang="vi-VN" sz="2400" b="1" kern="10">
                  <a:ln w="6600">
                    <a:solidFill>
                      <a:srgbClr val="002060"/>
                    </a:solidFill>
                    <a:prstDash val="solid"/>
                  </a:ln>
                  <a:solidFill>
                    <a:srgbClr val="FFFF00"/>
                  </a:solidFill>
                  <a:effectLst>
                    <a:glow rad="139700">
                      <a:schemeClr val="accent5">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CHÀO MỪNG </a:t>
              </a:r>
              <a:r>
                <a:rPr lang="en-US" sz="2400" b="1" kern="10" smtClean="0">
                  <a:ln w="6600">
                    <a:solidFill>
                      <a:srgbClr val="002060"/>
                    </a:solidFill>
                    <a:prstDash val="solid"/>
                  </a:ln>
                  <a:solidFill>
                    <a:srgbClr val="FFFF00"/>
                  </a:solidFill>
                  <a:effectLst>
                    <a:glow rad="139700">
                      <a:schemeClr val="accent5">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CÁC EM ĐẾN VỚI GIỜ ÂM NHẠC</a:t>
              </a:r>
              <a:endParaRPr lang="vi-VN" sz="2400" b="1" kern="10">
                <a:ln w="6600">
                  <a:solidFill>
                    <a:srgbClr val="002060"/>
                  </a:solidFill>
                  <a:prstDash val="solid"/>
                </a:ln>
                <a:solidFill>
                  <a:srgbClr val="FFFF00"/>
                </a:solidFill>
                <a:effectLst>
                  <a:glow rad="139700">
                    <a:schemeClr val="accent5">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5" name="Rectangle 5"/>
            <p:cNvSpPr>
              <a:spLocks noChangeArrowheads="1"/>
            </p:cNvSpPr>
            <p:nvPr/>
          </p:nvSpPr>
          <p:spPr bwMode="auto">
            <a:xfrm>
              <a:off x="3967242" y="2560960"/>
              <a:ext cx="390849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r>
                <a:rPr lang="en-US" altLang="vi-VN" sz="2800" b="1" dirty="0">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 </a:t>
              </a:r>
              <a:r>
                <a:rPr lang="en-US" altLang="vi-VN" sz="2400" b="1" dirty="0" err="1">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Năm</a:t>
              </a:r>
              <a:r>
                <a:rPr lang="en-US" altLang="vi-VN" sz="2400" b="1" dirty="0">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 </a:t>
              </a:r>
              <a:r>
                <a:rPr lang="en-US" altLang="vi-VN" sz="2400" b="1" dirty="0" err="1">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học</a:t>
              </a:r>
              <a:r>
                <a:rPr lang="en-US" altLang="vi-VN" sz="2400" b="1" dirty="0">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 </a:t>
              </a:r>
              <a:r>
                <a:rPr lang="en-US" altLang="vi-VN" sz="2400" b="1" dirty="0" smtClean="0">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2021 </a:t>
              </a:r>
              <a:r>
                <a:rPr lang="en-US" altLang="vi-VN" sz="2400" b="1" dirty="0">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 </a:t>
              </a:r>
              <a:r>
                <a:rPr lang="en-US" altLang="vi-VN" sz="2400" b="1" dirty="0" smtClean="0">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rPr>
                <a:t>2022</a:t>
              </a:r>
              <a:endParaRPr lang="en-US" altLang="vi-VN" sz="2400" b="1" dirty="0">
                <a:ln w="9525">
                  <a:solidFill>
                    <a:srgbClr val="FF0000"/>
                  </a:solidFill>
                  <a:prstDash val="solid"/>
                </a:ln>
                <a:solidFill>
                  <a:schemeClr val="bg1"/>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550901962"/>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VO TAY.wav"/>
          </p:stSnd>
        </p:sndAc>
      </p:transition>
    </mc:Choice>
    <mc:Fallback xmlns="">
      <p:transition spd="slow">
        <p:fade/>
        <p:sndAc>
          <p:stSnd>
            <p:snd r:embed="rId8" name="VO TAY.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056" y="-234223"/>
            <a:ext cx="3032113" cy="4060541"/>
            <a:chOff x="-38020" y="109657"/>
            <a:chExt cx="3032113" cy="4060541"/>
          </a:xfrm>
        </p:grpSpPr>
        <p:sp>
          <p:nvSpPr>
            <p:cNvPr id="3" name="Oval 2"/>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Học hát</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4" name="Freeform 3"/>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020" y="109657"/>
              <a:ext cx="3032113" cy="1910663"/>
              <a:chOff x="-31336" y="186931"/>
              <a:chExt cx="3032113" cy="1910663"/>
            </a:xfrm>
          </p:grpSpPr>
          <p:pic>
            <p:nvPicPr>
              <p:cNvPr id="6" name="Picture 5"/>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sp>
        <p:nvSpPr>
          <p:cNvPr id="10" name="Rectangle 9"/>
          <p:cNvSpPr/>
          <p:nvPr/>
        </p:nvSpPr>
        <p:spPr>
          <a:xfrm>
            <a:off x="6883110" y="844311"/>
            <a:ext cx="4770938" cy="646331"/>
          </a:xfrm>
          <a:prstGeom prst="rect">
            <a:avLst/>
          </a:prstGeom>
        </p:spPr>
        <p:txBody>
          <a:bodyPr wrap="square">
            <a:spAutoFit/>
          </a:bodyPr>
          <a:lstStyle/>
          <a:p>
            <a:pPr algn="ctr">
              <a:lnSpc>
                <a:spcPct val="150000"/>
              </a:lnSpc>
              <a:spcAft>
                <a:spcPts val="0"/>
              </a:spcAft>
            </a:pPr>
            <a:r>
              <a:rPr lang="en-US" sz="2400" smtClean="0">
                <a:solidFill>
                  <a:srgbClr val="002060"/>
                </a:solidFill>
                <a:effectLst/>
                <a:latin typeface="Tahoma" panose="020B0604030504040204" pitchFamily="34" charset="0"/>
                <a:ea typeface="Tahoma" panose="020B0604030504040204" pitchFamily="34" charset="0"/>
                <a:cs typeface="Tahoma" panose="020B0604030504040204" pitchFamily="34" charset="0"/>
              </a:rPr>
              <a:t>Nhạc và lời: Tô Đông Hải</a:t>
            </a:r>
            <a:endParaRPr lang="en-US" sz="280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4228" y="4517776"/>
            <a:ext cx="3334059" cy="2340224"/>
          </a:xfrm>
          <a:prstGeom prst="rect">
            <a:avLst/>
          </a:prstGeom>
        </p:spPr>
      </p:pic>
      <p:grpSp>
        <p:nvGrpSpPr>
          <p:cNvPr id="12" name="Group 11"/>
          <p:cNvGrpSpPr/>
          <p:nvPr/>
        </p:nvGrpSpPr>
        <p:grpSpPr>
          <a:xfrm>
            <a:off x="3531233" y="211904"/>
            <a:ext cx="6291327" cy="1107996"/>
            <a:chOff x="1782708" y="154411"/>
            <a:chExt cx="7691648" cy="1107996"/>
          </a:xfrm>
        </p:grpSpPr>
        <p:sp>
          <p:nvSpPr>
            <p:cNvPr id="13" name="TextBox 12"/>
            <p:cNvSpPr txBox="1"/>
            <p:nvPr/>
          </p:nvSpPr>
          <p:spPr>
            <a:xfrm>
              <a:off x="1782708" y="154411"/>
              <a:ext cx="7691648" cy="1107996"/>
            </a:xfrm>
            <a:prstGeom prst="rect">
              <a:avLst/>
            </a:prstGeom>
            <a:noFill/>
          </p:spPr>
          <p:txBody>
            <a:bodyPr wrap="square" rtlCol="0">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14" name="TextBox 13"/>
            <p:cNvSpPr txBox="1"/>
            <p:nvPr/>
          </p:nvSpPr>
          <p:spPr>
            <a:xfrm>
              <a:off x="2890260" y="240468"/>
              <a:ext cx="5980770" cy="584775"/>
            </a:xfrm>
            <a:prstGeom prst="rect">
              <a:avLst/>
            </a:prstGeom>
            <a:noFill/>
          </p:spPr>
          <p:txBody>
            <a:bodyPr wrap="square" rtlCol="0">
              <a:spAutoFit/>
            </a:bodyPr>
            <a:lstStyle/>
            <a:p>
              <a:r>
                <a:rPr lang="en-US" sz="32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Dàn nhạc trong vườn</a:t>
              </a:r>
              <a:endParaRPr lang="en-US" sz="32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oup 21"/>
          <p:cNvGrpSpPr/>
          <p:nvPr/>
        </p:nvGrpSpPr>
        <p:grpSpPr>
          <a:xfrm>
            <a:off x="3490356" y="1604149"/>
            <a:ext cx="6061054" cy="654316"/>
            <a:chOff x="3490356" y="1604149"/>
            <a:chExt cx="6061054" cy="654316"/>
          </a:xfrm>
        </p:grpSpPr>
        <p:sp>
          <p:nvSpPr>
            <p:cNvPr id="9" name="Rectangle 8"/>
            <p:cNvSpPr/>
            <p:nvPr/>
          </p:nvSpPr>
          <p:spPr>
            <a:xfrm>
              <a:off x="3802381" y="1604149"/>
              <a:ext cx="5749029" cy="570990"/>
            </a:xfrm>
            <a:prstGeom prst="rect">
              <a:avLst/>
            </a:prstGeom>
          </p:spPr>
          <p:txBody>
            <a:bodyPr wrap="square">
              <a:spAutoFit/>
            </a:bodyPr>
            <a:lstStyle/>
            <a:p>
              <a:pPr algn="ctr">
                <a:lnSpc>
                  <a:spcPct val="150000"/>
                </a:lnSpc>
                <a:spcAft>
                  <a:spcPts val="0"/>
                </a:spcAft>
              </a:pP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Kìa con chim gáy, cúc cu đố la</a:t>
              </a:r>
            </a:p>
          </p:txBody>
        </p:sp>
        <p:pic>
          <p:nvPicPr>
            <p:cNvPr id="18" name="câu 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3490356" y="1679305"/>
              <a:ext cx="579160" cy="579160"/>
            </a:xfrm>
            <a:prstGeom prst="rect">
              <a:avLst/>
            </a:prstGeom>
          </p:spPr>
        </p:pic>
      </p:grpSp>
      <p:grpSp>
        <p:nvGrpSpPr>
          <p:cNvPr id="23" name="Group 22"/>
          <p:cNvGrpSpPr/>
          <p:nvPr/>
        </p:nvGrpSpPr>
        <p:grpSpPr>
          <a:xfrm>
            <a:off x="3490356" y="2401149"/>
            <a:ext cx="6061052" cy="614558"/>
            <a:chOff x="3490356" y="2401149"/>
            <a:chExt cx="6061052" cy="614558"/>
          </a:xfrm>
        </p:grpSpPr>
        <p:sp>
          <p:nvSpPr>
            <p:cNvPr id="15" name="Rectangle 14"/>
            <p:cNvSpPr/>
            <p:nvPr/>
          </p:nvSpPr>
          <p:spPr>
            <a:xfrm>
              <a:off x="3802379" y="2401149"/>
              <a:ext cx="5749029" cy="570990"/>
            </a:xfrm>
            <a:prstGeom prst="rect">
              <a:avLst/>
            </a:prstGeom>
          </p:spPr>
          <p:txBody>
            <a:bodyPr wrap="square">
              <a:spAutoFit/>
            </a:bodyPr>
            <a:lstStyle/>
            <a:p>
              <a:pPr algn="ctr">
                <a:lnSpc>
                  <a:spcPct val="150000"/>
                </a:lnSpc>
                <a:spcAft>
                  <a:spcPts val="0"/>
                </a:spcAft>
              </a:pPr>
              <a:r>
                <a:rPr lang="en-US" sz="2400" smtClean="0">
                  <a:solidFill>
                    <a:srgbClr val="7030A0"/>
                  </a:solidFill>
                  <a:effectLst/>
                  <a:latin typeface="Tahoma" panose="020B0604030504040204" pitchFamily="34" charset="0"/>
                  <a:ea typeface="Tahoma" panose="020B0604030504040204" pitchFamily="34" charset="0"/>
                  <a:cs typeface="Tahoma" panose="020B0604030504040204" pitchFamily="34" charset="0"/>
                </a:rPr>
                <a:t>Kìa chú vàng anh. Líu lo lá son</a:t>
              </a:r>
            </a:p>
          </p:txBody>
        </p:sp>
        <p:pic>
          <p:nvPicPr>
            <p:cNvPr id="19" name="câu 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490356" y="2436547"/>
              <a:ext cx="579160" cy="579160"/>
            </a:xfrm>
            <a:prstGeom prst="rect">
              <a:avLst/>
            </a:prstGeom>
          </p:spPr>
        </p:pic>
      </p:grpSp>
      <p:grpSp>
        <p:nvGrpSpPr>
          <p:cNvPr id="24" name="Group 23"/>
          <p:cNvGrpSpPr/>
          <p:nvPr/>
        </p:nvGrpSpPr>
        <p:grpSpPr>
          <a:xfrm>
            <a:off x="3490356" y="3157790"/>
            <a:ext cx="6267268" cy="652943"/>
            <a:chOff x="3490356" y="3145264"/>
            <a:chExt cx="6267268" cy="652943"/>
          </a:xfrm>
        </p:grpSpPr>
        <p:sp>
          <p:nvSpPr>
            <p:cNvPr id="16" name="Rectangle 15"/>
            <p:cNvSpPr/>
            <p:nvPr/>
          </p:nvSpPr>
          <p:spPr>
            <a:xfrm>
              <a:off x="4008595" y="3145264"/>
              <a:ext cx="5749029" cy="570990"/>
            </a:xfrm>
            <a:prstGeom prst="rect">
              <a:avLst/>
            </a:prstGeom>
          </p:spPr>
          <p:txBody>
            <a:bodyPr wrap="square">
              <a:spAutoFit/>
            </a:bodyPr>
            <a:lstStyle/>
            <a:p>
              <a:pPr algn="ctr">
                <a:lnSpc>
                  <a:spcPct val="150000"/>
                </a:lnSpc>
                <a:spcAft>
                  <a:spcPts val="0"/>
                </a:spcAft>
              </a:pP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Kìa chim chích chòe, chích chòe lá phà</a:t>
              </a:r>
            </a:p>
          </p:txBody>
        </p:sp>
        <p:pic>
          <p:nvPicPr>
            <p:cNvPr id="20" name="câu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490356" y="3219047"/>
              <a:ext cx="579160" cy="579160"/>
            </a:xfrm>
            <a:prstGeom prst="rect">
              <a:avLst/>
            </a:prstGeom>
          </p:spPr>
        </p:pic>
      </p:grpSp>
      <p:grpSp>
        <p:nvGrpSpPr>
          <p:cNvPr id="25" name="Group 24"/>
          <p:cNvGrpSpPr/>
          <p:nvPr/>
        </p:nvGrpSpPr>
        <p:grpSpPr>
          <a:xfrm>
            <a:off x="3528019" y="3964104"/>
            <a:ext cx="6139501" cy="657318"/>
            <a:chOff x="3528019" y="3826318"/>
            <a:chExt cx="6139501" cy="657318"/>
          </a:xfrm>
        </p:grpSpPr>
        <p:sp>
          <p:nvSpPr>
            <p:cNvPr id="17" name="Rectangle 16"/>
            <p:cNvSpPr/>
            <p:nvPr/>
          </p:nvSpPr>
          <p:spPr>
            <a:xfrm>
              <a:off x="3918491" y="3826318"/>
              <a:ext cx="5749029" cy="570990"/>
            </a:xfrm>
            <a:prstGeom prst="rect">
              <a:avLst/>
            </a:prstGeom>
          </p:spPr>
          <p:txBody>
            <a:bodyPr wrap="square">
              <a:spAutoFit/>
            </a:bodyPr>
            <a:lstStyle/>
            <a:p>
              <a:pPr algn="ctr">
                <a:lnSpc>
                  <a:spcPct val="150000"/>
                </a:lnSpc>
                <a:spcAft>
                  <a:spcPts val="0"/>
                </a:spcAft>
              </a:pPr>
              <a:r>
                <a:rPr lang="en-US" sz="2400" smtClean="0">
                  <a:solidFill>
                    <a:srgbClr val="7030A0"/>
                  </a:solidFill>
                  <a:effectLst/>
                  <a:latin typeface="Tahoma" panose="020B0604030504040204" pitchFamily="34" charset="0"/>
                  <a:ea typeface="Tahoma" panose="020B0604030504040204" pitchFamily="34" charset="0"/>
                  <a:cs typeface="Tahoma" panose="020B0604030504040204" pitchFamily="34" charset="0"/>
                </a:rPr>
                <a:t>Một dàn nhạc chim, líu lo trong vườn</a:t>
              </a:r>
              <a:endParaRPr lang="en-US" sz="24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1" name="câu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528019" y="3904476"/>
              <a:ext cx="579160" cy="579160"/>
            </a:xfrm>
            <a:prstGeom prst="rect">
              <a:avLst/>
            </a:prstGeom>
          </p:spPr>
        </p:pic>
      </p:grpSp>
    </p:spTree>
    <p:extLst>
      <p:ext uri="{BB962C8B-B14F-4D97-AF65-F5344CB8AC3E}">
        <p14:creationId xmlns:p14="http://schemas.microsoft.com/office/powerpoint/2010/main" val="603990450"/>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audio>
              <p:cMediaNode vol="80000">
                <p:cTn id="3" fill="hold" display="0">
                  <p:stCondLst>
                    <p:cond delay="indefinite"/>
                  </p:stCondLst>
                  <p:endCondLst>
                    <p:cond evt="onStopAudio" delay="0">
                      <p:tgtEl>
                        <p:sldTgt/>
                      </p:tgtEl>
                    </p:cond>
                  </p:endCondLst>
                </p:cTn>
                <p:tgtEl>
                  <p:spTgt spid="19"/>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056" y="-234223"/>
            <a:ext cx="3032113" cy="4060541"/>
            <a:chOff x="-38020" y="109657"/>
            <a:chExt cx="3032113" cy="4060541"/>
          </a:xfrm>
        </p:grpSpPr>
        <p:sp>
          <p:nvSpPr>
            <p:cNvPr id="3" name="Oval 2"/>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Hát với nhạc đệm</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4" name="Freeform 3"/>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020" y="109657"/>
              <a:ext cx="3032113" cy="1910663"/>
              <a:chOff x="-31336" y="186931"/>
              <a:chExt cx="3032113" cy="1910663"/>
            </a:xfrm>
          </p:grpSpPr>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grpSp>
        <p:nvGrpSpPr>
          <p:cNvPr id="9" name="Group 8"/>
          <p:cNvGrpSpPr/>
          <p:nvPr/>
        </p:nvGrpSpPr>
        <p:grpSpPr>
          <a:xfrm>
            <a:off x="3206663" y="633983"/>
            <a:ext cx="7313702" cy="4893660"/>
            <a:chOff x="4614202" y="438746"/>
            <a:chExt cx="7221037" cy="5261804"/>
          </a:xfrm>
        </p:grpSpPr>
        <p:sp>
          <p:nvSpPr>
            <p:cNvPr id="10" name="Flowchart: Merge 9"/>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pic>
        <p:nvPicPr>
          <p:cNvPr id="12" name="KARAOKE DÀN NHẠC TRONG VƯỜ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72553" y="1007356"/>
            <a:ext cx="6378107" cy="3587685"/>
          </a:xfrm>
          <a:prstGeom prst="rect">
            <a:avLst/>
          </a:prstGeom>
        </p:spPr>
      </p:pic>
    </p:spTree>
    <p:extLst>
      <p:ext uri="{BB962C8B-B14F-4D97-AF65-F5344CB8AC3E}">
        <p14:creationId xmlns:p14="http://schemas.microsoft.com/office/powerpoint/2010/main" val="148730618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056" y="-234223"/>
            <a:ext cx="3032113" cy="4060541"/>
            <a:chOff x="-38020" y="109657"/>
            <a:chExt cx="3032113" cy="4060541"/>
          </a:xfrm>
        </p:grpSpPr>
        <p:sp>
          <p:nvSpPr>
            <p:cNvPr id="3" name="Oval 2"/>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7030A0"/>
                  </a:solidFill>
                  <a:latin typeface="Tahoma" panose="020B0604030504040204" pitchFamily="34" charset="0"/>
                  <a:ea typeface="Tahoma" panose="020B0604030504040204" pitchFamily="34" charset="0"/>
                  <a:cs typeface="Tahoma" panose="020B0604030504040204" pitchFamily="34" charset="0"/>
                </a:rPr>
                <a:t>Hát kết hợp gõ đệm theo phách</a:t>
              </a:r>
              <a:endParaRPr lang="en-US" sz="20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4" name="Freeform 3"/>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020" y="109657"/>
              <a:ext cx="3032113" cy="1910663"/>
              <a:chOff x="-31336" y="186931"/>
              <a:chExt cx="3032113" cy="1910663"/>
            </a:xfrm>
          </p:grpSpPr>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657764" y="104671"/>
            <a:ext cx="1534236" cy="105862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9102" y="356956"/>
            <a:ext cx="7798662" cy="5088799"/>
          </a:xfrm>
          <a:prstGeom prst="rect">
            <a:avLst/>
          </a:prstGeom>
        </p:spPr>
      </p:pic>
    </p:spTree>
    <p:extLst>
      <p:ext uri="{BB962C8B-B14F-4D97-AF65-F5344CB8AC3E}">
        <p14:creationId xmlns:p14="http://schemas.microsoft.com/office/powerpoint/2010/main" val="236354761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056" y="-234223"/>
            <a:ext cx="3032113" cy="4117291"/>
            <a:chOff x="-38020" y="109657"/>
            <a:chExt cx="3032113" cy="4117291"/>
          </a:xfrm>
        </p:grpSpPr>
        <p:sp>
          <p:nvSpPr>
            <p:cNvPr id="3" name="Oval 2"/>
            <p:cNvSpPr/>
            <p:nvPr/>
          </p:nvSpPr>
          <p:spPr>
            <a:xfrm>
              <a:off x="367047" y="2280492"/>
              <a:ext cx="2032933" cy="194645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7030A0"/>
                  </a:solidFill>
                  <a:latin typeface="Tahoma" panose="020B0604030504040204" pitchFamily="34" charset="0"/>
                  <a:ea typeface="Tahoma" panose="020B0604030504040204" pitchFamily="34" charset="0"/>
                  <a:cs typeface="Tahoma" panose="020B0604030504040204" pitchFamily="34" charset="0"/>
                </a:rPr>
                <a:t>Trình bày bài hát theo hiều hình thức</a:t>
              </a:r>
              <a:endParaRPr lang="en-US" sz="20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4" name="Freeform 3"/>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020" y="109657"/>
              <a:ext cx="3032113" cy="1910663"/>
              <a:chOff x="-31336" y="186931"/>
              <a:chExt cx="3032113" cy="1910663"/>
            </a:xfrm>
          </p:grpSpPr>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grpSp>
        <p:nvGrpSpPr>
          <p:cNvPr id="9" name="Group 8"/>
          <p:cNvGrpSpPr/>
          <p:nvPr/>
        </p:nvGrpSpPr>
        <p:grpSpPr>
          <a:xfrm>
            <a:off x="3206663" y="633983"/>
            <a:ext cx="7313702" cy="4893660"/>
            <a:chOff x="4614202" y="438746"/>
            <a:chExt cx="7221037" cy="5261804"/>
          </a:xfrm>
        </p:grpSpPr>
        <p:sp>
          <p:nvSpPr>
            <p:cNvPr id="10" name="Flowchart: Merge 9"/>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pic>
        <p:nvPicPr>
          <p:cNvPr id="12" name="KARAOKE DÀN NHẠC TRONG VƯỜ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72553" y="1007356"/>
            <a:ext cx="6378107" cy="3587685"/>
          </a:xfrm>
          <a:prstGeom prst="rect">
            <a:avLst/>
          </a:prstGeom>
        </p:spPr>
      </p:pic>
    </p:spTree>
    <p:extLst>
      <p:ext uri="{BB962C8B-B14F-4D97-AF65-F5344CB8AC3E}">
        <p14:creationId xmlns:p14="http://schemas.microsoft.com/office/powerpoint/2010/main" val="376209048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53974" y="191009"/>
            <a:ext cx="6564669" cy="1107996"/>
            <a:chOff x="1782707" y="154411"/>
            <a:chExt cx="8025830" cy="1107996"/>
          </a:xfrm>
        </p:grpSpPr>
        <p:sp>
          <p:nvSpPr>
            <p:cNvPr id="3" name="TextBox 2"/>
            <p:cNvSpPr txBox="1"/>
            <p:nvPr/>
          </p:nvSpPr>
          <p:spPr>
            <a:xfrm>
              <a:off x="1782707" y="154411"/>
              <a:ext cx="8025830" cy="1107996"/>
            </a:xfrm>
            <a:prstGeom prst="rect">
              <a:avLst/>
            </a:prstGeom>
            <a:noFill/>
          </p:spPr>
          <p:txBody>
            <a:bodyPr wrap="square" rtlCol="0">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4" name="TextBox 3"/>
            <p:cNvSpPr txBox="1"/>
            <p:nvPr/>
          </p:nvSpPr>
          <p:spPr>
            <a:xfrm>
              <a:off x="2890260" y="240468"/>
              <a:ext cx="6120116" cy="584775"/>
            </a:xfrm>
            <a:prstGeom prst="rect">
              <a:avLst/>
            </a:prstGeom>
            <a:noFill/>
          </p:spPr>
          <p:txBody>
            <a:bodyPr wrap="square" rtlCol="0">
              <a:spAutoFit/>
            </a:bodyPr>
            <a:lstStyle/>
            <a:p>
              <a:r>
                <a:rPr lang="en-US" sz="32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Vận dụng - sáng tạo</a:t>
              </a:r>
              <a:endParaRPr lang="en-US" sz="32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oup 4"/>
          <p:cNvGrpSpPr/>
          <p:nvPr/>
        </p:nvGrpSpPr>
        <p:grpSpPr>
          <a:xfrm>
            <a:off x="-58056" y="-234223"/>
            <a:ext cx="3032113" cy="4117291"/>
            <a:chOff x="-38020" y="109657"/>
            <a:chExt cx="3032113" cy="4117291"/>
          </a:xfrm>
        </p:grpSpPr>
        <p:sp>
          <p:nvSpPr>
            <p:cNvPr id="6" name="Oval 5"/>
            <p:cNvSpPr/>
            <p:nvPr/>
          </p:nvSpPr>
          <p:spPr>
            <a:xfrm>
              <a:off x="367047" y="2280492"/>
              <a:ext cx="2158194" cy="194645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7030A0"/>
                  </a:solidFill>
                  <a:latin typeface="Tahoma" panose="020B0604030504040204" pitchFamily="34" charset="0"/>
                  <a:ea typeface="Tahoma" panose="020B0604030504040204" pitchFamily="34" charset="0"/>
                  <a:cs typeface="Tahoma" panose="020B0604030504040204" pitchFamily="34" charset="0"/>
                </a:rPr>
                <a:t>Nghe và vỗ tay mạnh nhẹ theo hình tiết tấu</a:t>
              </a:r>
              <a:endParaRPr lang="en-US" sz="20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7" name="Freeform 6"/>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8020" y="109657"/>
              <a:ext cx="3032113" cy="1910663"/>
              <a:chOff x="-31336" y="186931"/>
              <a:chExt cx="3032113" cy="1910663"/>
            </a:xfrm>
          </p:grpSpPr>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sp>
        <p:nvSpPr>
          <p:cNvPr id="18" name="TextBox 17"/>
          <p:cNvSpPr txBox="1"/>
          <p:nvPr/>
        </p:nvSpPr>
        <p:spPr>
          <a:xfrm>
            <a:off x="4296428" y="6388260"/>
            <a:ext cx="3920646" cy="369332"/>
          </a:xfrm>
          <a:prstGeom prst="rect">
            <a:avLst/>
          </a:prstGeom>
          <a:noFill/>
        </p:spPr>
        <p:txBody>
          <a:bodyPr wrap="square" rtlCol="0">
            <a:spAutoFit/>
          </a:bodyPr>
          <a:lstStyle/>
          <a:p>
            <a:r>
              <a:rPr lang="en-US" smtClean="0">
                <a:latin typeface="Tahoma" panose="020B0604030504040204" pitchFamily="34" charset="0"/>
                <a:ea typeface="Tahoma" panose="020B0604030504040204" pitchFamily="34" charset="0"/>
                <a:cs typeface="Tahoma" panose="020B0604030504040204" pitchFamily="34" charset="0"/>
              </a:rPr>
              <a:t>Xem video gõ mẫu ở Slide tiếp theo</a:t>
            </a: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35" name="Group 34"/>
          <p:cNvGrpSpPr/>
          <p:nvPr/>
        </p:nvGrpSpPr>
        <p:grpSpPr>
          <a:xfrm>
            <a:off x="2611126" y="1299005"/>
            <a:ext cx="7313702" cy="4893660"/>
            <a:chOff x="2505205" y="1436238"/>
            <a:chExt cx="7313702" cy="4893660"/>
          </a:xfrm>
        </p:grpSpPr>
        <p:grpSp>
          <p:nvGrpSpPr>
            <p:cNvPr id="12" name="Group 11"/>
            <p:cNvGrpSpPr/>
            <p:nvPr/>
          </p:nvGrpSpPr>
          <p:grpSpPr>
            <a:xfrm>
              <a:off x="2505205" y="1436238"/>
              <a:ext cx="7313702" cy="4893660"/>
              <a:chOff x="4614202" y="438746"/>
              <a:chExt cx="7221037" cy="5261804"/>
            </a:xfrm>
          </p:grpSpPr>
          <p:sp>
            <p:nvSpPr>
              <p:cNvPr id="13" name="Flowchart: Merge 12"/>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grpSp>
          <p:nvGrpSpPr>
            <p:cNvPr id="34" name="Group 33"/>
            <p:cNvGrpSpPr/>
            <p:nvPr/>
          </p:nvGrpSpPr>
          <p:grpSpPr>
            <a:xfrm>
              <a:off x="3340127" y="2814474"/>
              <a:ext cx="5833248" cy="1217959"/>
              <a:chOff x="3340127" y="2814474"/>
              <a:chExt cx="5833248" cy="1217959"/>
            </a:xfrm>
          </p:grpSpPr>
          <p:sp>
            <p:nvSpPr>
              <p:cNvPr id="17" name="TextBox 16"/>
              <p:cNvSpPr txBox="1"/>
              <p:nvPr/>
            </p:nvSpPr>
            <p:spPr>
              <a:xfrm>
                <a:off x="3340127" y="2814474"/>
                <a:ext cx="5833248" cy="769441"/>
              </a:xfrm>
              <a:prstGeom prst="rect">
                <a:avLst/>
              </a:prstGeom>
              <a:noFill/>
            </p:spPr>
            <p:txBody>
              <a:bodyPr wrap="square" rtlCol="0">
                <a:spAutoFit/>
              </a:bodyPr>
              <a:lstStyle/>
              <a:p>
                <a:r>
                  <a:rPr lang="en-US" sz="4400" smtClean="0">
                    <a:latin typeface="MusiSync" panose="02000000000000000000" pitchFamily="2" charset="0"/>
                  </a:rPr>
                  <a:t>#  q  q  q  ‘ q  q  </a:t>
                </a:r>
                <a:r>
                  <a:rPr lang="en-US" sz="4400">
                    <a:latin typeface="MusiSync" panose="02000000000000000000" pitchFamily="2" charset="0"/>
                  </a:rPr>
                  <a:t>q</a:t>
                </a:r>
                <a:r>
                  <a:rPr lang="en-US" sz="4400" smtClean="0">
                    <a:latin typeface="MusiSync" panose="02000000000000000000" pitchFamily="2" charset="0"/>
                  </a:rPr>
                  <a:t>  ‘ q Q  </a:t>
                </a:r>
                <a:r>
                  <a:rPr lang="en-US" sz="4400">
                    <a:latin typeface="MusiSync" panose="02000000000000000000" pitchFamily="2" charset="0"/>
                  </a:rPr>
                  <a:t>Q</a:t>
                </a:r>
                <a:r>
                  <a:rPr lang="en-US" sz="4400" smtClean="0">
                    <a:latin typeface="MusiSync" panose="02000000000000000000" pitchFamily="2" charset="0"/>
                  </a:rPr>
                  <a:t> ’   </a:t>
                </a:r>
                <a:endParaRPr lang="en-US" sz="4400"/>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5238" y="3719792"/>
                <a:ext cx="298730" cy="249958"/>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0279" y="3700253"/>
                <a:ext cx="438950" cy="29873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1749" y="3696125"/>
                <a:ext cx="298730" cy="249958"/>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5972" y="3733703"/>
                <a:ext cx="438950" cy="29873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5266" y="3671020"/>
                <a:ext cx="438950" cy="29873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2652" y="3700253"/>
                <a:ext cx="438950" cy="298730"/>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1927" y="3753242"/>
                <a:ext cx="298730" cy="249958"/>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4442" y="3733703"/>
                <a:ext cx="438950" cy="298730"/>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6470" y="3671020"/>
                <a:ext cx="438950" cy="298730"/>
              </a:xfrm>
              <a:prstGeom prst="rect">
                <a:avLst/>
              </a:prstGeom>
            </p:spPr>
          </p:pic>
        </p:grpSp>
      </p:grpSp>
    </p:spTree>
    <p:extLst>
      <p:ext uri="{BB962C8B-B14F-4D97-AF65-F5344CB8AC3E}">
        <p14:creationId xmlns:p14="http://schemas.microsoft.com/office/powerpoint/2010/main" val="277458834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43209" y="211904"/>
            <a:ext cx="6564669" cy="1107996"/>
            <a:chOff x="1782707" y="154411"/>
            <a:chExt cx="8025830" cy="1107996"/>
          </a:xfrm>
        </p:grpSpPr>
        <p:sp>
          <p:nvSpPr>
            <p:cNvPr id="3" name="TextBox 2"/>
            <p:cNvSpPr txBox="1"/>
            <p:nvPr/>
          </p:nvSpPr>
          <p:spPr>
            <a:xfrm>
              <a:off x="1782707" y="154411"/>
              <a:ext cx="8025830" cy="1107996"/>
            </a:xfrm>
            <a:prstGeom prst="rect">
              <a:avLst/>
            </a:prstGeom>
            <a:noFill/>
          </p:spPr>
          <p:txBody>
            <a:bodyPr wrap="square" rtlCol="0">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4" name="TextBox 3"/>
            <p:cNvSpPr txBox="1"/>
            <p:nvPr/>
          </p:nvSpPr>
          <p:spPr>
            <a:xfrm>
              <a:off x="2890260" y="240468"/>
              <a:ext cx="6120116" cy="584775"/>
            </a:xfrm>
            <a:prstGeom prst="rect">
              <a:avLst/>
            </a:prstGeom>
            <a:noFill/>
          </p:spPr>
          <p:txBody>
            <a:bodyPr wrap="square" rtlCol="0">
              <a:spAutoFit/>
            </a:bodyPr>
            <a:lstStyle/>
            <a:p>
              <a:r>
                <a:rPr lang="en-US" sz="32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Vận dụng - sáng tạo</a:t>
              </a:r>
              <a:endParaRPr lang="en-US" sz="32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oup 4"/>
          <p:cNvGrpSpPr/>
          <p:nvPr/>
        </p:nvGrpSpPr>
        <p:grpSpPr>
          <a:xfrm>
            <a:off x="-58056" y="-234223"/>
            <a:ext cx="3032113" cy="4117291"/>
            <a:chOff x="-38020" y="109657"/>
            <a:chExt cx="3032113" cy="4117291"/>
          </a:xfrm>
        </p:grpSpPr>
        <p:sp>
          <p:nvSpPr>
            <p:cNvPr id="6" name="Oval 5"/>
            <p:cNvSpPr/>
            <p:nvPr/>
          </p:nvSpPr>
          <p:spPr>
            <a:xfrm>
              <a:off x="367047" y="2280492"/>
              <a:ext cx="2158194" cy="194645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7030A0"/>
                  </a:solidFill>
                  <a:latin typeface="Tahoma" panose="020B0604030504040204" pitchFamily="34" charset="0"/>
                  <a:ea typeface="Tahoma" panose="020B0604030504040204" pitchFamily="34" charset="0"/>
                  <a:cs typeface="Tahoma" panose="020B0604030504040204" pitchFamily="34" charset="0"/>
                </a:rPr>
                <a:t>Nghe và vỗ tay mạnh nhẹ theo hình tiết tấu</a:t>
              </a:r>
              <a:endParaRPr lang="en-US" sz="20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7" name="Freeform 6"/>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8020" y="109657"/>
              <a:ext cx="3032113" cy="1910663"/>
              <a:chOff x="-31336" y="186931"/>
              <a:chExt cx="3032113" cy="1910663"/>
            </a:xfrm>
          </p:grpSpPr>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grpSp>
        <p:nvGrpSpPr>
          <p:cNvPr id="12" name="Group 11"/>
          <p:cNvGrpSpPr/>
          <p:nvPr/>
        </p:nvGrpSpPr>
        <p:grpSpPr>
          <a:xfrm>
            <a:off x="2505205" y="1436238"/>
            <a:ext cx="7313702" cy="4893660"/>
            <a:chOff x="4614202" y="438746"/>
            <a:chExt cx="7221037" cy="5261804"/>
          </a:xfrm>
        </p:grpSpPr>
        <p:sp>
          <p:nvSpPr>
            <p:cNvPr id="13" name="Flowchart: Merge 12"/>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pic>
        <p:nvPicPr>
          <p:cNvPr id="15" name="CĐ 1 VẬN DỤNG SÁNG TẠO PHẦN 1 NHỎ">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55078" y="1771048"/>
            <a:ext cx="6507585" cy="3660516"/>
          </a:xfrm>
          <a:prstGeom prst="rect">
            <a:avLst/>
          </a:prstGeom>
        </p:spPr>
      </p:pic>
    </p:spTree>
    <p:extLst>
      <p:ext uri="{BB962C8B-B14F-4D97-AF65-F5344CB8AC3E}">
        <p14:creationId xmlns:p14="http://schemas.microsoft.com/office/powerpoint/2010/main" val="194523617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1643" y="79420"/>
            <a:ext cx="6277716" cy="5341076"/>
          </a:xfrm>
          <a:prstGeom prst="rect">
            <a:avLst/>
          </a:prstGeom>
        </p:spPr>
      </p:pic>
      <p:sp>
        <p:nvSpPr>
          <p:cNvPr id="3" name="TextBox 2"/>
          <p:cNvSpPr txBox="1"/>
          <p:nvPr/>
        </p:nvSpPr>
        <p:spPr>
          <a:xfrm>
            <a:off x="3505877" y="2533021"/>
            <a:ext cx="5739618" cy="1384995"/>
          </a:xfrm>
          <a:prstGeom prst="rect">
            <a:avLst/>
          </a:prstGeom>
          <a:noFill/>
        </p:spPr>
        <p:txBody>
          <a:bodyPr wrap="square" rtlCol="0">
            <a:spAutoFit/>
          </a:bodyPr>
          <a:lstStyle/>
          <a:p>
            <a:pPr algn="ctr"/>
            <a:r>
              <a:rPr lang="en-US" sz="4800" b="1" smtClean="0">
                <a:solidFill>
                  <a:srgbClr val="FF0000"/>
                </a:solidFill>
                <a:effectLst>
                  <a:glow rad="228600">
                    <a:schemeClr val="accent4">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TRÒ CHƠI</a:t>
            </a:r>
          </a:p>
          <a:p>
            <a:pPr algn="ctr"/>
            <a:r>
              <a:rPr lang="en-US" sz="3600" b="1" smtClean="0">
                <a:solidFill>
                  <a:srgbClr val="7030A0"/>
                </a:solidFill>
                <a:effectLst>
                  <a:glow rad="228600">
                    <a:schemeClr val="accent4">
                      <a:satMod val="175000"/>
                      <a:alpha val="40000"/>
                    </a:schemeClr>
                  </a:glo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Trí nhớ siêu phàm</a:t>
            </a:r>
            <a:endParaRPr lang="en-US" sz="3600" b="1">
              <a:solidFill>
                <a:srgbClr val="7030A0"/>
              </a:solidFill>
              <a:effectLst>
                <a:glow rad="228600">
                  <a:schemeClr val="accent4">
                    <a:satMod val="175000"/>
                    <a:alpha val="40000"/>
                  </a:schemeClr>
                </a:glo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192" y="2220725"/>
            <a:ext cx="3510020" cy="3510020"/>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63544" y="2361854"/>
            <a:ext cx="2776214" cy="305864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644" y="5966093"/>
            <a:ext cx="581025" cy="5810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4985" y="6318517"/>
            <a:ext cx="304800" cy="304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7320" y="5827575"/>
            <a:ext cx="581025" cy="5810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105" y="6118088"/>
            <a:ext cx="581025" cy="5810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090" y="6318517"/>
            <a:ext cx="304800" cy="3048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7210" y="6118088"/>
            <a:ext cx="581025" cy="58102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6425" y="6028004"/>
            <a:ext cx="581025" cy="58102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7967" y="5788891"/>
            <a:ext cx="304800" cy="3048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2053" y="6365956"/>
            <a:ext cx="304800" cy="3048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0362" y="4146871"/>
            <a:ext cx="3524250" cy="2857500"/>
          </a:xfrm>
          <a:prstGeom prst="rect">
            <a:avLst/>
          </a:prstGeom>
        </p:spPr>
      </p:pic>
    </p:spTree>
    <p:extLst>
      <p:ext uri="{BB962C8B-B14F-4D97-AF65-F5344CB8AC3E}">
        <p14:creationId xmlns:p14="http://schemas.microsoft.com/office/powerpoint/2010/main" val="118458111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CHUC MUNG CHIEN THANG.wav"/>
          </p:stSnd>
        </p:sndAc>
      </p:transition>
    </mc:Choice>
    <mc:Fallback xmlns="">
      <p:transition spd="slow">
        <p:fade/>
        <p:sndAc>
          <p:stSnd>
            <p:snd r:embed="rId9" name="CHUC MUNG CHIEN THA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6767" y="-130741"/>
            <a:ext cx="2455233" cy="2934941"/>
          </a:xfrm>
          <a:prstGeom prst="rect">
            <a:avLst/>
          </a:prstGeom>
        </p:spPr>
      </p:pic>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0" y="953042"/>
            <a:ext cx="2170602" cy="2162150"/>
          </a:xfrm>
          <a:prstGeom prst="rect">
            <a:avLst/>
          </a:prstGeom>
        </p:spPr>
      </p:pic>
      <p:grpSp>
        <p:nvGrpSpPr>
          <p:cNvPr id="4" name="Group 3"/>
          <p:cNvGrpSpPr/>
          <p:nvPr/>
        </p:nvGrpSpPr>
        <p:grpSpPr>
          <a:xfrm>
            <a:off x="3752349" y="244245"/>
            <a:ext cx="5091025" cy="1417591"/>
            <a:chOff x="3752349" y="244245"/>
            <a:chExt cx="5091025" cy="1417591"/>
          </a:xfrm>
        </p:grpSpPr>
        <p:sp>
          <p:nvSpPr>
            <p:cNvPr id="3" name="Line Callout 2 2"/>
            <p:cNvSpPr/>
            <p:nvPr/>
          </p:nvSpPr>
          <p:spPr>
            <a:xfrm>
              <a:off x="3752349" y="244245"/>
              <a:ext cx="5091025" cy="1417591"/>
            </a:xfrm>
            <a:prstGeom prst="borderCallout2">
              <a:avLst>
                <a:gd name="adj1" fmla="val 18750"/>
                <a:gd name="adj2" fmla="val -8333"/>
                <a:gd name="adj3" fmla="val 18750"/>
                <a:gd name="adj4" fmla="val -16667"/>
                <a:gd name="adj5" fmla="val 55065"/>
                <a:gd name="adj6" fmla="val -36333"/>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039093" y="505732"/>
              <a:ext cx="4517535" cy="830997"/>
            </a:xfrm>
            <a:prstGeom prst="rect">
              <a:avLst/>
            </a:prstGeom>
            <a:noFill/>
          </p:spPr>
          <p:txBody>
            <a:bodyPr wrap="square" rtlCol="0">
              <a:spAutoFit/>
            </a:bodyPr>
            <a:lstStyle/>
            <a:p>
              <a:pPr algn="just"/>
              <a:r>
                <a: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rPr>
                <a:t>Hãy cho biết tên bài hát chúng ta đã được học hôm nay?</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3995" y="2034117"/>
            <a:ext cx="6270896" cy="4091898"/>
          </a:xfrm>
          <a:prstGeom prst="rect">
            <a:avLst/>
          </a:prstGeom>
        </p:spPr>
      </p:pic>
    </p:spTree>
    <p:extLst>
      <p:ext uri="{BB962C8B-B14F-4D97-AF65-F5344CB8AC3E}">
        <p14:creationId xmlns:p14="http://schemas.microsoft.com/office/powerpoint/2010/main" val="210044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6767" y="-130741"/>
            <a:ext cx="2455233" cy="2934941"/>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0" y="953042"/>
            <a:ext cx="2170602" cy="2162150"/>
          </a:xfrm>
          <a:prstGeom prst="rect">
            <a:avLst/>
          </a:prstGeom>
        </p:spPr>
      </p:pic>
      <p:grpSp>
        <p:nvGrpSpPr>
          <p:cNvPr id="8" name="Group 7"/>
          <p:cNvGrpSpPr/>
          <p:nvPr/>
        </p:nvGrpSpPr>
        <p:grpSpPr>
          <a:xfrm>
            <a:off x="3864888" y="244246"/>
            <a:ext cx="5091025" cy="1417591"/>
            <a:chOff x="3752347" y="244246"/>
            <a:chExt cx="5091025" cy="1417591"/>
          </a:xfrm>
        </p:grpSpPr>
        <p:sp>
          <p:nvSpPr>
            <p:cNvPr id="9" name="Line Callout 2 8"/>
            <p:cNvSpPr/>
            <p:nvPr/>
          </p:nvSpPr>
          <p:spPr>
            <a:xfrm>
              <a:off x="3752347" y="244246"/>
              <a:ext cx="5091025" cy="1417591"/>
            </a:xfrm>
            <a:prstGeom prst="borderCallout2">
              <a:avLst>
                <a:gd name="adj1" fmla="val 18750"/>
                <a:gd name="adj2" fmla="val -8333"/>
                <a:gd name="adj3" fmla="val 18750"/>
                <a:gd name="adj4" fmla="val -16667"/>
                <a:gd name="adj5" fmla="val 55065"/>
                <a:gd name="adj6" fmla="val -36333"/>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39093" y="505732"/>
              <a:ext cx="4517535" cy="830997"/>
            </a:xfrm>
            <a:prstGeom prst="rect">
              <a:avLst/>
            </a:prstGeom>
            <a:noFill/>
          </p:spPr>
          <p:txBody>
            <a:bodyPr wrap="square" rtlCol="0">
              <a:spAutoFit/>
            </a:bodyPr>
            <a:lstStyle/>
            <a:p>
              <a:pPr algn="just"/>
              <a:r>
                <a: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rPr>
                <a:t>Bài hát “Dàn nhạc trong vườn” nhạc và lời của ai?</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oup 15"/>
          <p:cNvGrpSpPr/>
          <p:nvPr/>
        </p:nvGrpSpPr>
        <p:grpSpPr>
          <a:xfrm>
            <a:off x="4361094" y="2804200"/>
            <a:ext cx="4217723" cy="685466"/>
            <a:chOff x="3716456" y="2666933"/>
            <a:chExt cx="4217723" cy="685466"/>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456" y="2666933"/>
              <a:ext cx="762856" cy="685466"/>
            </a:xfrm>
            <a:prstGeom prst="rect">
              <a:avLst/>
            </a:prstGeom>
          </p:spPr>
        </p:pic>
        <p:sp>
          <p:nvSpPr>
            <p:cNvPr id="13" name="TextBox 12"/>
            <p:cNvSpPr txBox="1"/>
            <p:nvPr/>
          </p:nvSpPr>
          <p:spPr>
            <a:xfrm>
              <a:off x="4634697" y="2666933"/>
              <a:ext cx="3299482" cy="461665"/>
            </a:xfrm>
            <a:prstGeom prst="rect">
              <a:avLst/>
            </a:prstGeom>
            <a:noFill/>
          </p:spPr>
          <p:txBody>
            <a:bodyPr wrap="square" rtlCol="0">
              <a:spAutoFit/>
            </a:bodyP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Nhạc sỹ Phạm Tuyên</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p:cNvGrpSpPr/>
          <p:nvPr/>
        </p:nvGrpSpPr>
        <p:grpSpPr>
          <a:xfrm>
            <a:off x="4151634" y="3861893"/>
            <a:ext cx="4427183" cy="818136"/>
            <a:chOff x="3506996" y="3724626"/>
            <a:chExt cx="4427183" cy="818136"/>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6996" y="3724626"/>
              <a:ext cx="1127701" cy="818136"/>
            </a:xfrm>
            <a:prstGeom prst="rect">
              <a:avLst/>
            </a:prstGeom>
          </p:spPr>
        </p:pic>
        <p:sp>
          <p:nvSpPr>
            <p:cNvPr id="14" name="TextBox 13"/>
            <p:cNvSpPr txBox="1"/>
            <p:nvPr/>
          </p:nvSpPr>
          <p:spPr>
            <a:xfrm>
              <a:off x="4634697" y="3902861"/>
              <a:ext cx="3299482" cy="461665"/>
            </a:xfrm>
            <a:prstGeom prst="rect">
              <a:avLst/>
            </a:prstGeom>
            <a:noFill/>
          </p:spPr>
          <p:txBody>
            <a:bodyPr wrap="square" rtlCol="0">
              <a:spAutoFit/>
            </a:bodyP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Nhạc sỹ Tô Đông Hải</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6021690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ting ting chuẩn.wav"/>
                                        </p:tgtEl>
                                      </p:cMediaNode>
                                    </p:audio>
                                  </p:sub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0" y="953042"/>
            <a:ext cx="2170602" cy="2162150"/>
          </a:xfrm>
          <a:prstGeom prst="rect">
            <a:avLst/>
          </a:prstGeom>
        </p:spPr>
      </p:pic>
      <p:sp>
        <p:nvSpPr>
          <p:cNvPr id="16" name="Line Callout 2 15"/>
          <p:cNvSpPr/>
          <p:nvPr/>
        </p:nvSpPr>
        <p:spPr>
          <a:xfrm>
            <a:off x="3864888" y="244246"/>
            <a:ext cx="5091025" cy="1417591"/>
          </a:xfrm>
          <a:prstGeom prst="borderCallout2">
            <a:avLst>
              <a:gd name="adj1" fmla="val 18750"/>
              <a:gd name="adj2" fmla="val -8333"/>
              <a:gd name="adj3" fmla="val 18750"/>
              <a:gd name="adj4" fmla="val -16667"/>
              <a:gd name="adj5" fmla="val 55065"/>
              <a:gd name="adj6" fmla="val -36333"/>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08172" y="0"/>
            <a:ext cx="2483828" cy="2938241"/>
          </a:xfrm>
          <a:prstGeom prst="rect">
            <a:avLst/>
          </a:prstGeom>
        </p:spPr>
      </p:pic>
      <p:sp>
        <p:nvSpPr>
          <p:cNvPr id="18" name="Rectangle 17"/>
          <p:cNvSpPr/>
          <p:nvPr/>
        </p:nvSpPr>
        <p:spPr>
          <a:xfrm>
            <a:off x="4045164" y="352876"/>
            <a:ext cx="4730472" cy="1200329"/>
          </a:xfrm>
          <a:prstGeom prst="rect">
            <a:avLst/>
          </a:prstGeom>
        </p:spPr>
        <p:txBody>
          <a:bodyPr wrap="square">
            <a:spAutoFit/>
          </a:bodyPr>
          <a:lstStyle/>
          <a:p>
            <a:pPr algn="just"/>
            <a:r>
              <a:rPr lang="vi-VN" sz="2400">
                <a:solidFill>
                  <a:schemeClr val="bg1"/>
                </a:solidFill>
                <a:latin typeface="Tahoma" panose="020B0604030504040204" pitchFamily="34" charset="0"/>
                <a:ea typeface="Tahoma" panose="020B0604030504040204" pitchFamily="34" charset="0"/>
                <a:cs typeface="Tahoma" panose="020B0604030504040204" pitchFamily="34" charset="0"/>
              </a:rPr>
              <a:t>Dàn nhạc trong vườn được cất lên bởi tiếng hót của những chú chim </a:t>
            </a:r>
            <a:r>
              <a:rPr lang="vi-VN" sz="2400" smtClean="0">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7" name="Group 36"/>
          <p:cNvGrpSpPr/>
          <p:nvPr/>
        </p:nvGrpSpPr>
        <p:grpSpPr>
          <a:xfrm>
            <a:off x="5748126" y="1503691"/>
            <a:ext cx="4239936" cy="1430214"/>
            <a:chOff x="5748126" y="1503691"/>
            <a:chExt cx="4239936" cy="1430214"/>
          </a:xfrm>
        </p:grpSpPr>
        <p:grpSp>
          <p:nvGrpSpPr>
            <p:cNvPr id="22" name="Group 21"/>
            <p:cNvGrpSpPr/>
            <p:nvPr/>
          </p:nvGrpSpPr>
          <p:grpSpPr>
            <a:xfrm>
              <a:off x="5748126" y="1503691"/>
              <a:ext cx="1978368" cy="1430214"/>
              <a:chOff x="2667302" y="2857518"/>
              <a:chExt cx="1978368" cy="1430214"/>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6710" flipH="1">
                <a:off x="2738035" y="3315010"/>
                <a:ext cx="1907635" cy="972722"/>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667302" y="2857518"/>
                <a:ext cx="1197586" cy="1000125"/>
              </a:xfrm>
              <a:prstGeom prst="rect">
                <a:avLst/>
              </a:prstGeom>
            </p:spPr>
          </p:pic>
        </p:grpSp>
        <p:sp>
          <p:nvSpPr>
            <p:cNvPr id="34" name="Rectangle 33"/>
            <p:cNvSpPr/>
            <p:nvPr/>
          </p:nvSpPr>
          <p:spPr>
            <a:xfrm>
              <a:off x="8044756" y="2033012"/>
              <a:ext cx="1943306" cy="400110"/>
            </a:xfrm>
            <a:prstGeom prst="rect">
              <a:avLst/>
            </a:prstGeom>
          </p:spPr>
          <p:txBody>
            <a:bodyPr wrap="square">
              <a:spAutoFit/>
            </a:bodyPr>
            <a:lstStyle/>
            <a:p>
              <a:pPr algn="just"/>
              <a:r>
                <a:rPr lang="en-US" sz="2000" b="1" smtClean="0">
                  <a:solidFill>
                    <a:srgbClr val="FF0000"/>
                  </a:solidFill>
                  <a:latin typeface="Tahoma" panose="020B0604030504040204" pitchFamily="34" charset="0"/>
                  <a:ea typeface="Tahoma" panose="020B0604030504040204" pitchFamily="34" charset="0"/>
                  <a:cs typeface="Tahoma" panose="020B0604030504040204" pitchFamily="34" charset="0"/>
                </a:rPr>
                <a:t>Chim  gáy</a:t>
              </a:r>
              <a:endParaRPr lang="en-US" sz="20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8" name="Group 37"/>
          <p:cNvGrpSpPr/>
          <p:nvPr/>
        </p:nvGrpSpPr>
        <p:grpSpPr>
          <a:xfrm>
            <a:off x="4340639" y="2973576"/>
            <a:ext cx="5647422" cy="1175322"/>
            <a:chOff x="4340639" y="2973576"/>
            <a:chExt cx="5647422" cy="1175322"/>
          </a:xfrm>
        </p:grpSpPr>
        <p:pic>
          <p:nvPicPr>
            <p:cNvPr id="29" name="Picture 2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0639" y="2973576"/>
              <a:ext cx="1068475" cy="1175322"/>
            </a:xfrm>
            <a:prstGeom prst="rect">
              <a:avLst/>
            </a:prstGeom>
          </p:spPr>
        </p:pic>
        <p:sp>
          <p:nvSpPr>
            <p:cNvPr id="35" name="Rectangle 34"/>
            <p:cNvSpPr/>
            <p:nvPr/>
          </p:nvSpPr>
          <p:spPr>
            <a:xfrm>
              <a:off x="5832844" y="3518663"/>
              <a:ext cx="4155217" cy="400110"/>
            </a:xfrm>
            <a:prstGeom prst="rect">
              <a:avLst/>
            </a:prstGeom>
          </p:spPr>
          <p:txBody>
            <a:bodyPr wrap="square">
              <a:spAutoFit/>
            </a:bodyPr>
            <a:lstStyle/>
            <a:p>
              <a:pPr algn="just"/>
              <a:r>
                <a:rPr lang="en-US" sz="2000" b="1" smtClean="0">
                  <a:solidFill>
                    <a:srgbClr val="FF0000"/>
                  </a:solidFill>
                  <a:latin typeface="Tahoma" panose="020B0604030504040204" pitchFamily="34" charset="0"/>
                  <a:ea typeface="Tahoma" panose="020B0604030504040204" pitchFamily="34" charset="0"/>
                  <a:cs typeface="Tahoma" panose="020B0604030504040204" pitchFamily="34" charset="0"/>
                </a:rPr>
                <a:t>Chim  gáy, chim vàng anh</a:t>
              </a:r>
              <a:endParaRPr lang="en-US" sz="20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9" name="Group 38"/>
          <p:cNvGrpSpPr/>
          <p:nvPr/>
        </p:nvGrpSpPr>
        <p:grpSpPr>
          <a:xfrm>
            <a:off x="2812719" y="4189105"/>
            <a:ext cx="7569238" cy="1701941"/>
            <a:chOff x="2812719" y="4189105"/>
            <a:chExt cx="7569238" cy="1701941"/>
          </a:xfrm>
        </p:grpSpPr>
        <p:grpSp>
          <p:nvGrpSpPr>
            <p:cNvPr id="33" name="Group 32"/>
            <p:cNvGrpSpPr/>
            <p:nvPr/>
          </p:nvGrpSpPr>
          <p:grpSpPr>
            <a:xfrm>
              <a:off x="2812719" y="4189105"/>
              <a:ext cx="1232445" cy="1701941"/>
              <a:chOff x="3452701" y="4442078"/>
              <a:chExt cx="1232445" cy="1701941"/>
            </a:xfrm>
          </p:grpSpPr>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654319" y="4442078"/>
                <a:ext cx="801857" cy="934234"/>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2701" y="4909195"/>
                <a:ext cx="1232445" cy="1234824"/>
              </a:xfrm>
              <a:prstGeom prst="rect">
                <a:avLst/>
              </a:prstGeom>
            </p:spPr>
          </p:pic>
        </p:grpSp>
        <p:sp>
          <p:nvSpPr>
            <p:cNvPr id="36" name="Rectangle 35"/>
            <p:cNvSpPr/>
            <p:nvPr/>
          </p:nvSpPr>
          <p:spPr>
            <a:xfrm>
              <a:off x="4365439" y="4828760"/>
              <a:ext cx="6016518" cy="400110"/>
            </a:xfrm>
            <a:prstGeom prst="rect">
              <a:avLst/>
            </a:prstGeom>
          </p:spPr>
          <p:txBody>
            <a:bodyPr wrap="square">
              <a:spAutoFit/>
            </a:bodyPr>
            <a:lstStyle/>
            <a:p>
              <a:pPr algn="just"/>
              <a:r>
                <a:rPr lang="en-US" sz="2000" b="1" smtClean="0">
                  <a:solidFill>
                    <a:srgbClr val="FF0000"/>
                  </a:solidFill>
                  <a:latin typeface="Tahoma" panose="020B0604030504040204" pitchFamily="34" charset="0"/>
                  <a:ea typeface="Tahoma" panose="020B0604030504040204" pitchFamily="34" charset="0"/>
                  <a:cs typeface="Tahoma" panose="020B0604030504040204" pitchFamily="34" charset="0"/>
                </a:rPr>
                <a:t>Chim  gáy, chim vàng anh, chim chích chòe</a:t>
              </a:r>
              <a:endParaRPr lang="en-US" sz="20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7601650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37"/>
                  </p:tgtEl>
                </p:cond>
              </p:nextCondLst>
            </p:seq>
            <p:seq concurrent="1" nextAc="seek">
              <p:cTn id="11" restart="whenNotActive" fill="hold" evtFilter="cancelBubble" nodeType="interactiveSeq">
                <p:stCondLst>
                  <p:cond evt="onClick" delay="0">
                    <p:tgtEl>
                      <p:spTgt spid="38"/>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38"/>
                                        </p:tgtEl>
                                        <p:attrNameLst>
                                          <p:attrName>r</p:attrName>
                                        </p:attrNameLst>
                                      </p:cBhvr>
                                    </p:animRot>
                                    <p:animRot by="-240000">
                                      <p:cBhvr>
                                        <p:cTn id="16" dur="200" fill="hold">
                                          <p:stCondLst>
                                            <p:cond delay="200"/>
                                          </p:stCondLst>
                                        </p:cTn>
                                        <p:tgtEl>
                                          <p:spTgt spid="38"/>
                                        </p:tgtEl>
                                        <p:attrNameLst>
                                          <p:attrName>r</p:attrName>
                                        </p:attrNameLst>
                                      </p:cBhvr>
                                    </p:animRot>
                                    <p:animRot by="240000">
                                      <p:cBhvr>
                                        <p:cTn id="17" dur="200" fill="hold">
                                          <p:stCondLst>
                                            <p:cond delay="400"/>
                                          </p:stCondLst>
                                        </p:cTn>
                                        <p:tgtEl>
                                          <p:spTgt spid="38"/>
                                        </p:tgtEl>
                                        <p:attrNameLst>
                                          <p:attrName>r</p:attrName>
                                        </p:attrNameLst>
                                      </p:cBhvr>
                                    </p:animRot>
                                    <p:animRot by="-240000">
                                      <p:cBhvr>
                                        <p:cTn id="18" dur="200" fill="hold">
                                          <p:stCondLst>
                                            <p:cond delay="600"/>
                                          </p:stCondLst>
                                        </p:cTn>
                                        <p:tgtEl>
                                          <p:spTgt spid="38"/>
                                        </p:tgtEl>
                                        <p:attrNameLst>
                                          <p:attrName>r</p:attrName>
                                        </p:attrNameLst>
                                      </p:cBhvr>
                                    </p:animRot>
                                    <p:animRot by="120000">
                                      <p:cBhvr>
                                        <p:cTn id="19" dur="200" fill="hold">
                                          <p:stCondLst>
                                            <p:cond delay="800"/>
                                          </p:stCondLst>
                                        </p:cTn>
                                        <p:tgtEl>
                                          <p:spTgt spid="38"/>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39"/>
                                        </p:tgtEl>
                                        <p:attrNameLst>
                                          <p:attrName>r</p:attrName>
                                        </p:attrNameLst>
                                      </p:cBhvr>
                                    </p:animRot>
                                    <p:animRot by="-240000">
                                      <p:cBhvr>
                                        <p:cTn id="25" dur="200" fill="hold">
                                          <p:stCondLst>
                                            <p:cond delay="200"/>
                                          </p:stCondLst>
                                        </p:cTn>
                                        <p:tgtEl>
                                          <p:spTgt spid="39"/>
                                        </p:tgtEl>
                                        <p:attrNameLst>
                                          <p:attrName>r</p:attrName>
                                        </p:attrNameLst>
                                      </p:cBhvr>
                                    </p:animRot>
                                    <p:animRot by="240000">
                                      <p:cBhvr>
                                        <p:cTn id="26" dur="200" fill="hold">
                                          <p:stCondLst>
                                            <p:cond delay="400"/>
                                          </p:stCondLst>
                                        </p:cTn>
                                        <p:tgtEl>
                                          <p:spTgt spid="39"/>
                                        </p:tgtEl>
                                        <p:attrNameLst>
                                          <p:attrName>r</p:attrName>
                                        </p:attrNameLst>
                                      </p:cBhvr>
                                    </p:animRot>
                                    <p:animRot by="-240000">
                                      <p:cBhvr>
                                        <p:cTn id="27" dur="200" fill="hold">
                                          <p:stCondLst>
                                            <p:cond delay="600"/>
                                          </p:stCondLst>
                                        </p:cTn>
                                        <p:tgtEl>
                                          <p:spTgt spid="39"/>
                                        </p:tgtEl>
                                        <p:attrNameLst>
                                          <p:attrName>r</p:attrName>
                                        </p:attrNameLst>
                                      </p:cBhvr>
                                    </p:animRot>
                                    <p:animRot by="120000">
                                      <p:cBhvr>
                                        <p:cTn id="28" dur="200" fill="hold">
                                          <p:stCondLst>
                                            <p:cond delay="800"/>
                                          </p:stCondLst>
                                        </p:cTn>
                                        <p:tgtEl>
                                          <p:spTgt spid="39"/>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ting ting chuẩn.wav"/>
                                        </p:tgtEl>
                                      </p:cMediaNode>
                                    </p:audio>
                                  </p:subTnLst>
                                </p:cTn>
                              </p:par>
                            </p:childTnLst>
                          </p:cTn>
                        </p:par>
                      </p:childTnLst>
                    </p:cTn>
                  </p:par>
                </p:childTnLst>
              </p:cTn>
              <p:nextCondLst>
                <p:cond evt="onClick" delay="0">
                  <p:tgtEl>
                    <p:spTgt spid="3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40" y="2599"/>
            <a:ext cx="1961659" cy="1879210"/>
            <a:chOff x="247134" y="-781390"/>
            <a:chExt cx="3403082" cy="3151083"/>
          </a:xfrm>
        </p:grpSpPr>
        <p:sp>
          <p:nvSpPr>
            <p:cNvPr id="11" name="AutoShape 5"/>
            <p:cNvSpPr>
              <a:spLocks noChangeArrowheads="1"/>
            </p:cNvSpPr>
            <p:nvPr/>
          </p:nvSpPr>
          <p:spPr bwMode="auto">
            <a:xfrm rot="20491717">
              <a:off x="247134" y="-781390"/>
              <a:ext cx="3403082" cy="3151083"/>
            </a:xfrm>
            <a:prstGeom prst="sun">
              <a:avLst>
                <a:gd name="adj" fmla="val 24028"/>
              </a:avLst>
            </a:prstGeom>
            <a:solidFill>
              <a:srgbClr val="FF33CC"/>
            </a:solidFill>
            <a:ln w="9525">
              <a:solidFill>
                <a:schemeClr val="tx1"/>
              </a:solidFill>
              <a:miter lim="800000"/>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endParaRPr lang="en-US">
                <a:solidFill>
                  <a:srgbClr val="0000FF"/>
                </a:solidFill>
                <a:latin typeface="Arial" panose="020B0604020202020204" pitchFamily="34" charset="0"/>
                <a:cs typeface="Arial" panose="020B0604020202020204" pitchFamily="34" charset="0"/>
              </a:endParaRPr>
            </a:p>
          </p:txBody>
        </p:sp>
        <p:sp>
          <p:nvSpPr>
            <p:cNvPr id="12" name="Oval 8"/>
            <p:cNvSpPr>
              <a:spLocks noChangeArrowheads="1"/>
            </p:cNvSpPr>
            <p:nvPr/>
          </p:nvSpPr>
          <p:spPr bwMode="auto">
            <a:xfrm>
              <a:off x="1005033" y="-93027"/>
              <a:ext cx="1877934" cy="1750423"/>
            </a:xfrm>
            <a:prstGeom prst="ellipse">
              <a:avLst/>
            </a:prstGeom>
            <a:solidFill>
              <a:srgbClr val="FFFF00"/>
            </a:solidFill>
            <a:ln w="57150">
              <a:solidFill>
                <a:srgbClr val="FF0000"/>
              </a:solidFill>
              <a:round/>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sz="1600" b="1">
                  <a:solidFill>
                    <a:srgbClr val="002060"/>
                  </a:solidFill>
                  <a:latin typeface="Tahoma" panose="020B0604030504040204" pitchFamily="34" charset="0"/>
                  <a:ea typeface="Tahoma" panose="020B0604030504040204" pitchFamily="34" charset="0"/>
                  <a:cs typeface="Tahoma" panose="020B0604030504040204" pitchFamily="34" charset="0"/>
                </a:rPr>
                <a:t>Trò chơi </a:t>
              </a:r>
            </a:p>
            <a:p>
              <a:pPr algn="ctr" eaLnBrk="1" hangingPunct="1"/>
              <a:r>
                <a:rPr lang="en-US" sz="1600" b="1">
                  <a:solidFill>
                    <a:srgbClr val="002060"/>
                  </a:solidFill>
                  <a:latin typeface="Tahoma" panose="020B0604030504040204" pitchFamily="34" charset="0"/>
                  <a:ea typeface="Tahoma" panose="020B0604030504040204" pitchFamily="34" charset="0"/>
                  <a:cs typeface="Tahoma" panose="020B0604030504040204" pitchFamily="34" charset="0"/>
                </a:rPr>
                <a:t>Âm nhạc</a:t>
              </a:r>
            </a:p>
          </p:txBody>
        </p:sp>
      </p:grpSp>
      <p:sp>
        <p:nvSpPr>
          <p:cNvPr id="14" name="TextBox 13"/>
          <p:cNvSpPr txBox="1"/>
          <p:nvPr/>
        </p:nvSpPr>
        <p:spPr>
          <a:xfrm>
            <a:off x="3146437" y="0"/>
            <a:ext cx="6157222" cy="2665134"/>
          </a:xfrm>
          <a:prstGeom prst="rect">
            <a:avLst/>
          </a:prstGeom>
          <a:noFill/>
        </p:spPr>
        <p:txBody>
          <a:bodyPr wrap="square" rtlCol="0">
            <a:prstTxWarp prst="textArchUpPour">
              <a:avLst/>
            </a:prstTxWarp>
            <a:spAutoFit/>
          </a:bodyPr>
          <a:lstStyle/>
          <a:p>
            <a:pPr algn="ctr"/>
            <a:r>
              <a:rPr lang="en-US" sz="3600" b="1" smtClean="0">
                <a:ln w="6600">
                  <a:solidFill>
                    <a:srgbClr val="FF0000"/>
                  </a:solidFill>
                  <a:prstDash val="solid"/>
                </a:ln>
                <a:solidFill>
                  <a:srgbClr val="FFFF00"/>
                </a:solidFill>
                <a:effectLst>
                  <a:glow rad="139700">
                    <a:schemeClr val="accent1">
                      <a:satMod val="175000"/>
                      <a:alpha val="40000"/>
                    </a:schemeClr>
                  </a:glow>
                  <a:outerShdw dist="38100" dir="2700000" algn="tl" rotWithShape="0">
                    <a:schemeClr val="accent2"/>
                  </a:outerShdw>
                  <a:reflection blurRad="6350" stA="60000" endA="900" endPos="58000" dir="5400000" sy="-100000" algn="bl" rotWithShape="0"/>
                </a:effectLst>
                <a:latin typeface="Tahoma" panose="020B0604030504040204" pitchFamily="34" charset="0"/>
                <a:ea typeface="Tahoma" panose="020B0604030504040204" pitchFamily="34" charset="0"/>
                <a:cs typeface="Tahoma" panose="020B0604030504040204" pitchFamily="34" charset="0"/>
              </a:rPr>
              <a:t>Trò chơi</a:t>
            </a:r>
          </a:p>
        </p:txBody>
      </p:sp>
      <p:sp>
        <p:nvSpPr>
          <p:cNvPr id="15" name="TextBox 14"/>
          <p:cNvSpPr txBox="1"/>
          <p:nvPr/>
        </p:nvSpPr>
        <p:spPr>
          <a:xfrm>
            <a:off x="1923821" y="1689246"/>
            <a:ext cx="8540980" cy="646331"/>
          </a:xfrm>
          <a:prstGeom prst="rect">
            <a:avLst/>
          </a:prstGeom>
          <a:noFill/>
        </p:spPr>
        <p:txBody>
          <a:bodyPr wrap="square" rtlCol="0">
            <a:spAutoFit/>
          </a:bodyPr>
          <a:lstStyle/>
          <a:p>
            <a:pPr algn="ctr"/>
            <a:r>
              <a:rPr lang="en-US" sz="3600" b="1" smtClean="0">
                <a:ln>
                  <a:solidFill>
                    <a:srgbClr val="FF0000"/>
                  </a:solidFill>
                </a:ln>
                <a:solidFill>
                  <a:srgbClr val="FFFF00"/>
                </a:solidFill>
                <a:effectLst>
                  <a:glow rad="139700">
                    <a:schemeClr val="accent5">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Em yêu thế giới muôn loài</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324" y="2643552"/>
            <a:ext cx="1991920" cy="1138715"/>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2367" y="4284575"/>
            <a:ext cx="1560148" cy="1097489"/>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043" y="4294835"/>
            <a:ext cx="1744842" cy="1090526"/>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4432" y="2665134"/>
            <a:ext cx="1968453" cy="113871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584" y="2650403"/>
            <a:ext cx="2047754" cy="1131864"/>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4686" y="4294835"/>
            <a:ext cx="1575695" cy="1087229"/>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8054" y="4285020"/>
            <a:ext cx="1749834" cy="1068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0441606"/>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nhac bat dau tro choi.wav"/>
          </p:stSnd>
        </p:sndAc>
      </p:transition>
    </mc:Choice>
    <mc:Fallback xmlns="">
      <p:transition spd="slow">
        <p:fade/>
        <p:sndAc>
          <p:stSnd>
            <p:snd r:embed="rId10" name="nhac bat dau tro cho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0"/>
                                        </p:tgtEl>
                                        <p:attrNameLst>
                                          <p:attrName>r</p:attrName>
                                        </p:attrNameLst>
                                      </p:cBhvr>
                                    </p:animRot>
                                  </p:childTnLst>
                                </p:cTn>
                              </p:par>
                              <p:par>
                                <p:cTn id="7" presetID="32" presetClass="emph" presetSubtype="0" repeatCount="4000" fill="hold" grpId="0"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par>
                                <p:cTn id="13" presetID="32" presetClass="emph" presetSubtype="0" repeatCount="4000" fill="hold" grpId="0" nodeType="withEffect">
                                  <p:stCondLst>
                                    <p:cond delay="0"/>
                                  </p:st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cTn>
                              </p:par>
                              <p:par>
                                <p:cTn id="19" presetID="26" presetClass="emph" presetSubtype="0" repeatCount="5000" fill="hold" nodeType="with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cTn>
                              </p:par>
                              <p:par>
                                <p:cTn id="22" presetID="26" presetClass="emph" presetSubtype="0" repeatCount="5000" fill="hold" nodeType="withEffect">
                                  <p:stCondLst>
                                    <p:cond delay="50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par>
                                <p:cTn id="25" presetID="26" presetClass="emph" presetSubtype="0" repeatCount="5000" fill="hold" nodeType="with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repeatCount="5000" fill="hold" nodeType="withEffect">
                                  <p:stCondLst>
                                    <p:cond delay="0"/>
                                  </p:stCondLst>
                                  <p:childTnLst>
                                    <p:animEffect transition="out" filter="fade">
                                      <p:cBhvr>
                                        <p:cTn id="29" dur="500" tmFilter="0, 0; .2, .5; .8, .5; 1, 0"/>
                                        <p:tgtEl>
                                          <p:spTgt spid="24"/>
                                        </p:tgtEl>
                                      </p:cBhvr>
                                    </p:animEffect>
                                    <p:animScale>
                                      <p:cBhvr>
                                        <p:cTn id="30" dur="250" autoRev="1" fill="hold"/>
                                        <p:tgtEl>
                                          <p:spTgt spid="24"/>
                                        </p:tgtEl>
                                      </p:cBhvr>
                                      <p:by x="105000" y="105000"/>
                                    </p:animScale>
                                  </p:childTnLst>
                                </p:cTn>
                              </p:par>
                              <p:par>
                                <p:cTn id="31" presetID="26" presetClass="emph" presetSubtype="0" repeatCount="5000" fill="hold" nodeType="withEffect">
                                  <p:stCondLst>
                                    <p:cond delay="500"/>
                                  </p:stCondLst>
                                  <p:childTnLst>
                                    <p:animEffect transition="out" filter="fade">
                                      <p:cBhvr>
                                        <p:cTn id="32" dur="500" tmFilter="0, 0; .2, .5; .8, .5; 1, 0"/>
                                        <p:tgtEl>
                                          <p:spTgt spid="22"/>
                                        </p:tgtEl>
                                      </p:cBhvr>
                                    </p:animEffect>
                                    <p:animScale>
                                      <p:cBhvr>
                                        <p:cTn id="33" dur="250" autoRev="1" fill="hold"/>
                                        <p:tgtEl>
                                          <p:spTgt spid="22"/>
                                        </p:tgtEl>
                                      </p:cBhvr>
                                      <p:by x="105000" y="105000"/>
                                    </p:animScale>
                                  </p:childTnLst>
                                </p:cTn>
                              </p:par>
                              <p:par>
                                <p:cTn id="34" presetID="26" presetClass="emph" presetSubtype="0" repeatCount="5000" fill="hold" nodeType="withEffect">
                                  <p:stCondLst>
                                    <p:cond delay="0"/>
                                  </p:stCondLst>
                                  <p:childTnLst>
                                    <p:animEffect transition="out" filter="fade">
                                      <p:cBhvr>
                                        <p:cTn id="35" dur="500" tmFilter="0, 0; .2, .5; .8, .5; 1, 0"/>
                                        <p:tgtEl>
                                          <p:spTgt spid="17"/>
                                        </p:tgtEl>
                                      </p:cBhvr>
                                    </p:animEffect>
                                    <p:animScale>
                                      <p:cBhvr>
                                        <p:cTn id="36" dur="250" autoRev="1" fill="hold"/>
                                        <p:tgtEl>
                                          <p:spTgt spid="17"/>
                                        </p:tgtEl>
                                      </p:cBhvr>
                                      <p:by x="105000" y="105000"/>
                                    </p:animScale>
                                  </p:childTnLst>
                                </p:cTn>
                              </p:par>
                              <p:par>
                                <p:cTn id="37" presetID="26" presetClass="emph" presetSubtype="0" repeatCount="5000" fill="hold" nodeType="withEffect">
                                  <p:stCondLst>
                                    <p:cond delay="500"/>
                                  </p:stCondLst>
                                  <p:childTnLst>
                                    <p:animEffect transition="out" filter="fade">
                                      <p:cBhvr>
                                        <p:cTn id="38" dur="500" tmFilter="0, 0; .2, .5; .8, .5; 1, 0"/>
                                        <p:tgtEl>
                                          <p:spTgt spid="18"/>
                                        </p:tgtEl>
                                      </p:cBhvr>
                                    </p:animEffect>
                                    <p:animScale>
                                      <p:cBhvr>
                                        <p:cTn id="39"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0" y="953042"/>
            <a:ext cx="2170602" cy="2162150"/>
          </a:xfrm>
          <a:prstGeom prst="rect">
            <a:avLst/>
          </a:prstGeom>
        </p:spPr>
      </p:pic>
      <p:sp>
        <p:nvSpPr>
          <p:cNvPr id="96" name="Line Callout 2 95"/>
          <p:cNvSpPr/>
          <p:nvPr/>
        </p:nvSpPr>
        <p:spPr>
          <a:xfrm>
            <a:off x="3864888" y="244246"/>
            <a:ext cx="5091025" cy="1417591"/>
          </a:xfrm>
          <a:prstGeom prst="borderCallout2">
            <a:avLst>
              <a:gd name="adj1" fmla="val 18750"/>
              <a:gd name="adj2" fmla="val -8333"/>
              <a:gd name="adj3" fmla="val 18750"/>
              <a:gd name="adj4" fmla="val -16667"/>
              <a:gd name="adj5" fmla="val 55065"/>
              <a:gd name="adj6" fmla="val -36333"/>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08172" y="0"/>
            <a:ext cx="2483828" cy="2938241"/>
          </a:xfrm>
          <a:prstGeom prst="rect">
            <a:avLst/>
          </a:prstGeom>
        </p:spPr>
      </p:pic>
      <p:sp>
        <p:nvSpPr>
          <p:cNvPr id="98" name="Rectangle 97"/>
          <p:cNvSpPr/>
          <p:nvPr/>
        </p:nvSpPr>
        <p:spPr>
          <a:xfrm>
            <a:off x="4031546" y="537542"/>
            <a:ext cx="4757707" cy="830997"/>
          </a:xfrm>
          <a:prstGeom prst="rect">
            <a:avLst/>
          </a:prstGeom>
        </p:spPr>
        <p:txBody>
          <a:bodyPr wrap="square">
            <a:spAutoFit/>
          </a:bodyPr>
          <a:lstStyle/>
          <a:p>
            <a:pPr algn="just"/>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H</a:t>
            </a:r>
            <a:r>
              <a:rPr lang="vi-VN" sz="2400" smtClean="0">
                <a:solidFill>
                  <a:schemeClr val="bg1"/>
                </a:solidFill>
                <a:latin typeface="Tahoma" panose="020B0604030504040204" pitchFamily="34" charset="0"/>
                <a:ea typeface="Tahoma" panose="020B0604030504040204" pitchFamily="34" charset="0"/>
                <a:cs typeface="Tahoma" panose="020B0604030504040204" pitchFamily="34" charset="0"/>
              </a:rPr>
              <a:t>ãy thể hiện lại các âm thanh </a:t>
            </a:r>
            <a:r>
              <a: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rPr>
              <a:t>của những chú chim trong bài hát</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99" name="Pictur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888" y="5175736"/>
            <a:ext cx="1875754" cy="1138715"/>
          </a:xfrm>
          <a:prstGeom prst="rect">
            <a:avLst/>
          </a:prstGeom>
          <a:ln>
            <a:noFill/>
          </a:ln>
          <a:effectLst>
            <a:outerShdw blurRad="190500" algn="tl" rotWithShape="0">
              <a:srgbClr val="000000">
                <a:alpha val="70000"/>
              </a:srgbClr>
            </a:outerShdw>
          </a:effectLst>
        </p:spPr>
      </p:pic>
      <p:pic>
        <p:nvPicPr>
          <p:cNvPr id="100" name="Picture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4888" y="3699183"/>
            <a:ext cx="1875754" cy="1138715"/>
          </a:xfrm>
          <a:prstGeom prst="rect">
            <a:avLst/>
          </a:prstGeom>
          <a:ln>
            <a:noFill/>
          </a:ln>
          <a:effectLst>
            <a:outerShdw blurRad="190500" algn="tl" rotWithShape="0">
              <a:srgbClr val="000000">
                <a:alpha val="70000"/>
              </a:srgbClr>
            </a:outerShdw>
          </a:effectLst>
        </p:spPr>
      </p:pic>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64888" y="2198984"/>
            <a:ext cx="1870214" cy="1131864"/>
          </a:xfrm>
          <a:prstGeom prst="rect">
            <a:avLst/>
          </a:prstGeom>
          <a:ln>
            <a:noFill/>
          </a:ln>
          <a:effectLst>
            <a:outerShdw blurRad="190500" algn="tl" rotWithShape="0">
              <a:srgbClr val="000000">
                <a:alpha val="70000"/>
              </a:srgbClr>
            </a:outerShdw>
          </a:effectLst>
        </p:spPr>
      </p:pic>
      <p:sp>
        <p:nvSpPr>
          <p:cNvPr id="102" name="Rectangle 101"/>
          <p:cNvSpPr/>
          <p:nvPr/>
        </p:nvSpPr>
        <p:spPr>
          <a:xfrm>
            <a:off x="6312483" y="2449677"/>
            <a:ext cx="1369083" cy="461665"/>
          </a:xfrm>
          <a:prstGeom prst="rect">
            <a:avLst/>
          </a:prstGeom>
        </p:spPr>
        <p:txBody>
          <a:bodyPr wrap="square">
            <a:spAutoFit/>
          </a:bodyPr>
          <a:lstStyle/>
          <a:p>
            <a:pPr algn="just"/>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Cúc cu</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3" name="Rectangle 102"/>
          <p:cNvSpPr/>
          <p:nvPr/>
        </p:nvSpPr>
        <p:spPr>
          <a:xfrm>
            <a:off x="6495368" y="4037707"/>
            <a:ext cx="1369083" cy="461665"/>
          </a:xfrm>
          <a:prstGeom prst="rect">
            <a:avLst/>
          </a:prstGeom>
        </p:spPr>
        <p:txBody>
          <a:bodyPr wrap="square">
            <a:spAutoFit/>
          </a:bodyPr>
          <a:lstStyle/>
          <a:p>
            <a:pPr algn="just"/>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Líu lo</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4" name="Rectangle 103"/>
          <p:cNvSpPr/>
          <p:nvPr/>
        </p:nvSpPr>
        <p:spPr>
          <a:xfrm>
            <a:off x="6143672" y="5514260"/>
            <a:ext cx="2645581" cy="461665"/>
          </a:xfrm>
          <a:prstGeom prst="rect">
            <a:avLst/>
          </a:prstGeom>
        </p:spPr>
        <p:txBody>
          <a:bodyPr wrap="square">
            <a:spAutoFit/>
          </a:bodyPr>
          <a:lstStyle/>
          <a:p>
            <a:pPr algn="just"/>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Chích chòe</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389661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056" y="-234223"/>
            <a:ext cx="3032113" cy="4060541"/>
            <a:chOff x="-38020" y="109657"/>
            <a:chExt cx="3032113" cy="4060541"/>
          </a:xfrm>
        </p:grpSpPr>
        <p:sp>
          <p:nvSpPr>
            <p:cNvPr id="3" name="Oval 2"/>
            <p:cNvSpPr/>
            <p:nvPr/>
          </p:nvSpPr>
          <p:spPr>
            <a:xfrm>
              <a:off x="367048" y="2280492"/>
              <a:ext cx="2114834"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7030A0"/>
                  </a:solidFill>
                  <a:latin typeface="Tahoma" panose="020B0604030504040204" pitchFamily="34" charset="0"/>
                  <a:ea typeface="Tahoma" panose="020B0604030504040204" pitchFamily="34" charset="0"/>
                  <a:cs typeface="Tahoma" panose="020B0604030504040204" pitchFamily="34" charset="0"/>
                </a:rPr>
                <a:t>Hát kết hợp vận động nhịp nhàng </a:t>
              </a:r>
              <a:endParaRPr lang="en-US" sz="20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4" name="Freeform 3"/>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020" y="109657"/>
              <a:ext cx="3032113" cy="1910663"/>
              <a:chOff x="-31336" y="186931"/>
              <a:chExt cx="3032113" cy="1910663"/>
            </a:xfrm>
          </p:grpSpPr>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grpSp>
        <p:nvGrpSpPr>
          <p:cNvPr id="9" name="Group 8"/>
          <p:cNvGrpSpPr/>
          <p:nvPr/>
        </p:nvGrpSpPr>
        <p:grpSpPr>
          <a:xfrm>
            <a:off x="3084902" y="535509"/>
            <a:ext cx="7313702" cy="4893660"/>
            <a:chOff x="4614202" y="438746"/>
            <a:chExt cx="7221037" cy="5261804"/>
          </a:xfrm>
        </p:grpSpPr>
        <p:sp>
          <p:nvSpPr>
            <p:cNvPr id="10" name="Flowchart: Merge 9"/>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pic>
        <p:nvPicPr>
          <p:cNvPr id="12" name="KARAOKE DÀN NHẠC TRONG VƯỜ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50792" y="908882"/>
            <a:ext cx="6378107" cy="3587685"/>
          </a:xfrm>
          <a:prstGeom prst="rect">
            <a:avLst/>
          </a:prstGeom>
        </p:spPr>
      </p:pic>
    </p:spTree>
    <p:extLst>
      <p:ext uri="{BB962C8B-B14F-4D97-AF65-F5344CB8AC3E}">
        <p14:creationId xmlns:p14="http://schemas.microsoft.com/office/powerpoint/2010/main" val="30709597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6" y="18155"/>
            <a:ext cx="581025" cy="58102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49" y="306268"/>
            <a:ext cx="304800" cy="3048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2" y="6313448"/>
            <a:ext cx="581025" cy="58102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81" y="6222908"/>
            <a:ext cx="304800" cy="3048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0975" y="6295130"/>
            <a:ext cx="581025" cy="58102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3269" y="6265112"/>
            <a:ext cx="304800" cy="3048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8773" y="0"/>
            <a:ext cx="581025" cy="58102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9061" y="255067"/>
            <a:ext cx="304800" cy="304800"/>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8904" y="947073"/>
            <a:ext cx="3790950" cy="18859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899" y="903534"/>
            <a:ext cx="3790950" cy="1885950"/>
          </a:xfrm>
          <a:prstGeom prst="rect">
            <a:avLst/>
          </a:prstGeom>
        </p:spPr>
      </p:pic>
      <p:grpSp>
        <p:nvGrpSpPr>
          <p:cNvPr id="29" name="Group 28"/>
          <p:cNvGrpSpPr/>
          <p:nvPr/>
        </p:nvGrpSpPr>
        <p:grpSpPr>
          <a:xfrm>
            <a:off x="1923840" y="559867"/>
            <a:ext cx="9209283" cy="6081494"/>
            <a:chOff x="1946030" y="776506"/>
            <a:chExt cx="9209283" cy="6081494"/>
          </a:xfrm>
        </p:grpSpPr>
        <p:sp>
          <p:nvSpPr>
            <p:cNvPr id="30" name="Rectangle 29"/>
            <p:cNvSpPr/>
            <p:nvPr/>
          </p:nvSpPr>
          <p:spPr>
            <a:xfrm>
              <a:off x="1946030" y="776506"/>
              <a:ext cx="9209283" cy="6081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0800000"/>
                </a:avLst>
              </a:prstTxWarp>
              <a:noAutofit/>
            </a:bodyPr>
            <a:lstStyle/>
            <a:p>
              <a:pPr algn="ctr"/>
              <a:r>
                <a:rPr lang="en-US" sz="4400" b="1" smtClean="0">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CẢM ƠN VÀ HẸN GẶP LẠI CÁC EM</a:t>
              </a:r>
              <a:endParaRPr lang="en-US" sz="4400" b="1">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336408" y="2350634"/>
              <a:ext cx="7561384" cy="9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a:t>
              </a:r>
            </a:p>
            <a:p>
              <a:pPr algn="ctr"/>
              <a:r>
                <a:rPr lang="en-US" sz="3200" b="1" smtClean="0">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Vui tươi– Chăm ngoan– Học tốt</a:t>
              </a:r>
            </a:p>
          </p:txBody>
        </p:sp>
        <p:pic>
          <p:nvPicPr>
            <p:cNvPr id="32" name="Picture 31"/>
            <p:cNvPicPr>
              <a:picLocks noChangeAspect="1"/>
            </p:cNvPicPr>
            <p:nvPr/>
          </p:nvPicPr>
          <p:blipFill>
            <a:blip r:embed="rId6">
              <a:extLst>
                <a:ext uri="{BEBA8EAE-BF5A-486C-A8C5-ECC9F3942E4B}">
                  <a14:imgProps xmlns:a14="http://schemas.microsoft.com/office/drawing/2010/main">
                    <a14:imgLayer r:embed="rId7">
                      <a14:imgEffect>
                        <a14:backgroundRemoval t="6206" b="89894" l="4965" r="96277"/>
                      </a14:imgEffect>
                    </a14:imgLayer>
                  </a14:imgProps>
                </a:ext>
                <a:ext uri="{28A0092B-C50C-407E-A947-70E740481C1C}">
                  <a14:useLocalDpi xmlns:a14="http://schemas.microsoft.com/office/drawing/2010/main" val="0"/>
                </a:ext>
              </a:extLst>
            </a:blip>
            <a:stretch>
              <a:fillRect/>
            </a:stretch>
          </p:blipFill>
          <p:spPr>
            <a:xfrm>
              <a:off x="4060558" y="2814868"/>
              <a:ext cx="3922285" cy="3367820"/>
            </a:xfrm>
            <a:prstGeom prst="rect">
              <a:avLst/>
            </a:prstGeom>
          </p:spPr>
        </p:pic>
      </p:gr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8546" y="5440488"/>
            <a:ext cx="1295400" cy="1295400"/>
          </a:xfrm>
          <a:prstGeom prst="rect">
            <a:avLst/>
          </a:prstGeom>
        </p:spPr>
      </p:pic>
      <p:pic>
        <p:nvPicPr>
          <p:cNvPr id="37" name="Picture 36"/>
          <p:cNvPicPr>
            <a:picLocks noChangeAspect="1"/>
          </p:cNvPicPr>
          <p:nvPr/>
        </p:nvPicPr>
        <p:blipFill>
          <a:blip r:embed="rId9">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1120657">
            <a:off x="-1120366" y="1855510"/>
            <a:ext cx="5050205" cy="5050205"/>
          </a:xfrm>
          <a:prstGeom prst="rect">
            <a:avLst/>
          </a:prstGeom>
        </p:spPr>
      </p:pic>
    </p:spTree>
    <p:extLst>
      <p:ext uri="{BB962C8B-B14F-4D97-AF65-F5344CB8AC3E}">
        <p14:creationId xmlns:p14="http://schemas.microsoft.com/office/powerpoint/2010/main" val="3910959393"/>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nhac ket thuc bai hoc.wav"/>
          </p:stSnd>
        </p:sndAc>
      </p:transition>
    </mc:Choice>
    <mc:Fallback xmlns="">
      <p:transition spd="slow">
        <p:fade/>
        <p:sndAc>
          <p:stSnd>
            <p:snd r:embed="rId10" name="nhac ket thuc bai ho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1000" tmFilter="0, 0; .2, .5; .8, .5; 1, 0"/>
                                        <p:tgtEl>
                                          <p:spTgt spid="29"/>
                                        </p:tgtEl>
                                      </p:cBhvr>
                                    </p:animEffect>
                                    <p:animScale>
                                      <p:cBhvr>
                                        <p:cTn id="7" dur="500" autoRev="1" fill="hold"/>
                                        <p:tgtEl>
                                          <p:spTgt spid="29"/>
                                        </p:tgtEl>
                                      </p:cBhvr>
                                      <p:by x="105000" y="105000"/>
                                    </p:animScale>
                                  </p:childTnLst>
                                </p:cTn>
                              </p:par>
                              <p:par>
                                <p:cTn id="8" presetID="32" presetClass="emph" presetSubtype="0" repeatCount="4000" fill="hold" nodeType="withEffect">
                                  <p:stCondLst>
                                    <p:cond delay="0"/>
                                  </p:stCondLst>
                                  <p:childTnLst>
                                    <p:animRot by="120000">
                                      <p:cBhvr>
                                        <p:cTn id="9" dur="100" fill="hold">
                                          <p:stCondLst>
                                            <p:cond delay="0"/>
                                          </p:stCondLst>
                                        </p:cTn>
                                        <p:tgtEl>
                                          <p:spTgt spid="37"/>
                                        </p:tgtEl>
                                        <p:attrNameLst>
                                          <p:attrName>r</p:attrName>
                                        </p:attrNameLst>
                                      </p:cBhvr>
                                    </p:animRot>
                                    <p:animRot by="-240000">
                                      <p:cBhvr>
                                        <p:cTn id="10" dur="200" fill="hold">
                                          <p:stCondLst>
                                            <p:cond delay="200"/>
                                          </p:stCondLst>
                                        </p:cTn>
                                        <p:tgtEl>
                                          <p:spTgt spid="37"/>
                                        </p:tgtEl>
                                        <p:attrNameLst>
                                          <p:attrName>r</p:attrName>
                                        </p:attrNameLst>
                                      </p:cBhvr>
                                    </p:animRot>
                                    <p:animRot by="240000">
                                      <p:cBhvr>
                                        <p:cTn id="11" dur="200" fill="hold">
                                          <p:stCondLst>
                                            <p:cond delay="400"/>
                                          </p:stCondLst>
                                        </p:cTn>
                                        <p:tgtEl>
                                          <p:spTgt spid="37"/>
                                        </p:tgtEl>
                                        <p:attrNameLst>
                                          <p:attrName>r</p:attrName>
                                        </p:attrNameLst>
                                      </p:cBhvr>
                                    </p:animRot>
                                    <p:animRot by="-240000">
                                      <p:cBhvr>
                                        <p:cTn id="12" dur="200" fill="hold">
                                          <p:stCondLst>
                                            <p:cond delay="600"/>
                                          </p:stCondLst>
                                        </p:cTn>
                                        <p:tgtEl>
                                          <p:spTgt spid="37"/>
                                        </p:tgtEl>
                                        <p:attrNameLst>
                                          <p:attrName>r</p:attrName>
                                        </p:attrNameLst>
                                      </p:cBhvr>
                                    </p:animRot>
                                    <p:animRot by="120000">
                                      <p:cBhvr>
                                        <p:cTn id="13"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3084902" y="133059"/>
            <a:ext cx="7432696" cy="1107996"/>
            <a:chOff x="1782708" y="154411"/>
            <a:chExt cx="9087062" cy="1107996"/>
          </a:xfrm>
        </p:grpSpPr>
        <p:sp>
          <p:nvSpPr>
            <p:cNvPr id="54" name="TextBox 53"/>
            <p:cNvSpPr txBox="1"/>
            <p:nvPr/>
          </p:nvSpPr>
          <p:spPr>
            <a:xfrm>
              <a:off x="1782708" y="154411"/>
              <a:ext cx="9087062" cy="1107996"/>
            </a:xfrm>
            <a:prstGeom prst="rect">
              <a:avLst/>
            </a:prstGeom>
            <a:noFill/>
          </p:spPr>
          <p:txBody>
            <a:bodyPr wrap="square" rtlCol="0">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56" name="TextBox 55"/>
            <p:cNvSpPr txBox="1"/>
            <p:nvPr/>
          </p:nvSpPr>
          <p:spPr>
            <a:xfrm>
              <a:off x="2890260" y="240468"/>
              <a:ext cx="7251968" cy="584775"/>
            </a:xfrm>
            <a:prstGeom prst="rect">
              <a:avLst/>
            </a:prstGeom>
            <a:noFill/>
          </p:spPr>
          <p:txBody>
            <a:bodyPr wrap="square" rtlCol="0">
              <a:spAutoFit/>
            </a:bodyPr>
            <a:lstStyle/>
            <a:p>
              <a:r>
                <a:rPr lang="en-US" sz="32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Hỏi và trả lời theo tiết tấu</a:t>
              </a:r>
              <a:endParaRPr lang="en-US" sz="32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57" name="Picture 5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868034" y="-42401"/>
            <a:ext cx="1326523" cy="1749010"/>
          </a:xfrm>
          <a:prstGeom prst="rect">
            <a:avLst/>
          </a:prstGeom>
        </p:spPr>
      </p:pic>
      <p:grpSp>
        <p:nvGrpSpPr>
          <p:cNvPr id="17" name="Group 16"/>
          <p:cNvGrpSpPr/>
          <p:nvPr/>
        </p:nvGrpSpPr>
        <p:grpSpPr>
          <a:xfrm>
            <a:off x="-58056" y="-42401"/>
            <a:ext cx="3032113" cy="1910663"/>
            <a:chOff x="-31336" y="186931"/>
            <a:chExt cx="3032113" cy="1910663"/>
          </a:xfrm>
        </p:grpSpPr>
        <p:pic>
          <p:nvPicPr>
            <p:cNvPr id="18" name="Picture 1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nvGrpSpPr>
          <p:cNvPr id="4" name="Group 3"/>
          <p:cNvGrpSpPr/>
          <p:nvPr/>
        </p:nvGrpSpPr>
        <p:grpSpPr>
          <a:xfrm>
            <a:off x="4936164" y="892937"/>
            <a:ext cx="3730172" cy="1219992"/>
            <a:chOff x="3222171" y="1796962"/>
            <a:chExt cx="3730172" cy="1219992"/>
          </a:xfrm>
        </p:grpSpPr>
        <p:sp>
          <p:nvSpPr>
            <p:cNvPr id="21" name="TextBox 20"/>
            <p:cNvSpPr txBox="1"/>
            <p:nvPr/>
          </p:nvSpPr>
          <p:spPr>
            <a:xfrm>
              <a:off x="3803979" y="1796962"/>
              <a:ext cx="3148364"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ea typeface="Tahoma" panose="020B0604030504040204" pitchFamily="34" charset="0"/>
                  <a:cs typeface="Tahoma" panose="020B0604030504040204" pitchFamily="34" charset="0"/>
                </a:rPr>
                <a:t>s   e  e e S</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3222171" y="2626078"/>
              <a:ext cx="3193142" cy="390876"/>
            </a:xfrm>
            <a:prstGeom prst="rect">
              <a:avLst/>
            </a:prstGeom>
          </p:spPr>
          <p:txBody>
            <a:bodyPr wrap="square">
              <a:spAutoFit/>
            </a:bodyPr>
            <a:lstStyle/>
            <a:p>
              <a:pPr indent="444500">
                <a:lnSpc>
                  <a:spcPct val="97000"/>
                </a:lnSpc>
                <a:spcAft>
                  <a:spcPts val="0"/>
                </a:spcAft>
              </a:pPr>
              <a:r>
                <a:rPr lang="en-US" sz="2000" b="1" smtClean="0">
                  <a:solidFill>
                    <a:srgbClr val="7030A0"/>
                  </a:solidFill>
                  <a:latin typeface="Tahoma" panose="020B0604030504040204" pitchFamily="34" charset="0"/>
                  <a:ea typeface="Tahoma" panose="020B0604030504040204" pitchFamily="34" charset="0"/>
                  <a:cs typeface="Tahoma" panose="020B0604030504040204" pitchFamily="34" charset="0"/>
                </a:rPr>
                <a:t>Bạn thích  con  gì?</a:t>
              </a:r>
              <a:endParaRPr lang="en-US" sz="2000" b="1">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28" name="TextBox 27"/>
          <p:cNvSpPr txBox="1"/>
          <p:nvPr/>
        </p:nvSpPr>
        <p:spPr>
          <a:xfrm>
            <a:off x="2401359" y="2390312"/>
            <a:ext cx="3148364"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ea typeface="Tahoma" panose="020B0604030504040204" pitchFamily="34" charset="0"/>
                <a:cs typeface="Tahoma" panose="020B0604030504040204" pitchFamily="34" charset="0"/>
              </a:rPr>
              <a:t>s e  e  eS</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1819551" y="3219428"/>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Tôi thích con   vịt</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1810831" y="4039511"/>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Tôi thích con   gà</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0" name="Rectangle 39"/>
          <p:cNvSpPr/>
          <p:nvPr/>
        </p:nvSpPr>
        <p:spPr>
          <a:xfrm>
            <a:off x="1805037" y="4864264"/>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Tôi thích chú chim</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5471747" y="2477396"/>
            <a:ext cx="3148364"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ea typeface="Tahoma" panose="020B0604030504040204" pitchFamily="34" charset="0"/>
                <a:cs typeface="Tahoma" panose="020B0604030504040204" pitchFamily="34" charset="0"/>
              </a:rPr>
              <a:t>s  e e  eS</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4889939" y="3306512"/>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Nó    kêo cạp   cạp</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8" name="Rectangle 37"/>
          <p:cNvSpPr/>
          <p:nvPr/>
        </p:nvSpPr>
        <p:spPr>
          <a:xfrm>
            <a:off x="4843448" y="4072476"/>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Sớm mai thức   dậy</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849078" y="4842119"/>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Mỗi   khi chú    hót</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8161240" y="2476781"/>
            <a:ext cx="2494243"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ea typeface="Tahoma" panose="020B0604030504040204" pitchFamily="34" charset="0"/>
                <a:cs typeface="Tahoma" panose="020B0604030504040204" pitchFamily="34" charset="0"/>
              </a:rPr>
              <a:t>s  e  e eS</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7700312" y="3320411"/>
            <a:ext cx="2529717"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Nghe rất vui   tai</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9" name="Rectangle 38"/>
          <p:cNvSpPr/>
          <p:nvPr/>
        </p:nvSpPr>
        <p:spPr>
          <a:xfrm>
            <a:off x="7718112" y="4087389"/>
            <a:ext cx="2529717"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Cất tiếng gáy  o</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7718112" y="4856633"/>
            <a:ext cx="2529717"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Vui thật    là  vui</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0277" y="2731231"/>
            <a:ext cx="1138160" cy="7118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36379" y="3786451"/>
            <a:ext cx="1163030" cy="6657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507" y="4742506"/>
            <a:ext cx="1191930" cy="6858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1" name="Rectangle 50"/>
          <p:cNvSpPr/>
          <p:nvPr/>
        </p:nvSpPr>
        <p:spPr>
          <a:xfrm>
            <a:off x="2474001" y="6091025"/>
            <a:ext cx="6508969" cy="570028"/>
          </a:xfrm>
          <a:prstGeom prst="rect">
            <a:avLst/>
          </a:prstGeom>
        </p:spPr>
        <p:txBody>
          <a:bodyPr wrap="square">
            <a:spAutoFit/>
          </a:bodyPr>
          <a:lstStyle/>
          <a:p>
            <a:pPr indent="444500" algn="ctr">
              <a:lnSpc>
                <a:spcPct val="97000"/>
              </a:lnSpc>
              <a:spcAft>
                <a:spcPts val="0"/>
              </a:spcAft>
            </a:pPr>
            <a:r>
              <a:rPr lang="en-US" sz="1600" b="1" i="1">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1600" b="1" i="1" smtClean="0">
                <a:solidFill>
                  <a:srgbClr val="C00000"/>
                </a:solidFill>
                <a:latin typeface="Tahoma" panose="020B0604030504040204" pitchFamily="34" charset="0"/>
                <a:ea typeface="Tahoma" panose="020B0604030504040204" pitchFamily="34" charset="0"/>
                <a:cs typeface="Tahoma" panose="020B0604030504040204" pitchFamily="34" charset="0"/>
              </a:rPr>
              <a:t>*Mời một số HS lên bảng hỏi và trả lời theo mẫu tiết tấu. </a:t>
            </a:r>
          </a:p>
          <a:p>
            <a:pPr indent="444500" algn="ctr">
              <a:lnSpc>
                <a:spcPct val="97000"/>
              </a:lnSpc>
              <a:spcAft>
                <a:spcPts val="0"/>
              </a:spcAft>
            </a:pPr>
            <a:r>
              <a:rPr lang="en-US" sz="1600" b="1" i="1" smtClean="0">
                <a:solidFill>
                  <a:srgbClr val="C00000"/>
                </a:solidFill>
                <a:latin typeface="Tahoma" panose="020B0604030504040204" pitchFamily="34" charset="0"/>
                <a:ea typeface="Tahoma" panose="020B0604030504040204" pitchFamily="34" charset="0"/>
                <a:cs typeface="Tahoma" panose="020B0604030504040204" pitchFamily="34" charset="0"/>
              </a:rPr>
              <a:t>Bấm biểu tượng loa để nghe tiết tấu)</a:t>
            </a:r>
            <a:endParaRPr lang="en-US" sz="1600" b="1" i="1">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5" name="âm thanh tiết tấu trò chơi khở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5908" y="1097009"/>
            <a:ext cx="609600" cy="609600"/>
          </a:xfrm>
          <a:prstGeom prst="rect">
            <a:avLst/>
          </a:prstGeom>
        </p:spPr>
      </p:pic>
    </p:spTree>
    <p:extLst>
      <p:ext uri="{BB962C8B-B14F-4D97-AF65-F5344CB8AC3E}">
        <p14:creationId xmlns:p14="http://schemas.microsoft.com/office/powerpoint/2010/main" val="342030261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3084902" y="133059"/>
            <a:ext cx="7432696" cy="1107996"/>
            <a:chOff x="1782708" y="154411"/>
            <a:chExt cx="9087062" cy="1107996"/>
          </a:xfrm>
        </p:grpSpPr>
        <p:sp>
          <p:nvSpPr>
            <p:cNvPr id="95" name="TextBox 94"/>
            <p:cNvSpPr txBox="1"/>
            <p:nvPr/>
          </p:nvSpPr>
          <p:spPr>
            <a:xfrm>
              <a:off x="1782708" y="154411"/>
              <a:ext cx="9087062" cy="1107996"/>
            </a:xfrm>
            <a:prstGeom prst="rect">
              <a:avLst/>
            </a:prstGeom>
            <a:noFill/>
          </p:spPr>
          <p:txBody>
            <a:bodyPr wrap="square" rtlCol="0">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96" name="TextBox 95"/>
            <p:cNvSpPr txBox="1"/>
            <p:nvPr/>
          </p:nvSpPr>
          <p:spPr>
            <a:xfrm>
              <a:off x="2890260" y="240468"/>
              <a:ext cx="7251968" cy="584775"/>
            </a:xfrm>
            <a:prstGeom prst="rect">
              <a:avLst/>
            </a:prstGeom>
            <a:noFill/>
          </p:spPr>
          <p:txBody>
            <a:bodyPr wrap="square" rtlCol="0">
              <a:spAutoFit/>
            </a:bodyPr>
            <a:lstStyle/>
            <a:p>
              <a:r>
                <a:rPr lang="en-US" sz="32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Hỏi và trả lời theo tiết tấu</a:t>
              </a:r>
              <a:endParaRPr lang="en-US" sz="32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97" name="Picture 9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868034" y="-42401"/>
            <a:ext cx="1326523" cy="1749010"/>
          </a:xfrm>
          <a:prstGeom prst="rect">
            <a:avLst/>
          </a:prstGeom>
        </p:spPr>
      </p:pic>
      <p:grpSp>
        <p:nvGrpSpPr>
          <p:cNvPr id="98" name="Group 97"/>
          <p:cNvGrpSpPr/>
          <p:nvPr/>
        </p:nvGrpSpPr>
        <p:grpSpPr>
          <a:xfrm>
            <a:off x="-58056" y="-42401"/>
            <a:ext cx="3032113" cy="1910663"/>
            <a:chOff x="-31336" y="186931"/>
            <a:chExt cx="3032113" cy="1910663"/>
          </a:xfrm>
        </p:grpSpPr>
        <p:pic>
          <p:nvPicPr>
            <p:cNvPr id="99" name="Picture 9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100" name="Picture 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101" name="Picture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nvGrpSpPr>
          <p:cNvPr id="102" name="Group 101"/>
          <p:cNvGrpSpPr/>
          <p:nvPr/>
        </p:nvGrpSpPr>
        <p:grpSpPr>
          <a:xfrm>
            <a:off x="4936164" y="892937"/>
            <a:ext cx="3730172" cy="1219992"/>
            <a:chOff x="3222171" y="1796962"/>
            <a:chExt cx="3730172" cy="1219992"/>
          </a:xfrm>
        </p:grpSpPr>
        <p:sp>
          <p:nvSpPr>
            <p:cNvPr id="103" name="TextBox 102"/>
            <p:cNvSpPr txBox="1"/>
            <p:nvPr/>
          </p:nvSpPr>
          <p:spPr>
            <a:xfrm>
              <a:off x="3803979" y="1796962"/>
              <a:ext cx="3148364"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ea typeface="Tahoma" panose="020B0604030504040204" pitchFamily="34" charset="0"/>
                  <a:cs typeface="Tahoma" panose="020B0604030504040204" pitchFamily="34" charset="0"/>
                </a:rPr>
                <a:t>s   e  e e S</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4" name="Rectangle 103"/>
            <p:cNvSpPr/>
            <p:nvPr/>
          </p:nvSpPr>
          <p:spPr>
            <a:xfrm>
              <a:off x="3222171" y="2626078"/>
              <a:ext cx="3193142" cy="390876"/>
            </a:xfrm>
            <a:prstGeom prst="rect">
              <a:avLst/>
            </a:prstGeom>
          </p:spPr>
          <p:txBody>
            <a:bodyPr wrap="square">
              <a:spAutoFit/>
            </a:bodyPr>
            <a:lstStyle/>
            <a:p>
              <a:pPr indent="444500">
                <a:lnSpc>
                  <a:spcPct val="97000"/>
                </a:lnSpc>
                <a:spcAft>
                  <a:spcPts val="0"/>
                </a:spcAft>
              </a:pPr>
              <a:r>
                <a:rPr lang="en-US" sz="2000" b="1" smtClean="0">
                  <a:solidFill>
                    <a:srgbClr val="7030A0"/>
                  </a:solidFill>
                  <a:latin typeface="Tahoma" panose="020B0604030504040204" pitchFamily="34" charset="0"/>
                  <a:ea typeface="Tahoma" panose="020B0604030504040204" pitchFamily="34" charset="0"/>
                  <a:cs typeface="Tahoma" panose="020B0604030504040204" pitchFamily="34" charset="0"/>
                </a:rPr>
                <a:t>Bạn thích  con  gì?</a:t>
              </a:r>
              <a:endParaRPr lang="en-US" sz="2000" b="1">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105" name="TextBox 104"/>
          <p:cNvSpPr txBox="1"/>
          <p:nvPr/>
        </p:nvSpPr>
        <p:spPr>
          <a:xfrm>
            <a:off x="2401359" y="2390312"/>
            <a:ext cx="3148364"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ea typeface="Tahoma" panose="020B0604030504040204" pitchFamily="34" charset="0"/>
                <a:cs typeface="Tahoma" panose="020B0604030504040204" pitchFamily="34" charset="0"/>
              </a:rPr>
              <a:t>s e  e  eS</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6" name="Rectangle 105"/>
          <p:cNvSpPr/>
          <p:nvPr/>
        </p:nvSpPr>
        <p:spPr>
          <a:xfrm>
            <a:off x="1819551" y="3219428"/>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Tôi thích con   mèo</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7" name="Rectangle 106"/>
          <p:cNvSpPr/>
          <p:nvPr/>
        </p:nvSpPr>
        <p:spPr>
          <a:xfrm>
            <a:off x="1810831" y="4039511"/>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Tôi thích con   cừu</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8" name="Rectangle 107"/>
          <p:cNvSpPr/>
          <p:nvPr/>
        </p:nvSpPr>
        <p:spPr>
          <a:xfrm>
            <a:off x="1805037" y="4922320"/>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Tôi thích chú chim</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9" name="TextBox 108"/>
          <p:cNvSpPr txBox="1"/>
          <p:nvPr/>
        </p:nvSpPr>
        <p:spPr>
          <a:xfrm>
            <a:off x="5355635" y="2477396"/>
            <a:ext cx="3148364"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ea typeface="Tahoma" panose="020B0604030504040204" pitchFamily="34" charset="0"/>
                <a:cs typeface="Tahoma" panose="020B0604030504040204" pitchFamily="34" charset="0"/>
              </a:rPr>
              <a:t>s  e  e  eS</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0" name="Rectangle 109"/>
          <p:cNvSpPr/>
          <p:nvPr/>
        </p:nvSpPr>
        <p:spPr>
          <a:xfrm>
            <a:off x="4773827" y="3306512"/>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Nó    kêo  meo  meo</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11" name="Rectangle 110"/>
          <p:cNvSpPr/>
          <p:nvPr/>
        </p:nvSpPr>
        <p:spPr>
          <a:xfrm>
            <a:off x="4727336" y="4072476"/>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 Bộ   lông trắng muốt</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12" name="Rectangle 111"/>
          <p:cNvSpPr/>
          <p:nvPr/>
        </p:nvSpPr>
        <p:spPr>
          <a:xfrm>
            <a:off x="4732966" y="4900175"/>
            <a:ext cx="319314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Mỗi   khi chú    hót</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13" name="TextBox 112"/>
          <p:cNvSpPr txBox="1"/>
          <p:nvPr/>
        </p:nvSpPr>
        <p:spPr>
          <a:xfrm>
            <a:off x="8161240" y="2476781"/>
            <a:ext cx="2494243"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ea typeface="Tahoma" panose="020B0604030504040204" pitchFamily="34" charset="0"/>
                <a:cs typeface="Tahoma" panose="020B0604030504040204" pitchFamily="34" charset="0"/>
              </a:rPr>
              <a:t>s  e  e  eS</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4" name="Rectangle 113"/>
          <p:cNvSpPr/>
          <p:nvPr/>
        </p:nvSpPr>
        <p:spPr>
          <a:xfrm>
            <a:off x="7589476" y="3306512"/>
            <a:ext cx="3167722"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Rất  thích  bắt chuột</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15" name="Rectangle 114"/>
          <p:cNvSpPr/>
          <p:nvPr/>
        </p:nvSpPr>
        <p:spPr>
          <a:xfrm>
            <a:off x="7718112" y="4087389"/>
            <a:ext cx="2529717"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Cất tiếng gáy  o</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16" name="Rectangle 115"/>
          <p:cNvSpPr/>
          <p:nvPr/>
        </p:nvSpPr>
        <p:spPr>
          <a:xfrm>
            <a:off x="7718112" y="4914689"/>
            <a:ext cx="2529717" cy="390876"/>
          </a:xfrm>
          <a:prstGeom prst="rect">
            <a:avLst/>
          </a:prstGeom>
        </p:spPr>
        <p:txBody>
          <a:bodyPr wrap="square">
            <a:spAutoFit/>
          </a:bodyPr>
          <a:lstStyle/>
          <a:p>
            <a:pPr indent="444500">
              <a:lnSpc>
                <a:spcPct val="97000"/>
              </a:lnSpc>
              <a:spcAft>
                <a:spcPts val="0"/>
              </a:spcAft>
            </a:pPr>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Vui thật    là  vui</a:t>
            </a:r>
            <a:endParaRPr lang="en-US" sz="20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0" name="Rectangle 119"/>
          <p:cNvSpPr/>
          <p:nvPr/>
        </p:nvSpPr>
        <p:spPr>
          <a:xfrm>
            <a:off x="2401359" y="6401206"/>
            <a:ext cx="7173544" cy="331181"/>
          </a:xfrm>
          <a:prstGeom prst="rect">
            <a:avLst/>
          </a:prstGeom>
        </p:spPr>
        <p:txBody>
          <a:bodyPr wrap="square">
            <a:spAutoFit/>
          </a:bodyPr>
          <a:lstStyle/>
          <a:p>
            <a:pPr indent="444500">
              <a:lnSpc>
                <a:spcPct val="97000"/>
              </a:lnSpc>
              <a:spcAft>
                <a:spcPts val="0"/>
              </a:spcAft>
            </a:pPr>
            <a:r>
              <a:rPr lang="en-US" sz="1600" b="1" i="1">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1600" b="1" i="1" smtClean="0">
                <a:solidFill>
                  <a:srgbClr val="C00000"/>
                </a:solidFill>
                <a:latin typeface="Tahoma" panose="020B0604030504040204" pitchFamily="34" charset="0"/>
                <a:ea typeface="Tahoma" panose="020B0604030504040204" pitchFamily="34" charset="0"/>
                <a:cs typeface="Tahoma" panose="020B0604030504040204" pitchFamily="34" charset="0"/>
              </a:rPr>
              <a:t>*Mời một số HS lên bảng hỏi và trả lời theo mẫu tiết tấu)</a:t>
            </a:r>
            <a:endParaRPr lang="en-US" sz="1600" b="1" i="1">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21" name="Picture 1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526" y="2702787"/>
            <a:ext cx="1231052" cy="6901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2" name="Picture 1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1200" y="4754884"/>
            <a:ext cx="1186212" cy="7572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3" name="Picture 1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128" y="3723296"/>
            <a:ext cx="1185807" cy="7404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336974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p:cNvSpPr/>
          <p:nvPr/>
        </p:nvSpPr>
        <p:spPr>
          <a:xfrm>
            <a:off x="1281109" y="-48999"/>
            <a:ext cx="10276326"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nArabia" panose="020B7200000000000000" pitchFamily="34" charset="0"/>
              </a:defRPr>
            </a:lvl1pPr>
            <a:lvl2pPr marL="742950" indent="-285750">
              <a:defRPr>
                <a:solidFill>
                  <a:schemeClr val="tx1"/>
                </a:solidFill>
                <a:latin typeface=".VnArabia" panose="020B7200000000000000" pitchFamily="34" charset="0"/>
              </a:defRPr>
            </a:lvl2pPr>
            <a:lvl3pPr marL="1143000" indent="-228600">
              <a:defRPr>
                <a:solidFill>
                  <a:schemeClr val="tx1"/>
                </a:solidFill>
                <a:latin typeface=".VnArabia" panose="020B7200000000000000" pitchFamily="34" charset="0"/>
              </a:defRPr>
            </a:lvl3pPr>
            <a:lvl4pPr marL="1600200" indent="-228600">
              <a:defRPr>
                <a:solidFill>
                  <a:schemeClr val="tx1"/>
                </a:solidFill>
                <a:latin typeface=".VnArabia" panose="020B7200000000000000" pitchFamily="34" charset="0"/>
              </a:defRPr>
            </a:lvl4pPr>
            <a:lvl5pPr marL="2057400" indent="-228600">
              <a:defRPr>
                <a:solidFill>
                  <a:schemeClr val="tx1"/>
                </a:solidFill>
                <a:latin typeface=".VnArabia" panose="020B7200000000000000" pitchFamily="34" charset="0"/>
              </a:defRPr>
            </a:lvl5pPr>
            <a:lvl6pPr marL="2514600" indent="-228600" eaLnBrk="0" fontAlgn="base" hangingPunct="0">
              <a:spcBef>
                <a:spcPct val="0"/>
              </a:spcBef>
              <a:spcAft>
                <a:spcPct val="0"/>
              </a:spcAft>
              <a:defRPr>
                <a:solidFill>
                  <a:schemeClr val="tx1"/>
                </a:solidFill>
                <a:latin typeface=".VnArabia" panose="020B7200000000000000" pitchFamily="34" charset="0"/>
              </a:defRPr>
            </a:lvl6pPr>
            <a:lvl7pPr marL="2971800" indent="-228600" eaLnBrk="0" fontAlgn="base" hangingPunct="0">
              <a:spcBef>
                <a:spcPct val="0"/>
              </a:spcBef>
              <a:spcAft>
                <a:spcPct val="0"/>
              </a:spcAft>
              <a:defRPr>
                <a:solidFill>
                  <a:schemeClr val="tx1"/>
                </a:solidFill>
                <a:latin typeface=".VnArabia" panose="020B7200000000000000" pitchFamily="34" charset="0"/>
              </a:defRPr>
            </a:lvl7pPr>
            <a:lvl8pPr marL="3429000" indent="-228600" eaLnBrk="0" fontAlgn="base" hangingPunct="0">
              <a:spcBef>
                <a:spcPct val="0"/>
              </a:spcBef>
              <a:spcAft>
                <a:spcPct val="0"/>
              </a:spcAft>
              <a:defRPr>
                <a:solidFill>
                  <a:schemeClr val="tx1"/>
                </a:solidFill>
                <a:latin typeface=".VnArabia" panose="020B7200000000000000" pitchFamily="34" charset="0"/>
              </a:defRPr>
            </a:lvl8pPr>
            <a:lvl9pPr marL="3886200" indent="-228600" eaLnBrk="0" fontAlgn="base" hangingPunct="0">
              <a:spcBef>
                <a:spcPct val="0"/>
              </a:spcBef>
              <a:spcAft>
                <a:spcPct val="0"/>
              </a:spcAft>
              <a:defRPr>
                <a:solidFill>
                  <a:schemeClr val="tx1"/>
                </a:solidFill>
                <a:latin typeface=".VnArabia" panose="020B7200000000000000" pitchFamily="34" charset="0"/>
              </a:defRPr>
            </a:lvl9pPr>
          </a:lstStyle>
          <a:p>
            <a:pPr algn="ctr">
              <a:lnSpc>
                <a:spcPts val="2000"/>
              </a:lnSpc>
              <a:spcBef>
                <a:spcPts val="300"/>
              </a:spcBef>
              <a:spcAft>
                <a:spcPts val="300"/>
              </a:spcAft>
              <a:defRPr/>
            </a:pPr>
            <a:r>
              <a:rPr lang="en-US" sz="2000" b="1" err="1" smtClean="0">
                <a:solidFill>
                  <a:srgbClr val="7030A0"/>
                </a:solidFill>
                <a:latin typeface="Tahoma" panose="020B0604030504040204" pitchFamily="34" charset="0"/>
                <a:cs typeface="Tahoma" panose="020B0604030504040204" pitchFamily="34" charset="0"/>
              </a:rPr>
              <a:t>Thứ</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ngày</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tháng</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năm</a:t>
            </a:r>
            <a:r>
              <a:rPr lang="en-US" sz="2000" b="1" smtClean="0">
                <a:solidFill>
                  <a:srgbClr val="7030A0"/>
                </a:solidFill>
                <a:latin typeface="Tahoma" panose="020B0604030504040204" pitchFamily="34" charset="0"/>
                <a:cs typeface="Tahoma" panose="020B0604030504040204" pitchFamily="34" charset="0"/>
              </a:rPr>
              <a:t> 2021</a:t>
            </a:r>
            <a:endParaRPr lang="en-US" sz="2400" b="1" smtClean="0">
              <a:solidFill>
                <a:srgbClr val="7030A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err="1" smtClean="0">
                <a:solidFill>
                  <a:srgbClr val="FF0000"/>
                </a:solidFill>
                <a:latin typeface="Tahoma" panose="020B0604030504040204" pitchFamily="34" charset="0"/>
                <a:cs typeface="Tahoma" panose="020B0604030504040204" pitchFamily="34" charset="0"/>
              </a:rPr>
              <a:t>Âm</a:t>
            </a:r>
            <a:r>
              <a:rPr lang="en-US" sz="2000" b="1" smtClean="0">
                <a:solidFill>
                  <a:srgbClr val="FF0000"/>
                </a:solidFill>
                <a:latin typeface="Tahoma" panose="020B0604030504040204" pitchFamily="34" charset="0"/>
                <a:cs typeface="Tahoma" panose="020B0604030504040204" pitchFamily="34" charset="0"/>
              </a:rPr>
              <a:t> </a:t>
            </a:r>
            <a:r>
              <a:rPr lang="en-US" sz="2000" b="1" err="1" smtClean="0">
                <a:solidFill>
                  <a:srgbClr val="FF0000"/>
                </a:solidFill>
                <a:latin typeface="Tahoma" panose="020B0604030504040204" pitchFamily="34" charset="0"/>
                <a:cs typeface="Tahoma" panose="020B0604030504040204" pitchFamily="34" charset="0"/>
              </a:rPr>
              <a:t>nhạc</a:t>
            </a:r>
            <a:endParaRPr lang="en-US" sz="2000" b="1" smtClean="0">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7030A0"/>
                </a:solidFill>
                <a:latin typeface="Tahoma" panose="020B0604030504040204" pitchFamily="34" charset="0"/>
                <a:cs typeface="Tahoma" panose="020B0604030504040204" pitchFamily="34" charset="0"/>
              </a:rPr>
              <a:t>Chủ đề 1 - Tiết 1</a:t>
            </a:r>
            <a:endParaRPr lang="en-US" sz="2000" b="1" smtClean="0">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FF0000"/>
                </a:solidFill>
                <a:latin typeface="Tahoma" panose="020B0604030504040204" pitchFamily="34" charset="0"/>
                <a:cs typeface="Tahoma" panose="020B0604030504040204" pitchFamily="34" charset="0"/>
              </a:rPr>
              <a:t>Học bài hát “Dàn nhạc trong vườn”</a:t>
            </a:r>
            <a:endParaRPr lang="en-US" sz="2000" b="1" smtClean="0">
              <a:solidFill>
                <a:srgbClr val="7030A0"/>
              </a:solidFill>
              <a:latin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488" y="1628383"/>
            <a:ext cx="7185331" cy="4688587"/>
          </a:xfrm>
          <a:prstGeom prst="rect">
            <a:avLst/>
          </a:prstGeom>
        </p:spPr>
      </p:pic>
      <p:grpSp>
        <p:nvGrpSpPr>
          <p:cNvPr id="69" name="Group 68"/>
          <p:cNvGrpSpPr/>
          <p:nvPr/>
        </p:nvGrpSpPr>
        <p:grpSpPr>
          <a:xfrm>
            <a:off x="-58056" y="-42401"/>
            <a:ext cx="3032113" cy="1910663"/>
            <a:chOff x="-31336" y="186931"/>
            <a:chExt cx="3032113" cy="1910663"/>
          </a:xfrm>
        </p:grpSpPr>
        <p:pic>
          <p:nvPicPr>
            <p:cNvPr id="70" name="Picture 6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pic>
        <p:nvPicPr>
          <p:cNvPr id="73" name="Picture 7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868034" y="-42401"/>
            <a:ext cx="1326523" cy="1749010"/>
          </a:xfrm>
          <a:prstGeom prst="rect">
            <a:avLst/>
          </a:prstGeom>
        </p:spPr>
      </p:pic>
    </p:spTree>
    <p:extLst>
      <p:ext uri="{BB962C8B-B14F-4D97-AF65-F5344CB8AC3E}">
        <p14:creationId xmlns:p14="http://schemas.microsoft.com/office/powerpoint/2010/main" val="2150794595"/>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58056" y="-234223"/>
            <a:ext cx="3032113" cy="4060541"/>
            <a:chOff x="-38020" y="109657"/>
            <a:chExt cx="3032113" cy="4060541"/>
          </a:xfrm>
        </p:grpSpPr>
        <p:sp>
          <p:nvSpPr>
            <p:cNvPr id="83" name="Oval 82"/>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Giới thiệu về bài hát</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4" name="Freeform 83"/>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38020" y="109657"/>
              <a:ext cx="3032113" cy="1910663"/>
              <a:chOff x="-31336" y="186931"/>
              <a:chExt cx="3032113" cy="1910663"/>
            </a:xfrm>
          </p:grpSpPr>
          <p:pic>
            <p:nvPicPr>
              <p:cNvPr id="86" name="Picture 8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87" name="Picture 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sp>
        <p:nvSpPr>
          <p:cNvPr id="5" name="Rectangle 4"/>
          <p:cNvSpPr/>
          <p:nvPr/>
        </p:nvSpPr>
        <p:spPr>
          <a:xfrm>
            <a:off x="2610094" y="1241055"/>
            <a:ext cx="7816080" cy="4524315"/>
          </a:xfrm>
          <a:prstGeom prst="rect">
            <a:avLst/>
          </a:prstGeom>
        </p:spPr>
        <p:txBody>
          <a:bodyPr wrap="square">
            <a:spAutoFit/>
          </a:bodyPr>
          <a:lstStyle/>
          <a:p>
            <a:pPr algn="just">
              <a:lnSpc>
                <a:spcPct val="150000"/>
              </a:lnSpc>
              <a:spcAft>
                <a:spcPts val="0"/>
              </a:spcAft>
            </a:pP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	Bài hát “Dàn nhạc trong vườn” sáng tác của nhạc sỹ Tô</a:t>
            </a: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 Đông </a:t>
            </a: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Hải. Ông sinh năm 1946 tại Hà Nội. Một số  ca khúc của ông viết cho thiếu nhi rất được yêu thích như: Chú </a:t>
            </a: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bộ đội và cơn </a:t>
            </a: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mưa, Mưa </a:t>
            </a: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bóng </a:t>
            </a: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mây... Bài </a:t>
            </a: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hát </a:t>
            </a: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“Dàn </a:t>
            </a: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nhạc trong </a:t>
            </a: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vườn” </a:t>
            </a: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có giai điệu nhịp nhàng nói về một vườn thiên nhiên tuyệt đẹp với một dàn âm thanh líu lo của các loài chim như Cu Gáy, Vàng Anh, Chích Chòe tạo thành 1 dàn nhạc trong vườn đầy lý thú.</a:t>
            </a:r>
            <a:endParaRPr lang="en-US" sz="24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89" name="Group 88"/>
          <p:cNvGrpSpPr/>
          <p:nvPr/>
        </p:nvGrpSpPr>
        <p:grpSpPr>
          <a:xfrm>
            <a:off x="4608547" y="211904"/>
            <a:ext cx="4230298" cy="1107996"/>
            <a:chOff x="1782708" y="154411"/>
            <a:chExt cx="5171876" cy="1107996"/>
          </a:xfrm>
        </p:grpSpPr>
        <p:sp>
          <p:nvSpPr>
            <p:cNvPr id="90" name="TextBox 89"/>
            <p:cNvSpPr txBox="1"/>
            <p:nvPr/>
          </p:nvSpPr>
          <p:spPr>
            <a:xfrm>
              <a:off x="1782708" y="154411"/>
              <a:ext cx="5171876" cy="1107996"/>
            </a:xfrm>
            <a:prstGeom prst="rect">
              <a:avLst/>
            </a:prstGeom>
            <a:noFill/>
          </p:spPr>
          <p:txBody>
            <a:bodyPr wrap="square" rtlCol="0">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91" name="TextBox 90"/>
            <p:cNvSpPr txBox="1"/>
            <p:nvPr/>
          </p:nvSpPr>
          <p:spPr>
            <a:xfrm>
              <a:off x="2890260" y="240468"/>
              <a:ext cx="3359877" cy="584775"/>
            </a:xfrm>
            <a:prstGeom prst="rect">
              <a:avLst/>
            </a:prstGeom>
            <a:noFill/>
          </p:spPr>
          <p:txBody>
            <a:bodyPr wrap="square" rtlCol="0">
              <a:spAutoFit/>
            </a:bodyPr>
            <a:lstStyle/>
            <a:p>
              <a:r>
                <a:rPr lang="en-US" sz="32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Khám phá</a:t>
              </a:r>
              <a:endParaRPr lang="en-US" sz="32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55328763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855934" y="1515648"/>
            <a:ext cx="6801634" cy="4609580"/>
            <a:chOff x="4614202" y="438746"/>
            <a:chExt cx="7221037" cy="5261804"/>
          </a:xfrm>
        </p:grpSpPr>
        <p:sp>
          <p:nvSpPr>
            <p:cNvPr id="73" name="Flowchart: Merge 72"/>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grpSp>
        <p:nvGrpSpPr>
          <p:cNvPr id="75" name="Group 74"/>
          <p:cNvGrpSpPr/>
          <p:nvPr/>
        </p:nvGrpSpPr>
        <p:grpSpPr>
          <a:xfrm>
            <a:off x="-58056" y="-234223"/>
            <a:ext cx="3032113" cy="4060541"/>
            <a:chOff x="-38020" y="109657"/>
            <a:chExt cx="3032113" cy="4060541"/>
          </a:xfrm>
        </p:grpSpPr>
        <p:sp>
          <p:nvSpPr>
            <p:cNvPr id="76" name="Oval 75"/>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Nghe hát mẫu</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77" name="Freeform 76"/>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p:cNvGrpSpPr/>
            <p:nvPr/>
          </p:nvGrpSpPr>
          <p:grpSpPr>
            <a:xfrm>
              <a:off x="-38020" y="109657"/>
              <a:ext cx="3032113" cy="1910663"/>
              <a:chOff x="-31336" y="186931"/>
              <a:chExt cx="3032113" cy="1910663"/>
            </a:xfrm>
          </p:grpSpPr>
          <p:pic>
            <p:nvPicPr>
              <p:cNvPr id="79" name="Picture 7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80" name="Picture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pic>
        <p:nvPicPr>
          <p:cNvPr id="2" name="DÀN NHẠC TRONG VƯỜN - HÁT MẪ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233072" y="1740465"/>
            <a:ext cx="6048714" cy="3538577"/>
          </a:xfrm>
          <a:prstGeom prst="rect">
            <a:avLst/>
          </a:prstGeom>
        </p:spPr>
      </p:pic>
      <p:grpSp>
        <p:nvGrpSpPr>
          <p:cNvPr id="82" name="Group 81"/>
          <p:cNvGrpSpPr/>
          <p:nvPr/>
        </p:nvGrpSpPr>
        <p:grpSpPr>
          <a:xfrm>
            <a:off x="3243209" y="211904"/>
            <a:ext cx="6564669" cy="1107996"/>
            <a:chOff x="1782707" y="154411"/>
            <a:chExt cx="8025830" cy="1107996"/>
          </a:xfrm>
        </p:grpSpPr>
        <p:sp>
          <p:nvSpPr>
            <p:cNvPr id="83" name="TextBox 82"/>
            <p:cNvSpPr txBox="1"/>
            <p:nvPr/>
          </p:nvSpPr>
          <p:spPr>
            <a:xfrm>
              <a:off x="1782707" y="154411"/>
              <a:ext cx="8025830" cy="1107996"/>
            </a:xfrm>
            <a:prstGeom prst="rect">
              <a:avLst/>
            </a:prstGeom>
            <a:noFill/>
          </p:spPr>
          <p:txBody>
            <a:bodyPr wrap="square" rtlCol="0">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84" name="TextBox 83"/>
            <p:cNvSpPr txBox="1"/>
            <p:nvPr/>
          </p:nvSpPr>
          <p:spPr>
            <a:xfrm>
              <a:off x="2890260" y="240468"/>
              <a:ext cx="6120116" cy="584775"/>
            </a:xfrm>
            <a:prstGeom prst="rect">
              <a:avLst/>
            </a:prstGeom>
            <a:noFill/>
          </p:spPr>
          <p:txBody>
            <a:bodyPr wrap="square" rtlCol="0">
              <a:spAutoFit/>
            </a:bodyPr>
            <a:lstStyle/>
            <a:p>
              <a:r>
                <a:rPr lang="en-US" sz="32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Thực hành, luyện tập</a:t>
              </a:r>
              <a:endParaRPr lang="en-US" sz="32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23284798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p:cNvGrpSpPr/>
          <p:nvPr/>
        </p:nvGrpSpPr>
        <p:grpSpPr>
          <a:xfrm>
            <a:off x="-58056" y="-234223"/>
            <a:ext cx="3032113" cy="4060541"/>
            <a:chOff x="-38020" y="109657"/>
            <a:chExt cx="3032113" cy="4060541"/>
          </a:xfrm>
        </p:grpSpPr>
        <p:sp>
          <p:nvSpPr>
            <p:cNvPr id="95" name="Oval 94"/>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Đọc lời ca</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96" name="Freeform 95"/>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a:off x="-38020" y="109657"/>
              <a:ext cx="3032113" cy="1910663"/>
              <a:chOff x="-31336" y="186931"/>
              <a:chExt cx="3032113" cy="1910663"/>
            </a:xfrm>
          </p:grpSpPr>
          <p:pic>
            <p:nvPicPr>
              <p:cNvPr id="98" name="Picture 9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99" name="Picture 9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100" name="Picture 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sp>
        <p:nvSpPr>
          <p:cNvPr id="101" name="Rectangle 100"/>
          <p:cNvSpPr/>
          <p:nvPr/>
        </p:nvSpPr>
        <p:spPr>
          <a:xfrm>
            <a:off x="3803299" y="2285453"/>
            <a:ext cx="5749029" cy="2308324"/>
          </a:xfrm>
          <a:prstGeom prst="rect">
            <a:avLst/>
          </a:prstGeom>
        </p:spPr>
        <p:txBody>
          <a:bodyPr wrap="square">
            <a:spAutoFit/>
          </a:bodyPr>
          <a:lstStyle/>
          <a:p>
            <a:pPr algn="ctr">
              <a:lnSpc>
                <a:spcPct val="150000"/>
              </a:lnSpc>
              <a:spcAft>
                <a:spcPts val="0"/>
              </a:spcAft>
            </a:pP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Kìa con chim gáy, cúc cu đố la</a:t>
            </a:r>
          </a:p>
          <a:p>
            <a:pPr algn="ctr">
              <a:lnSpc>
                <a:spcPct val="150000"/>
              </a:lnSpc>
              <a:spcAft>
                <a:spcPts val="0"/>
              </a:spcAft>
            </a:pPr>
            <a:r>
              <a:rPr lang="en-US" sz="2400" smtClean="0">
                <a:solidFill>
                  <a:srgbClr val="7030A0"/>
                </a:solidFill>
                <a:effectLst/>
                <a:latin typeface="Tahoma" panose="020B0604030504040204" pitchFamily="34" charset="0"/>
                <a:ea typeface="Tahoma" panose="020B0604030504040204" pitchFamily="34" charset="0"/>
                <a:cs typeface="Tahoma" panose="020B0604030504040204" pitchFamily="34" charset="0"/>
              </a:rPr>
              <a:t>Kìa chú vàng anh. Líu lo lá son</a:t>
            </a:r>
          </a:p>
          <a:p>
            <a:pPr algn="ctr">
              <a:lnSpc>
                <a:spcPct val="150000"/>
              </a:lnSpc>
              <a:spcAft>
                <a:spcPts val="0"/>
              </a:spcAft>
            </a:pP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Kìa chim chích chòe, chích chòe lá phà</a:t>
            </a:r>
          </a:p>
          <a:p>
            <a:pPr algn="ctr">
              <a:lnSpc>
                <a:spcPct val="150000"/>
              </a:lnSpc>
              <a:spcAft>
                <a:spcPts val="0"/>
              </a:spcAft>
            </a:pPr>
            <a:r>
              <a:rPr lang="en-US" sz="2400" smtClean="0">
                <a:solidFill>
                  <a:srgbClr val="7030A0"/>
                </a:solidFill>
                <a:effectLst/>
                <a:latin typeface="Tahoma" panose="020B0604030504040204" pitchFamily="34" charset="0"/>
                <a:ea typeface="Tahoma" panose="020B0604030504040204" pitchFamily="34" charset="0"/>
                <a:cs typeface="Tahoma" panose="020B0604030504040204" pitchFamily="34" charset="0"/>
              </a:rPr>
              <a:t>Một dàn nhạc chim, líu lo trong vườn</a:t>
            </a:r>
            <a:endParaRPr lang="en-US" sz="2400">
              <a:solidFill>
                <a:srgbClr val="7030A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2" name="Rectangle 101"/>
          <p:cNvSpPr/>
          <p:nvPr/>
        </p:nvSpPr>
        <p:spPr>
          <a:xfrm>
            <a:off x="2544262" y="510434"/>
            <a:ext cx="7668181" cy="1384995"/>
          </a:xfrm>
          <a:prstGeom prst="rect">
            <a:avLst/>
          </a:prstGeom>
        </p:spPr>
        <p:txBody>
          <a:bodyPr wrap="square">
            <a:spAutoFit/>
          </a:bodyPr>
          <a:lstStyle/>
          <a:p>
            <a:pPr algn="ctr">
              <a:lnSpc>
                <a:spcPct val="150000"/>
              </a:lnSpc>
              <a:spcAft>
                <a:spcPts val="0"/>
              </a:spcAft>
            </a:pPr>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Dàn nhạc trong vườn</a:t>
            </a:r>
          </a:p>
          <a:p>
            <a:pPr>
              <a:lnSpc>
                <a:spcPct val="150000"/>
              </a:lnSpc>
              <a:spcAft>
                <a:spcPts val="0"/>
              </a:spcAft>
            </a:pPr>
            <a:r>
              <a:rPr lang="en-US" sz="2400" smtClean="0">
                <a:solidFill>
                  <a:srgbClr val="7030A0"/>
                </a:solidFill>
                <a:effectLst/>
                <a:latin typeface="Tahoma" panose="020B0604030504040204" pitchFamily="34" charset="0"/>
                <a:ea typeface="Tahoma" panose="020B0604030504040204" pitchFamily="34" charset="0"/>
                <a:cs typeface="Tahoma" panose="020B0604030504040204" pitchFamily="34" charset="0"/>
              </a:rPr>
              <a:t>                                           </a:t>
            </a:r>
            <a:r>
              <a:rPr lang="en-US" sz="2400" smtClean="0">
                <a:solidFill>
                  <a:srgbClr val="002060"/>
                </a:solidFill>
                <a:effectLst/>
                <a:latin typeface="Tahoma" panose="020B0604030504040204" pitchFamily="34" charset="0"/>
                <a:ea typeface="Tahoma" panose="020B0604030504040204" pitchFamily="34" charset="0"/>
                <a:cs typeface="Tahoma" panose="020B0604030504040204" pitchFamily="34" charset="0"/>
              </a:rPr>
              <a:t>Nhạc và lời: Tô Đông Hải</a:t>
            </a:r>
            <a:endParaRPr lang="en-US" sz="280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239451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056" y="-234223"/>
            <a:ext cx="3032113" cy="4060541"/>
            <a:chOff x="-38020" y="109657"/>
            <a:chExt cx="3032113" cy="4060541"/>
          </a:xfrm>
        </p:grpSpPr>
        <p:sp>
          <p:nvSpPr>
            <p:cNvPr id="3" name="Oval 2"/>
            <p:cNvSpPr/>
            <p:nvPr/>
          </p:nvSpPr>
          <p:spPr>
            <a:xfrm>
              <a:off x="367048" y="2280492"/>
              <a:ext cx="2034242" cy="1889706"/>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Khởi động giọng</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4" name="Freeform 3"/>
            <p:cNvSpPr/>
            <p:nvPr/>
          </p:nvSpPr>
          <p:spPr>
            <a:xfrm>
              <a:off x="1351662" y="1109782"/>
              <a:ext cx="65014" cy="1272808"/>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020" y="109657"/>
              <a:ext cx="3032113" cy="1910663"/>
              <a:chOff x="-31336" y="186931"/>
              <a:chExt cx="3032113" cy="1910663"/>
            </a:xfrm>
          </p:grpSpPr>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72852" y="318849"/>
                <a:ext cx="727925" cy="73628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3773" y="186931"/>
                <a:ext cx="943564" cy="100012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31560" flipH="1">
                <a:off x="-31336" y="353792"/>
                <a:ext cx="3008995" cy="1743802"/>
              </a:xfrm>
              <a:prstGeom prst="rect">
                <a:avLst/>
              </a:prstGeom>
            </p:spPr>
          </p:pic>
        </p:grpSp>
      </p:grpSp>
      <p:pic>
        <p:nvPicPr>
          <p:cNvPr id="25" name="Picture 2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5192" y="2997234"/>
            <a:ext cx="4589781" cy="3221633"/>
          </a:xfrm>
          <a:prstGeom prst="rect">
            <a:avLst/>
          </a:prstGeom>
        </p:spPr>
      </p:pic>
      <p:grpSp>
        <p:nvGrpSpPr>
          <p:cNvPr id="28" name="Group 27"/>
          <p:cNvGrpSpPr/>
          <p:nvPr/>
        </p:nvGrpSpPr>
        <p:grpSpPr>
          <a:xfrm>
            <a:off x="3353974" y="265839"/>
            <a:ext cx="7651750" cy="2137371"/>
            <a:chOff x="3353974" y="162342"/>
            <a:chExt cx="7651750" cy="2137371"/>
          </a:xfrm>
        </p:grpSpPr>
        <p:grpSp>
          <p:nvGrpSpPr>
            <p:cNvPr id="9" name="Group 8"/>
            <p:cNvGrpSpPr>
              <a:grpSpLocks/>
            </p:cNvGrpSpPr>
            <p:nvPr/>
          </p:nvGrpSpPr>
          <p:grpSpPr bwMode="auto">
            <a:xfrm>
              <a:off x="3353974" y="162342"/>
              <a:ext cx="7651750" cy="2137371"/>
              <a:chOff x="2254250" y="2270965"/>
              <a:chExt cx="7651750" cy="2137681"/>
            </a:xfrm>
          </p:grpSpPr>
          <p:grpSp>
            <p:nvGrpSpPr>
              <p:cNvPr id="10" name="Group 4"/>
              <p:cNvGrpSpPr>
                <a:grpSpLocks/>
              </p:cNvGrpSpPr>
              <p:nvPr/>
            </p:nvGrpSpPr>
            <p:grpSpPr bwMode="auto">
              <a:xfrm>
                <a:off x="2254250" y="2270965"/>
                <a:ext cx="7651750" cy="1384769"/>
                <a:chOff x="1187450" y="2362200"/>
                <a:chExt cx="7651750" cy="1384769"/>
              </a:xfrm>
            </p:grpSpPr>
            <p:sp>
              <p:nvSpPr>
                <p:cNvPr id="12" name="Line 34"/>
                <p:cNvSpPr>
                  <a:spLocks noChangeShapeType="1"/>
                </p:cNvSpPr>
                <p:nvPr/>
              </p:nvSpPr>
              <p:spPr bwMode="auto">
                <a:xfrm>
                  <a:off x="3415188" y="3657850"/>
                  <a:ext cx="4572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43"/>
                <p:cNvSpPr>
                  <a:spLocks noChangeShapeType="1"/>
                </p:cNvSpPr>
                <p:nvPr/>
              </p:nvSpPr>
              <p:spPr bwMode="auto">
                <a:xfrm>
                  <a:off x="6439849" y="3632670"/>
                  <a:ext cx="4572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26"/>
                <p:cNvSpPr>
                  <a:spLocks noChangeShapeType="1"/>
                </p:cNvSpPr>
                <p:nvPr/>
              </p:nvSpPr>
              <p:spPr bwMode="auto">
                <a:xfrm>
                  <a:off x="1187450" y="2565400"/>
                  <a:ext cx="7620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7"/>
                <p:cNvSpPr>
                  <a:spLocks noChangeShapeType="1"/>
                </p:cNvSpPr>
                <p:nvPr/>
              </p:nvSpPr>
              <p:spPr bwMode="auto">
                <a:xfrm>
                  <a:off x="1219200" y="2743200"/>
                  <a:ext cx="7620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8"/>
                <p:cNvSpPr>
                  <a:spLocks noChangeShapeType="1"/>
                </p:cNvSpPr>
                <p:nvPr/>
              </p:nvSpPr>
              <p:spPr bwMode="auto">
                <a:xfrm>
                  <a:off x="1219200" y="2971800"/>
                  <a:ext cx="7620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29"/>
                <p:cNvSpPr>
                  <a:spLocks noChangeShapeType="1"/>
                </p:cNvSpPr>
                <p:nvPr/>
              </p:nvSpPr>
              <p:spPr bwMode="auto">
                <a:xfrm>
                  <a:off x="1219200" y="3200400"/>
                  <a:ext cx="7620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30"/>
                <p:cNvSpPr>
                  <a:spLocks noChangeShapeType="1"/>
                </p:cNvSpPr>
                <p:nvPr/>
              </p:nvSpPr>
              <p:spPr bwMode="auto">
                <a:xfrm>
                  <a:off x="1219200" y="3429000"/>
                  <a:ext cx="7620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 name="Picture 32" descr="treb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2362200"/>
                  <a:ext cx="685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36"/>
                <p:cNvSpPr>
                  <a:spLocks noChangeArrowheads="1"/>
                </p:cNvSpPr>
                <p:nvPr/>
              </p:nvSpPr>
              <p:spPr bwMode="auto">
                <a:xfrm>
                  <a:off x="4263289" y="3435663"/>
                  <a:ext cx="228600" cy="228600"/>
                </a:xfrm>
                <a:prstGeom prst="ellipse">
                  <a:avLst/>
                </a:prstGeom>
                <a:solidFill>
                  <a:srgbClr val="0F0FE7"/>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21" name="Oval 42"/>
                <p:cNvSpPr>
                  <a:spLocks noChangeArrowheads="1"/>
                </p:cNvSpPr>
                <p:nvPr/>
              </p:nvSpPr>
              <p:spPr bwMode="auto">
                <a:xfrm>
                  <a:off x="6527162" y="3518369"/>
                  <a:ext cx="228600" cy="228600"/>
                </a:xfrm>
                <a:prstGeom prst="ellipse">
                  <a:avLst/>
                </a:prstGeom>
                <a:solidFill>
                  <a:srgbClr val="0F0FE7"/>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22" name="Oval 36"/>
                <p:cNvSpPr>
                  <a:spLocks noChangeArrowheads="1"/>
                </p:cNvSpPr>
                <p:nvPr/>
              </p:nvSpPr>
              <p:spPr bwMode="auto">
                <a:xfrm>
                  <a:off x="3515413" y="3516974"/>
                  <a:ext cx="228600" cy="228600"/>
                </a:xfrm>
                <a:prstGeom prst="ellipse">
                  <a:avLst/>
                </a:prstGeom>
                <a:solidFill>
                  <a:srgbClr val="0F0FE7"/>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23" name="Oval 42"/>
                <p:cNvSpPr>
                  <a:spLocks noChangeArrowheads="1"/>
                </p:cNvSpPr>
                <p:nvPr/>
              </p:nvSpPr>
              <p:spPr bwMode="auto">
                <a:xfrm>
                  <a:off x="5055288" y="3306597"/>
                  <a:ext cx="228600" cy="228600"/>
                </a:xfrm>
                <a:prstGeom prst="ellipse">
                  <a:avLst/>
                </a:prstGeom>
                <a:solidFill>
                  <a:srgbClr val="0F0FE7"/>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24" name="Oval 42"/>
                <p:cNvSpPr>
                  <a:spLocks noChangeArrowheads="1"/>
                </p:cNvSpPr>
                <p:nvPr/>
              </p:nvSpPr>
              <p:spPr bwMode="auto">
                <a:xfrm>
                  <a:off x="5847712" y="3437558"/>
                  <a:ext cx="228600" cy="228600"/>
                </a:xfrm>
                <a:prstGeom prst="ellipse">
                  <a:avLst/>
                </a:prstGeom>
                <a:solidFill>
                  <a:srgbClr val="0F0FE7"/>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grpSp>
          <p:sp>
            <p:nvSpPr>
              <p:cNvPr id="11" name="Rounded Rectangle 10"/>
              <p:cNvSpPr/>
              <p:nvPr/>
            </p:nvSpPr>
            <p:spPr>
              <a:xfrm>
                <a:off x="2921908" y="3583482"/>
                <a:ext cx="6940550" cy="825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nArabia" panose="020B7200000000000000" pitchFamily="34" charset="0"/>
                  </a:defRPr>
                </a:lvl1pPr>
                <a:lvl2pPr marL="742950" indent="-285750">
                  <a:defRPr>
                    <a:solidFill>
                      <a:schemeClr val="tx1"/>
                    </a:solidFill>
                    <a:latin typeface=".VnArabia" panose="020B7200000000000000" pitchFamily="34" charset="0"/>
                  </a:defRPr>
                </a:lvl2pPr>
                <a:lvl3pPr marL="1143000" indent="-228600">
                  <a:defRPr>
                    <a:solidFill>
                      <a:schemeClr val="tx1"/>
                    </a:solidFill>
                    <a:latin typeface=".VnArabia" panose="020B7200000000000000" pitchFamily="34" charset="0"/>
                  </a:defRPr>
                </a:lvl3pPr>
                <a:lvl4pPr marL="1600200" indent="-228600">
                  <a:defRPr>
                    <a:solidFill>
                      <a:schemeClr val="tx1"/>
                    </a:solidFill>
                    <a:latin typeface=".VnArabia" panose="020B7200000000000000" pitchFamily="34" charset="0"/>
                  </a:defRPr>
                </a:lvl4pPr>
                <a:lvl5pPr marL="2057400" indent="-228600">
                  <a:defRPr>
                    <a:solidFill>
                      <a:schemeClr val="tx1"/>
                    </a:solidFill>
                    <a:latin typeface=".VnArabia" panose="020B7200000000000000" pitchFamily="34" charset="0"/>
                  </a:defRPr>
                </a:lvl5pPr>
                <a:lvl6pPr marL="2514600" indent="-228600" eaLnBrk="0" fontAlgn="base" hangingPunct="0">
                  <a:spcBef>
                    <a:spcPct val="0"/>
                  </a:spcBef>
                  <a:spcAft>
                    <a:spcPct val="0"/>
                  </a:spcAft>
                  <a:defRPr>
                    <a:solidFill>
                      <a:schemeClr val="tx1"/>
                    </a:solidFill>
                    <a:latin typeface=".VnArabia" panose="020B7200000000000000" pitchFamily="34" charset="0"/>
                  </a:defRPr>
                </a:lvl6pPr>
                <a:lvl7pPr marL="2971800" indent="-228600" eaLnBrk="0" fontAlgn="base" hangingPunct="0">
                  <a:spcBef>
                    <a:spcPct val="0"/>
                  </a:spcBef>
                  <a:spcAft>
                    <a:spcPct val="0"/>
                  </a:spcAft>
                  <a:defRPr>
                    <a:solidFill>
                      <a:schemeClr val="tx1"/>
                    </a:solidFill>
                    <a:latin typeface=".VnArabia" panose="020B7200000000000000" pitchFamily="34" charset="0"/>
                  </a:defRPr>
                </a:lvl7pPr>
                <a:lvl8pPr marL="3429000" indent="-228600" eaLnBrk="0" fontAlgn="base" hangingPunct="0">
                  <a:spcBef>
                    <a:spcPct val="0"/>
                  </a:spcBef>
                  <a:spcAft>
                    <a:spcPct val="0"/>
                  </a:spcAft>
                  <a:defRPr>
                    <a:solidFill>
                      <a:schemeClr val="tx1"/>
                    </a:solidFill>
                    <a:latin typeface=".VnArabia" panose="020B7200000000000000" pitchFamily="34" charset="0"/>
                  </a:defRPr>
                </a:lvl8pPr>
                <a:lvl9pPr marL="3886200" indent="-228600" eaLnBrk="0" fontAlgn="base" hangingPunct="0">
                  <a:spcBef>
                    <a:spcPct val="0"/>
                  </a:spcBef>
                  <a:spcAft>
                    <a:spcPct val="0"/>
                  </a:spcAft>
                  <a:defRPr>
                    <a:solidFill>
                      <a:schemeClr val="tx1"/>
                    </a:solidFill>
                    <a:latin typeface=".VnArabia" panose="020B7200000000000000" pitchFamily="34" charset="0"/>
                  </a:defRPr>
                </a:lvl9pPr>
              </a:lstStyle>
              <a:p>
                <a:pPr>
                  <a:defRPr/>
                </a:pPr>
                <a:r>
                  <a:rPr lang="en-US" sz="3200" smtClean="0">
                    <a:solidFill>
                      <a:srgbClr val="FF0000"/>
                    </a:solidFill>
                    <a:latin typeface="Tahoma" panose="020B0604030504040204" pitchFamily="34" charset="0"/>
                    <a:cs typeface="Tahoma" panose="020B0604030504040204" pitchFamily="34" charset="0"/>
                  </a:rPr>
                  <a:t>          </a:t>
                </a:r>
                <a:r>
                  <a:rPr lang="en-US" sz="3200" b="1" smtClean="0">
                    <a:solidFill>
                      <a:srgbClr val="FF0000"/>
                    </a:solidFill>
                    <a:latin typeface="Tahoma" panose="020B0604030504040204" pitchFamily="34" charset="0"/>
                    <a:cs typeface="Tahoma" panose="020B0604030504040204" pitchFamily="34" charset="0"/>
                  </a:rPr>
                  <a:t>Nô    ô    ô     ô  na</a:t>
                </a:r>
              </a:p>
            </p:txBody>
          </p:sp>
        </p:grpSp>
        <p:pic>
          <p:nvPicPr>
            <p:cNvPr id="26" name="mau luyen thanh cao d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73792" y="1676530"/>
              <a:ext cx="609600" cy="609600"/>
            </a:xfrm>
            <a:prstGeom prst="rect">
              <a:avLst/>
            </a:prstGeom>
          </p:spPr>
        </p:pic>
        <p:pic>
          <p:nvPicPr>
            <p:cNvPr id="27" name="Mau luyen thanh thap d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32100" y="1676530"/>
              <a:ext cx="609600" cy="609600"/>
            </a:xfrm>
            <a:prstGeom prst="rect">
              <a:avLst/>
            </a:prstGeom>
          </p:spPr>
        </p:pic>
      </p:grpSp>
      <p:sp>
        <p:nvSpPr>
          <p:cNvPr id="29" name="Rectangle 28"/>
          <p:cNvSpPr/>
          <p:nvPr/>
        </p:nvSpPr>
        <p:spPr>
          <a:xfrm>
            <a:off x="3089071" y="6369168"/>
            <a:ext cx="5774500" cy="331181"/>
          </a:xfrm>
          <a:prstGeom prst="rect">
            <a:avLst/>
          </a:prstGeom>
        </p:spPr>
        <p:txBody>
          <a:bodyPr wrap="square">
            <a:spAutoFit/>
          </a:bodyPr>
          <a:lstStyle/>
          <a:p>
            <a:pPr indent="444500" algn="ctr">
              <a:lnSpc>
                <a:spcPct val="97000"/>
              </a:lnSpc>
              <a:spcAft>
                <a:spcPts val="0"/>
              </a:spcAft>
            </a:pPr>
            <a:r>
              <a:rPr lang="en-US" sz="1600" b="1" i="1" smtClean="0">
                <a:solidFill>
                  <a:srgbClr val="C00000"/>
                </a:solidFill>
                <a:latin typeface="Tahoma" panose="020B0604030504040204" pitchFamily="34" charset="0"/>
                <a:ea typeface="Tahoma" panose="020B0604030504040204" pitchFamily="34" charset="0"/>
                <a:cs typeface="Tahoma" panose="020B0604030504040204" pitchFamily="34" charset="0"/>
              </a:rPr>
              <a:t>(* Bấm biểu tượng loa để nghe tiếng đệm đàn)</a:t>
            </a:r>
            <a:endParaRPr lang="en-US" sz="1600" b="1" i="1">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2798671"/>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audio>
              <p:cMediaNode vol="80000">
                <p:cTn id="3"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1166</TotalTime>
  <Words>558</Words>
  <Application>Microsoft Office PowerPoint</Application>
  <PresentationFormat>Custom</PresentationFormat>
  <Paragraphs>99</Paragraphs>
  <Slides>22</Slides>
  <Notes>0</Notes>
  <HiddenSlides>0</HiddenSlides>
  <MMClips>12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cp:lastModifiedBy>
  <cp:revision>100</cp:revision>
  <dcterms:created xsi:type="dcterms:W3CDTF">2021-07-23T02:35:24Z</dcterms:created>
  <dcterms:modified xsi:type="dcterms:W3CDTF">2021-09-22T13:46:11Z</dcterms:modified>
</cp:coreProperties>
</file>