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2" r:id="rId2"/>
    <p:sldId id="258" r:id="rId3"/>
    <p:sldId id="259" r:id="rId4"/>
    <p:sldId id="260" r:id="rId5"/>
    <p:sldId id="261" r:id="rId6"/>
    <p:sldId id="273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4" r:id="rId15"/>
    <p:sldId id="276" r:id="rId16"/>
    <p:sldId id="277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60"/>
  </p:normalViewPr>
  <p:slideViewPr>
    <p:cSldViewPr snapToGrid="0">
      <p:cViewPr varScale="1">
        <p:scale>
          <a:sx n="73" d="100"/>
          <a:sy n="73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61C3E-2C78-4123-B812-75DAE4645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92641-E541-44DC-852F-235EE2BA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0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E43F8A2-6323-4C3D-ABF1-E3CD09EA9894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7886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7F2D6-C031-4E63-8DC1-176D7C617A6B}" type="slidenum">
              <a:rPr lang="en-US"/>
              <a:pPr/>
              <a:t>5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4213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028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0FB32-48B7-4F11-8997-6F0F89F9D1C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7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69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77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66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88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69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02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2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01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22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09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75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46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6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9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3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0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79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75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1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2EAB2-B444-4514-BBC4-48E17212839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9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67" r:id="rId9"/>
    <p:sldLayoutId id="2147483666" r:id="rId10"/>
    <p:sldLayoutId id="2147483665" r:id="rId11"/>
    <p:sldLayoutId id="2147483664" r:id="rId12"/>
    <p:sldLayoutId id="2147483663" r:id="rId13"/>
    <p:sldLayoutId id="2147483662" r:id="rId14"/>
    <p:sldLayoutId id="2147483661" r:id="rId15"/>
    <p:sldLayoutId id="2147483656" r:id="rId16"/>
    <p:sldLayoutId id="2147483657" r:id="rId17"/>
    <p:sldLayoutId id="2147483658" r:id="rId18"/>
    <p:sldLayoutId id="2147483659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56755">
            <a:off x="787650" y="985336"/>
            <a:ext cx="1139825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394384">
            <a:off x="10050463" y="1042988"/>
            <a:ext cx="1136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0" y="1558700"/>
            <a:ext cx="2159000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4824413"/>
            <a:ext cx="9145588" cy="203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93666" y="1214848"/>
            <a:ext cx="8554857" cy="3788232"/>
          </a:xfrm>
          <a:custGeom>
            <a:avLst/>
            <a:gdLst>
              <a:gd name="connsiteX0" fmla="*/ 0 w 10448694"/>
              <a:gd name="connsiteY0" fmla="*/ 0 h 707886"/>
              <a:gd name="connsiteX1" fmla="*/ 10448694 w 10448694"/>
              <a:gd name="connsiteY1" fmla="*/ 0 h 707886"/>
              <a:gd name="connsiteX2" fmla="*/ 10448694 w 10448694"/>
              <a:gd name="connsiteY2" fmla="*/ 707886 h 707886"/>
              <a:gd name="connsiteX3" fmla="*/ 0 w 10448694"/>
              <a:gd name="connsiteY3" fmla="*/ 707886 h 707886"/>
              <a:gd name="connsiteX4" fmla="*/ 0 w 10448694"/>
              <a:gd name="connsiteY4" fmla="*/ 0 h 707886"/>
              <a:gd name="connsiteX0" fmla="*/ 0 w 10448694"/>
              <a:gd name="connsiteY0" fmla="*/ 436445 h 1144358"/>
              <a:gd name="connsiteX1" fmla="*/ 10448694 w 10448694"/>
              <a:gd name="connsiteY1" fmla="*/ 436445 h 1144358"/>
              <a:gd name="connsiteX2" fmla="*/ 10448694 w 10448694"/>
              <a:gd name="connsiteY2" fmla="*/ 1144331 h 1144358"/>
              <a:gd name="connsiteX3" fmla="*/ 4708259 w 10448694"/>
              <a:gd name="connsiteY3" fmla="*/ 27 h 1144358"/>
              <a:gd name="connsiteX4" fmla="*/ 0 w 10448694"/>
              <a:gd name="connsiteY4" fmla="*/ 1144331 h 1144358"/>
              <a:gd name="connsiteX5" fmla="*/ 0 w 10448694"/>
              <a:gd name="connsiteY5" fmla="*/ 436445 h 1144358"/>
              <a:gd name="connsiteX0" fmla="*/ 0 w 10448694"/>
              <a:gd name="connsiteY0" fmla="*/ 755094 h 1463001"/>
              <a:gd name="connsiteX1" fmla="*/ 10448694 w 10448694"/>
              <a:gd name="connsiteY1" fmla="*/ 755094 h 1463001"/>
              <a:gd name="connsiteX2" fmla="*/ 10448694 w 10448694"/>
              <a:gd name="connsiteY2" fmla="*/ 1462980 h 1463001"/>
              <a:gd name="connsiteX3" fmla="*/ 4666695 w 10448694"/>
              <a:gd name="connsiteY3" fmla="*/ 21 h 1463001"/>
              <a:gd name="connsiteX4" fmla="*/ 0 w 10448694"/>
              <a:gd name="connsiteY4" fmla="*/ 1462980 h 1463001"/>
              <a:gd name="connsiteX5" fmla="*/ 0 w 10448694"/>
              <a:gd name="connsiteY5" fmla="*/ 755094 h 1463001"/>
              <a:gd name="connsiteX0" fmla="*/ 0 w 10448694"/>
              <a:gd name="connsiteY0" fmla="*/ 0 h 707886"/>
              <a:gd name="connsiteX1" fmla="*/ 10448694 w 10448694"/>
              <a:gd name="connsiteY1" fmla="*/ 0 h 707886"/>
              <a:gd name="connsiteX2" fmla="*/ 10448694 w 10448694"/>
              <a:gd name="connsiteY2" fmla="*/ 707886 h 707886"/>
              <a:gd name="connsiteX3" fmla="*/ 4722113 w 10448694"/>
              <a:gd name="connsiteY3" fmla="*/ 671945 h 707886"/>
              <a:gd name="connsiteX4" fmla="*/ 0 w 10448694"/>
              <a:gd name="connsiteY4" fmla="*/ 707886 h 707886"/>
              <a:gd name="connsiteX5" fmla="*/ 0 w 10448694"/>
              <a:gd name="connsiteY5" fmla="*/ 0 h 707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448694" h="707886">
                <a:moveTo>
                  <a:pt x="0" y="0"/>
                </a:moveTo>
                <a:lnTo>
                  <a:pt x="10448694" y="0"/>
                </a:lnTo>
                <a:lnTo>
                  <a:pt x="10448694" y="707886"/>
                </a:lnTo>
                <a:lnTo>
                  <a:pt x="4722113" y="671945"/>
                </a:lnTo>
                <a:lnTo>
                  <a:pt x="0" y="707886"/>
                </a:lnTo>
                <a:lnTo>
                  <a:pt x="0" y="0"/>
                </a:lnTo>
                <a:close/>
              </a:path>
            </a:pathLst>
          </a:custGeo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19050"/>
          </a:sp3d>
        </p:spPr>
        <p:txBody>
          <a:bodyPr spcFirstLastPara="1" wrap="none">
            <a:prstTxWarp prst="textArchUp">
              <a:avLst/>
            </a:prstTxWarp>
            <a:spAutoFit/>
            <a:sp3d/>
          </a:bodyPr>
          <a:lstStyle/>
          <a:p>
            <a:pPr algn="ctr">
              <a:defRPr/>
            </a:pPr>
            <a:r>
              <a:rPr lang="vi-VN" sz="6000" b="1" smtClean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63500" dir="2000400" sy="-30000" kx="-800400" algn="bl" rotWithShape="0">
                    <a:srgbClr val="FF3399">
                      <a:alpha val="2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 LỚP 4</a:t>
            </a:r>
            <a:endParaRPr lang="en-US" sz="6000" b="1">
              <a:ln w="19050">
                <a:solidFill>
                  <a:schemeClr val="tx1"/>
                </a:solidFill>
                <a:prstDash val="solid"/>
              </a:ln>
              <a:solidFill>
                <a:srgbClr val="FF3399"/>
              </a:solidFill>
              <a:effectLst>
                <a:outerShdw blurRad="63500" dir="2000400" sy="-30000" kx="-800400" algn="bl" rotWithShape="0">
                  <a:srgbClr val="FF3399">
                    <a:alpha val="2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512775"/>
            <a:ext cx="11860837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dirty="0" smtClean="0">
                <a:ln w="12700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 ĐƠN VÀ TỪ PHỨC</a:t>
            </a:r>
            <a:endParaRPr lang="en-US" sz="5400" b="1" dirty="0">
              <a:ln w="12700">
                <a:solidFill>
                  <a:srgbClr val="FFFF00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3808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457200" y="304800"/>
            <a:ext cx="2971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croll: Horizontal 2">
            <a:extLst>
              <a:ext uri="{FF2B5EF4-FFF2-40B4-BE49-F238E27FC236}">
                <a16:creationId xmlns:a16="http://schemas.microsoft.com/office/drawing/2014/main" id="{0D9780ED-D8BD-404F-9FAA-B5A9143E03BC}"/>
              </a:ext>
            </a:extLst>
          </p:cNvPr>
          <p:cNvSpPr/>
          <p:nvPr/>
        </p:nvSpPr>
        <p:spPr>
          <a:xfrm>
            <a:off x="685800" y="990600"/>
            <a:ext cx="10896600" cy="487680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>
              <a:buFontTx/>
              <a:buAutoNum type="arabicPeriod"/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nên từ. Từ chỉ gồm một tiếng gọi là từ đơn. Từ gồm hai hay nhiều tiếng gọi là từ phức.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nào cũng có nghĩa và dùng để tạo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câu.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38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228600" y="21296"/>
            <a:ext cx="5638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990600"/>
            <a:ext cx="1173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777046"/>
            <a:ext cx="11125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733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638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3246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364682" y="379424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71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257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6482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05600" y="43049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54291" y="427724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1718" y="15240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46519" y="1524000"/>
            <a:ext cx="661208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922318" y="20574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791200" y="20574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loud Callout 2"/>
          <p:cNvSpPr/>
          <p:nvPr/>
        </p:nvSpPr>
        <p:spPr>
          <a:xfrm>
            <a:off x="9601200" y="5105400"/>
            <a:ext cx="1828800" cy="14478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982200" y="5413802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Vở</a:t>
            </a:r>
            <a:endParaRPr lang="en-US" sz="4800" i="1" dirty="0">
              <a:solidFill>
                <a:schemeClr val="accent2">
                  <a:lumMod val="75000"/>
                </a:schemeClr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63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9" grpId="0"/>
      <p:bldP spid="1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52401" y="2421210"/>
          <a:ext cx="11582399" cy="443679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3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159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 err="1"/>
                        <a:t>Từ</a:t>
                      </a:r>
                      <a:r>
                        <a:rPr lang="en-US" sz="5400" baseline="0" dirty="0"/>
                        <a:t> </a:t>
                      </a:r>
                      <a:r>
                        <a:rPr lang="en-US" sz="5400" baseline="0" dirty="0" err="1"/>
                        <a:t>đơn</a:t>
                      </a:r>
                      <a:endParaRPr lang="en-US" sz="5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dirty="0" err="1"/>
                        <a:t>Từ</a:t>
                      </a:r>
                      <a:r>
                        <a:rPr lang="en-US" sz="4800" baseline="0" dirty="0"/>
                        <a:t> </a:t>
                      </a:r>
                      <a:r>
                        <a:rPr lang="en-US" sz="4800" baseline="0" dirty="0" err="1"/>
                        <a:t>phức</a:t>
                      </a:r>
                      <a:endParaRPr lang="en-US" sz="4800" dirty="0"/>
                    </a:p>
                    <a:p>
                      <a:pPr algn="ctr"/>
                      <a:endParaRPr lang="en-US" sz="40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4230"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  <a:p>
                      <a:pPr algn="ctr"/>
                      <a:endParaRPr lang="en-US" sz="4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8309" y="4228695"/>
            <a:ext cx="3858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73091" y="3944137"/>
            <a:ext cx="502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42331"/>
            <a:ext cx="1112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810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15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4008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440882" y="116785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48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334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244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781800" y="167856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430491" y="16508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50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304800"/>
            <a:ext cx="10972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  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1999" y="2810470"/>
            <a:ext cx="77634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i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từ đơn : ăn, học, ngủ</a:t>
            </a:r>
            <a: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777257"/>
            <a:ext cx="90946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91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37129"/>
            <a:ext cx="116586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endParaRPr lang="en-US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 Nhà cửa)</a:t>
            </a:r>
            <a:endParaRPr lang="en-US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xóm em, nhà cửa rất khang trang.</a:t>
            </a:r>
            <a: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smtClean="0"/>
              <a:t/>
            </a:r>
            <a:br>
              <a:rPr lang="en-US" sz="3600" smtClean="0"/>
            </a:br>
            <a:endParaRPr lang="en-US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4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" y="1447801"/>
            <a:ext cx="1157369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Chuẩn bị trước bài : </a:t>
            </a:r>
            <a:endParaRPr lang="vi-VN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Mở rộng vốn từ : Nhân hậu – Đoàn kết.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7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306763"/>
            <a:ext cx="4572000" cy="355123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6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381000"/>
            <a:ext cx="1066800" cy="10668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7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1828800"/>
            <a:ext cx="22098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8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257800"/>
            <a:ext cx="28194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9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6000750"/>
            <a:ext cx="1905000" cy="8572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038601" y="1981201"/>
            <a:ext cx="5715001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36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92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725" y="1719521"/>
            <a:ext cx="7205574" cy="1610226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endParaRPr lang="en-US" altLang="en-US" sz="3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1687">
            <a:off x="2006716" y="2698114"/>
            <a:ext cx="765836" cy="1110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83308" y="680906"/>
            <a:ext cx="4320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08963" y="4125089"/>
            <a:ext cx="7205574" cy="16102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: gồm 1 tiếng tạo thành</a:t>
            </a:r>
          </a:p>
          <a:p>
            <a:r>
              <a:rPr lang="en-US" altLang="en-US" sz="36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="1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 hành: gồm 2 tiếng tạo thành</a:t>
            </a:r>
          </a:p>
          <a:p>
            <a:r>
              <a:rPr lang="en-US" altLang="en-US" sz="36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="1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 tác xã: gồm 3 tiếng tạo thành</a:t>
            </a: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endParaRPr lang="en-US" altLang="en-US" sz="3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4299" y="2639919"/>
            <a:ext cx="71149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6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2" grpId="0"/>
      <p:bldP spid="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914400"/>
            <a:ext cx="8382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vi-VN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ĐƠN VÀ TỪ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43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20894D33-148D-42BB-BD29-BA010D17E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609600"/>
            <a:ext cx="11145456" cy="29718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en-US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altLang="en-US" sz="30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16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38200" y="2133600"/>
            <a:ext cx="104214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7790" y="345258"/>
            <a:ext cx="114022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3428999"/>
            <a:ext cx="22188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7277" y="4852655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2226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203308"/>
              </p:ext>
            </p:extLst>
          </p:nvPr>
        </p:nvGraphicFramePr>
        <p:xfrm>
          <a:off x="1058090" y="1306286"/>
          <a:ext cx="1030659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298">
                  <a:extLst>
                    <a:ext uri="{9D8B030D-6E8A-4147-A177-3AD203B41FA5}">
                      <a16:colId xmlns:a16="http://schemas.microsoft.com/office/drawing/2014/main" val="2523450718"/>
                    </a:ext>
                  </a:extLst>
                </a:gridCol>
                <a:gridCol w="5153298">
                  <a:extLst>
                    <a:ext uri="{9D8B030D-6E8A-4147-A177-3AD203B41FA5}">
                      <a16:colId xmlns:a16="http://schemas.microsoft.com/office/drawing/2014/main" val="3642223668"/>
                    </a:ext>
                  </a:extLst>
                </a:gridCol>
              </a:tblGrid>
              <a:tr h="1171694">
                <a:tc>
                  <a:txBody>
                    <a:bodyPr/>
                    <a:lstStyle/>
                    <a:p>
                      <a:pPr algn="ctr"/>
                      <a:r>
                        <a:rPr lang="vi-VN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Từ chỉ gồm một tiếng</a:t>
                      </a:r>
                      <a:endParaRPr lang="en-US" sz="3600" b="1" i="0" kern="1200" dirty="0" smtClean="0">
                        <a:solidFill>
                          <a:srgbClr val="FF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vi-VN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(từ đơn)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gồm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nhiều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tiếng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phức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3423098"/>
                  </a:ext>
                </a:extLst>
              </a:tr>
              <a:tr h="1442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1860983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27051" y="2472442"/>
            <a:ext cx="734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hờ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7279" y="2472442"/>
            <a:ext cx="707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ạn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07507" y="2472442"/>
            <a:ext cx="625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ại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4696" y="2472442"/>
            <a:ext cx="617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7849" y="2472442"/>
            <a:ext cx="689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8077" y="2472442"/>
            <a:ext cx="1006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hiều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8183" y="2995662"/>
            <a:ext cx="829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0311" y="2995662"/>
            <a:ext cx="772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iền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11068" y="2995812"/>
            <a:ext cx="981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68073" y="2995737"/>
            <a:ext cx="502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42378" y="247244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iúp đỡ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92948" y="247244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ọc hành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68865" y="299566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08913" y="299566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iên tiến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05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4249" y="395459"/>
            <a:ext cx="1042147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4249" y="1179388"/>
            <a:ext cx="1153357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3200" b="0" i="0" dirty="0" smtClean="0">
                <a:solidFill>
                  <a:srgbClr val="FF0000"/>
                </a:solidFill>
                <a:effectLst/>
                <a:latin typeface="+mj-lt"/>
              </a:rPr>
              <a:t>- </a:t>
            </a:r>
            <a:r>
              <a:rPr lang="vi-VN" sz="4000" b="0" i="0" dirty="0" smtClean="0">
                <a:solidFill>
                  <a:srgbClr val="FF0000"/>
                </a:solidFill>
                <a:effectLst/>
                <a:latin typeface="+mj-lt"/>
              </a:rPr>
              <a:t>Tiếng </a:t>
            </a:r>
            <a:r>
              <a:rPr lang="vi-VN" sz="4000" b="0" i="0" smtClean="0">
                <a:solidFill>
                  <a:srgbClr val="FF0000"/>
                </a:solidFill>
                <a:effectLst/>
                <a:latin typeface="+mj-lt"/>
              </a:rPr>
              <a:t>dùng </a:t>
            </a:r>
            <a:r>
              <a:rPr lang="vi-VN" sz="4000" b="0" i="0" smtClean="0">
                <a:solidFill>
                  <a:srgbClr val="FF0000"/>
                </a:solidFill>
                <a:effectLst/>
                <a:latin typeface="+mj-lt"/>
              </a:rPr>
              <a:t>để </a:t>
            </a:r>
            <a:r>
              <a:rPr lang="vi-VN" sz="4000" b="0" i="0" dirty="0" smtClean="0">
                <a:solidFill>
                  <a:srgbClr val="FF0000"/>
                </a:solidFill>
                <a:effectLst/>
                <a:latin typeface="+mj-lt"/>
              </a:rPr>
              <a:t>cấu tạo từ: Có thể dùng một tiếng để tạo nên một từ. Đó là từ đơn. Cũng có thể phải dùng từ 2 tiếng trở lên để tạo nên một từ. Đó là từ phức.</a:t>
            </a:r>
          </a:p>
          <a:p>
            <a:pPr algn="just">
              <a:lnSpc>
                <a:spcPct val="150000"/>
              </a:lnSpc>
            </a:pPr>
            <a:r>
              <a:rPr lang="vi-VN" sz="4000" b="0" i="0" dirty="0" smtClean="0">
                <a:solidFill>
                  <a:srgbClr val="FF0000"/>
                </a:solidFill>
                <a:effectLst/>
                <a:latin typeface="+mj-lt"/>
              </a:rPr>
              <a:t>- Từ được dùng để cấu tạo câu. Từ nào cũng có nghĩa.</a:t>
            </a:r>
          </a:p>
          <a:p>
            <a:r>
              <a:rPr lang="vi-VN" sz="4000" dirty="0" smtClean="0">
                <a:solidFill>
                  <a:srgbClr val="00B050"/>
                </a:solidFill>
                <a:latin typeface="+mj-lt"/>
              </a:rPr>
              <a:t/>
            </a:r>
            <a:br>
              <a:rPr lang="vi-VN" sz="4000" dirty="0" smtClean="0">
                <a:solidFill>
                  <a:srgbClr val="00B050"/>
                </a:solidFill>
                <a:latin typeface="+mj-lt"/>
              </a:rPr>
            </a:br>
            <a:r>
              <a:rPr lang="vi-VN" sz="3200" dirty="0" smtClean="0">
                <a:solidFill>
                  <a:srgbClr val="00B050"/>
                </a:solidFill>
                <a:latin typeface="+mj-lt"/>
              </a:rPr>
              <a:t/>
            </a:r>
            <a:br>
              <a:rPr lang="vi-VN" sz="3200" dirty="0" smtClean="0">
                <a:solidFill>
                  <a:srgbClr val="00B050"/>
                </a:solidFill>
                <a:latin typeface="+mj-lt"/>
              </a:rPr>
            </a:br>
            <a:endParaRPr lang="en-US" sz="3200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254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127" y="1066800"/>
            <a:ext cx="907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524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96891" y="1066800"/>
            <a:ext cx="1821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73491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127" y="25146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12731" y="4087966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15702" y="4101678"/>
            <a:ext cx="310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Thụy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61879" y="492673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32034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78756" y="492673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21462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04646" y="494867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71154" y="3397558"/>
            <a:ext cx="10067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Thụy</a:t>
            </a:r>
            <a:r>
              <a:rPr lang="en-US" sz="3200" b="1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3771" y="3905752"/>
            <a:ext cx="104108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i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thụy </a:t>
            </a:r>
            <a:r>
              <a:rPr lang="en-US" sz="4000" b="1" i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758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3 0.00023 L 0.08412 -0.000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0625 -0.00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4 0.00023 L 0.08411 -0.000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33333E-6 L -0.0625 -0.000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6" grpId="0"/>
      <p:bldP spid="6" grpId="1"/>
      <p:bldP spid="7" grpId="0"/>
      <p:bldP spid="7" grpId="1"/>
      <p:bldP spid="10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2282" y="2410284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649682" y="3019884"/>
            <a:ext cx="3200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11682" y="2435109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4882" y="2435108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828674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2882" y="482297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3864" y="386212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180118" y="3333528"/>
            <a:ext cx="671946" cy="6495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544541" y="3428180"/>
            <a:ext cx="67541" cy="139479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392882" y="3358438"/>
            <a:ext cx="762000" cy="5078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3400" y="10668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80609" y="1100893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412182" y="3048066"/>
            <a:ext cx="216497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755082" y="248003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850582" y="2460406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64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3" grpId="0"/>
      <p:bldP spid="14" grpId="0"/>
      <p:bldP spid="15" grpId="0"/>
      <p:bldP spid="25" grpId="0"/>
      <p:bldP spid="25" grpId="1"/>
      <p:bldP spid="26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1757017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701</Words>
  <Application>Microsoft Office PowerPoint</Application>
  <PresentationFormat>Widescreen</PresentationFormat>
  <Paragraphs>120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Bell MT</vt:lpstr>
      <vt:lpstr>Calibri</vt:lpstr>
      <vt:lpstr>Calibri Light</vt:lpstr>
      <vt:lpstr>Tahoma</vt:lpstr>
      <vt:lpstr>Times New Roman</vt:lpstr>
      <vt:lpstr>Office Theme</vt:lpstr>
      <vt:lpstr>PowerPoint Presentation</vt:lpstr>
      <vt:lpstr>          học, học hành, hợp tác xã                                                    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KHAI BINH</dc:creator>
  <cp:lastModifiedBy>Administrator</cp:lastModifiedBy>
  <cp:revision>13</cp:revision>
  <dcterms:created xsi:type="dcterms:W3CDTF">2021-08-04T18:52:07Z</dcterms:created>
  <dcterms:modified xsi:type="dcterms:W3CDTF">2021-09-21T00:34:44Z</dcterms:modified>
</cp:coreProperties>
</file>