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311" r:id="rId3"/>
    <p:sldId id="312" r:id="rId4"/>
    <p:sldId id="313" r:id="rId5"/>
    <p:sldId id="259" r:id="rId6"/>
    <p:sldId id="289" r:id="rId7"/>
    <p:sldId id="301" r:id="rId8"/>
    <p:sldId id="297" r:id="rId9"/>
    <p:sldId id="306" r:id="rId10"/>
    <p:sldId id="262" r:id="rId11"/>
    <p:sldId id="286" r:id="rId12"/>
    <p:sldId id="309" r:id="rId13"/>
    <p:sldId id="302" r:id="rId14"/>
    <p:sldId id="268" r:id="rId15"/>
    <p:sldId id="272" r:id="rId16"/>
    <p:sldId id="281" r:id="rId17"/>
    <p:sldId id="282" r:id="rId18"/>
    <p:sldId id="284" r:id="rId19"/>
    <p:sldId id="305" r:id="rId20"/>
    <p:sldId id="285" r:id="rId21"/>
    <p:sldId id="308" r:id="rId22"/>
    <p:sldId id="275" r:id="rId23"/>
    <p:sldId id="277" r:id="rId2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E6"/>
    <a:srgbClr val="FAE460"/>
    <a:srgbClr val="FBE879"/>
    <a:srgbClr val="FFFF85"/>
    <a:srgbClr val="BD196F"/>
    <a:srgbClr val="FDF4BF"/>
    <a:srgbClr val="FAE14C"/>
    <a:srgbClr val="FCC94A"/>
    <a:srgbClr val="FF19AD"/>
    <a:srgbClr val="FACD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5" autoAdjust="0"/>
    <p:restoredTop sz="90747" autoAdjust="0"/>
  </p:normalViewPr>
  <p:slideViewPr>
    <p:cSldViewPr>
      <p:cViewPr varScale="1">
        <p:scale>
          <a:sx n="62" d="100"/>
          <a:sy n="62" d="100"/>
        </p:scale>
        <p:origin x="750" y="7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12/17/2021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có thể sửa, thêm thắt nội dung nếu thấy chưa phù hợp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12/17/2021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H"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grpSp>
        <p:nvGrpSpPr>
          <p:cNvPr id="2" name="Group 1"/>
          <p:cNvGrpSpPr/>
          <p:nvPr/>
        </p:nvGrpSpPr>
        <p:grpSpPr>
          <a:xfrm>
            <a:off x="59564"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63621" y="3087644"/>
            <a:ext cx="13499608"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 Cá</a:t>
            </a:r>
            <a:r>
              <a:rPr lang="el-GR" sz="6800">
                <a:solidFill>
                  <a:srgbClr val="FF0000"/>
                </a:solidFill>
                <a:latin typeface="HP001 4 hàng" pitchFamily="34" charset="0"/>
              </a:rPr>
              <a:t>ζ </a:t>
            </a:r>
            <a:r>
              <a:rPr lang="vi-VN" sz="6800">
                <a:solidFill>
                  <a:srgbClr val="FF0000"/>
                </a:solidFill>
                <a:latin typeface="HP001 4 hàng" pitchFamily="34" charset="0"/>
              </a:rPr>
              <a:t>d</a:t>
            </a:r>
            <a:r>
              <a:rPr lang="el-GR" sz="6800">
                <a:solidFill>
                  <a:srgbClr val="FF0000"/>
                </a:solidFill>
                <a:latin typeface="HP001 4 hàng" pitchFamily="34" charset="0"/>
              </a:rPr>
              <a:t>Ηϛ</a:t>
            </a:r>
            <a:r>
              <a:rPr lang="vi-VN" sz="6800">
                <a:solidFill>
                  <a:srgbClr val="FF0000"/>
                </a:solidFill>
                <a:latin typeface="HP001 4 hàng" pitchFamily="34" charset="0"/>
              </a:rPr>
              <a:t>u </a:t>
            </a:r>
            <a:r>
              <a:rPr lang="el-GR" sz="6800">
                <a:solidFill>
                  <a:srgbClr val="FF0000"/>
                </a:solidFill>
                <a:latin typeface="HP001 4 hàng" pitchFamily="34" charset="0"/>
              </a:rPr>
              <a:t>ε</a:t>
            </a:r>
            <a:r>
              <a:rPr lang="vi-VN" sz="6800">
                <a:solidFill>
                  <a:srgbClr val="FF0000"/>
                </a:solidFill>
                <a:latin typeface="HP001 4 hàng" pitchFamily="34" charset="0"/>
              </a:rPr>
              <a:t>ao l</a:t>
            </a:r>
            <a:r>
              <a:rPr lang="el-GR" sz="6800">
                <a:solidFill>
                  <a:srgbClr val="FF0000"/>
                </a:solidFill>
                <a:latin typeface="HP001 4 hàng" pitchFamily="34" charset="0"/>
              </a:rPr>
              <a:t>Η</a:t>
            </a:r>
            <a:r>
              <a:rPr lang="vi-VN" sz="6800">
                <a:solidFill>
                  <a:srgbClr val="FF0000"/>
                </a:solidFill>
                <a:latin typeface="HP001 4 hàng" pitchFamily="34" charset="0"/>
              </a:rPr>
              <a:t>İng </a:t>
            </a:r>
            <a:r>
              <a:rPr lang="el-GR" sz="6800">
                <a:solidFill>
                  <a:srgbClr val="FF0000"/>
                </a:solidFill>
                <a:latin typeface="HP001 4 hàng" pitchFamily="34" charset="0"/>
              </a:rPr>
              <a:t>Λ</a:t>
            </a:r>
            <a:r>
              <a:rPr lang="vi-VN" sz="6800">
                <a:solidFill>
                  <a:srgbClr val="FF0000"/>
                </a:solidFill>
                <a:latin typeface="HP001 4 hàng" pitchFamily="34" charset="0"/>
              </a:rPr>
              <a:t>łn bầu </a:t>
            </a:r>
            <a:endParaRPr lang="en-US" sz="6800">
              <a:solidFill>
                <a:srgbClr val="FF0000"/>
              </a:solidFill>
              <a:latin typeface="HP001 4 hàng" pitchFamily="34" charset="0"/>
            </a:endParaRPr>
          </a:p>
        </p:txBody>
      </p:sp>
      <p:grpSp>
        <p:nvGrpSpPr>
          <p:cNvPr id="9" name="Group 8"/>
          <p:cNvGrpSpPr/>
          <p:nvPr/>
        </p:nvGrpSpPr>
        <p:grpSpPr>
          <a:xfrm>
            <a:off x="59564"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15081" y="4469447"/>
            <a:ext cx="9220414"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ǇrƟ</a:t>
            </a:r>
            <a:r>
              <a:rPr lang="en-US" sz="6800">
                <a:solidFill>
                  <a:srgbClr val="FF0000"/>
                </a:solidFill>
                <a:latin typeface="HP001 4 hàng" pitchFamily="34" charset="0"/>
              </a:rPr>
              <a:t>.</a:t>
            </a:r>
            <a:r>
              <a:rPr lang="vi-VN" sz="6800">
                <a:solidFill>
                  <a:srgbClr val="FF0000"/>
                </a:solidFill>
                <a:latin typeface="HP001 4 hàng" pitchFamily="34" charset="0"/>
              </a:rPr>
              <a:t> </a:t>
            </a:r>
            <a:endParaRPr lang="en-US" sz="6800">
              <a:solidFill>
                <a:srgbClr val="FF0000"/>
              </a:solidFill>
              <a:latin typeface="HP001 4 hàng" pitchFamily="34" charset="0"/>
            </a:endParaRPr>
          </a:p>
        </p:txBody>
      </p:sp>
    </p:spTree>
    <p:extLst>
      <p:ext uri="{BB962C8B-B14F-4D97-AF65-F5344CB8AC3E}">
        <p14:creationId xmlns:p14="http://schemas.microsoft.com/office/powerpoint/2010/main" val="849526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564"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183247" y="3392293"/>
            <a:ext cx="13499608" cy="646133"/>
          </a:xfrm>
          <a:prstGeom prst="rect">
            <a:avLst/>
          </a:prstGeom>
          <a:noFill/>
        </p:spPr>
        <p:txBody>
          <a:bodyPr wrap="square" lIns="121725" tIns="60862" rIns="121725" bIns="60862" rtlCol="0">
            <a:spAutoFit/>
          </a:bodyPr>
          <a:lstStyle/>
          <a:p>
            <a:pPr algn="just"/>
            <a:r>
              <a:rPr lang="vi-VN" sz="3400">
                <a:solidFill>
                  <a:srgbClr val="FF0000"/>
                </a:solidFill>
                <a:latin typeface="HP001 4 hàng" pitchFamily="34" charset="0"/>
              </a:rPr>
              <a:t> Cá</a:t>
            </a:r>
            <a:r>
              <a:rPr lang="el-GR" sz="3400">
                <a:solidFill>
                  <a:srgbClr val="FF0000"/>
                </a:solidFill>
                <a:latin typeface="HP001 4 hàng" pitchFamily="34" charset="0"/>
              </a:rPr>
              <a:t>ζ </a:t>
            </a:r>
            <a:r>
              <a:rPr lang="vi-VN" sz="3400">
                <a:solidFill>
                  <a:srgbClr val="FF0000"/>
                </a:solidFill>
                <a:latin typeface="HP001 4 hàng" pitchFamily="34" charset="0"/>
              </a:rPr>
              <a:t>d</a:t>
            </a:r>
            <a:r>
              <a:rPr lang="el-GR" sz="3400">
                <a:solidFill>
                  <a:srgbClr val="FF0000"/>
                </a:solidFill>
                <a:latin typeface="HP001 4 hàng" pitchFamily="34" charset="0"/>
              </a:rPr>
              <a:t>Ηϛ</a:t>
            </a:r>
            <a:r>
              <a:rPr lang="vi-VN" sz="3400">
                <a:solidFill>
                  <a:srgbClr val="FF0000"/>
                </a:solidFill>
                <a:latin typeface="HP001 4 hàng" pitchFamily="34" charset="0"/>
              </a:rPr>
              <a:t>u </a:t>
            </a:r>
            <a:r>
              <a:rPr lang="el-GR" sz="3400">
                <a:solidFill>
                  <a:srgbClr val="FF0000"/>
                </a:solidFill>
                <a:latin typeface="HP001 4 hàng" pitchFamily="34" charset="0"/>
              </a:rPr>
              <a:t>ε</a:t>
            </a:r>
            <a:r>
              <a:rPr lang="vi-VN" sz="3400">
                <a:solidFill>
                  <a:srgbClr val="FF0000"/>
                </a:solidFill>
                <a:latin typeface="HP001 4 hàng" pitchFamily="34" charset="0"/>
              </a:rPr>
              <a:t>ao l</a:t>
            </a:r>
            <a:r>
              <a:rPr lang="el-GR" sz="3400">
                <a:solidFill>
                  <a:srgbClr val="FF0000"/>
                </a:solidFill>
                <a:latin typeface="HP001 4 hàng" pitchFamily="34" charset="0"/>
              </a:rPr>
              <a:t>Η</a:t>
            </a:r>
            <a:r>
              <a:rPr lang="vi-VN" sz="3400">
                <a:solidFill>
                  <a:srgbClr val="FF0000"/>
                </a:solidFill>
                <a:latin typeface="HP001 4 hàng" pitchFamily="34" charset="0"/>
              </a:rPr>
              <a:t>İng </a:t>
            </a:r>
            <a:r>
              <a:rPr lang="el-GR" sz="3400">
                <a:solidFill>
                  <a:srgbClr val="FF0000"/>
                </a:solidFill>
                <a:latin typeface="HP001 4 hàng" pitchFamily="34" charset="0"/>
              </a:rPr>
              <a:t>Λ</a:t>
            </a:r>
            <a:r>
              <a:rPr lang="vi-VN" sz="3400">
                <a:solidFill>
                  <a:srgbClr val="FF0000"/>
                </a:solidFill>
                <a:latin typeface="HP001 4 hàng" pitchFamily="34" charset="0"/>
              </a:rPr>
              <a:t>łn bầu</a:t>
            </a:r>
            <a:r>
              <a:rPr lang="en-US" sz="3400">
                <a:solidFill>
                  <a:srgbClr val="FF0000"/>
                </a:solidFill>
                <a:latin typeface="HP001 4 hàng" pitchFamily="34" charset="0"/>
              </a:rPr>
              <a:t> </a:t>
            </a:r>
            <a:r>
              <a:rPr lang="vi-VN" sz="3400">
                <a:solidFill>
                  <a:srgbClr val="FF0000"/>
                </a:solidFill>
                <a:latin typeface="HP001 4 hàng" pitchFamily="34" charset="0"/>
              </a:rPr>
              <a:t>ǇrƟ</a:t>
            </a:r>
            <a:r>
              <a:rPr lang="en-US" sz="3400">
                <a:solidFill>
                  <a:srgbClr val="FF0000"/>
                </a:solidFill>
                <a:latin typeface="HP001 4 hàng" pitchFamily="34" charset="0"/>
              </a:rPr>
              <a:t>.</a:t>
            </a:r>
            <a:r>
              <a:rPr lang="vi-VN" sz="3400">
                <a:solidFill>
                  <a:srgbClr val="FF0000"/>
                </a:solidFill>
                <a:latin typeface="HP001 4 hàng" pitchFamily="34" charset="0"/>
              </a:rPr>
              <a:t> </a:t>
            </a:r>
            <a:endParaRPr lang="en-US" sz="3400">
              <a:solidFill>
                <a:srgbClr val="FF0000"/>
              </a:solidFill>
              <a:latin typeface="HP001 4 hàng" pitchFamily="34" charset="0"/>
            </a:endParaRPr>
          </a:p>
        </p:txBody>
      </p:sp>
      <p:grpSp>
        <p:nvGrpSpPr>
          <p:cNvPr id="9" name="Group 8"/>
          <p:cNvGrpSpPr/>
          <p:nvPr/>
        </p:nvGrpSpPr>
        <p:grpSpPr>
          <a:xfrm>
            <a:off x="59564"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8523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67689" y="3597"/>
            <a:ext cx="6626461" cy="6626463"/>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27" t="45690" r="29358" b="27155"/>
          <a:stretch/>
        </p:blipFill>
        <p:spPr bwMode="auto">
          <a:xfrm>
            <a:off x="2786245" y="304800"/>
            <a:ext cx="7258507" cy="257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158" t="30828" r="29251" b="29418"/>
          <a:stretch/>
        </p:blipFill>
        <p:spPr bwMode="auto">
          <a:xfrm>
            <a:off x="2966966" y="2849770"/>
            <a:ext cx="6945454"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a16="http://schemas.microsoft.com/office/drawing/2014/main"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a16="http://schemas.microsoft.com/office/drawing/2014/main"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a16="http://schemas.microsoft.com/office/drawing/2014/main"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a16="http://schemas.microsoft.com/office/drawing/2014/main"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a16="http://schemas.microsoft.com/office/drawing/2014/main"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a16="http://schemas.microsoft.com/office/drawing/2014/main"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a16="http://schemas.microsoft.com/office/drawing/2014/main"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a16="http://schemas.microsoft.com/office/drawing/2014/main"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a16="http://schemas.microsoft.com/office/drawing/2014/main"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3" name="kể chuyện lớp 1 lửa, mưa và con hồ hung hăng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6126" y="639058"/>
            <a:ext cx="8345983"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Kể chuyện</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51805" y="327016"/>
            <a:ext cx="10934429" cy="1015663"/>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575" r="50000" b="38391"/>
          <a:stretch/>
        </p:blipFill>
        <p:spPr>
          <a:xfrm>
            <a:off x="3109119" y="1524000"/>
            <a:ext cx="5486400" cy="4961856"/>
          </a:xfrm>
          <a:prstGeom prst="rect">
            <a:avLst/>
          </a:prstGeom>
        </p:spPr>
      </p:pic>
    </p:spTree>
    <p:extLst>
      <p:ext uri="{BB962C8B-B14F-4D97-AF65-F5344CB8AC3E}">
        <p14:creationId xmlns:p14="http://schemas.microsoft.com/office/powerpoint/2010/main" val="2476448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420" t="29885" r="1580" b="39081"/>
          <a:stretch/>
        </p:blipFill>
        <p:spPr>
          <a:xfrm>
            <a:off x="3185319" y="662152"/>
            <a:ext cx="6066396" cy="5486400"/>
          </a:xfrm>
          <a:prstGeom prst="rect">
            <a:avLst/>
          </a:prstGeom>
        </p:spPr>
      </p:pic>
    </p:spTree>
    <p:extLst>
      <p:ext uri="{BB962C8B-B14F-4D97-AF65-F5344CB8AC3E}">
        <p14:creationId xmlns:p14="http://schemas.microsoft.com/office/powerpoint/2010/main" val="112141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34" t="63594" r="51219" b="5372"/>
          <a:stretch/>
        </p:blipFill>
        <p:spPr>
          <a:xfrm>
            <a:off x="3261519" y="662152"/>
            <a:ext cx="5562584" cy="5486400"/>
          </a:xfrm>
          <a:prstGeom prst="rect">
            <a:avLst/>
          </a:prstGeom>
        </p:spPr>
      </p:pic>
    </p:spTree>
    <p:extLst>
      <p:ext uri="{BB962C8B-B14F-4D97-AF65-F5344CB8AC3E}">
        <p14:creationId xmlns:p14="http://schemas.microsoft.com/office/powerpoint/2010/main" val="234074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810" t="62435" r="1190" b="6531"/>
          <a:stretch/>
        </p:blipFill>
        <p:spPr>
          <a:xfrm>
            <a:off x="3185319" y="662152"/>
            <a:ext cx="6066396" cy="5486400"/>
          </a:xfrm>
          <a:prstGeom prst="rect">
            <a:avLst/>
          </a:prstGeom>
        </p:spPr>
      </p:pic>
    </p:spTree>
    <p:extLst>
      <p:ext uri="{BB962C8B-B14F-4D97-AF65-F5344CB8AC3E}">
        <p14:creationId xmlns:p14="http://schemas.microsoft.com/office/powerpoint/2010/main" val="2521283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519" y="14547"/>
            <a:ext cx="8458200" cy="6843453"/>
          </a:xfrm>
          <a:prstGeom prst="rect">
            <a:avLst/>
          </a:prstGeom>
        </p:spPr>
      </p:pic>
      <p:sp>
        <p:nvSpPr>
          <p:cNvPr id="4" name="TextBox 3">
            <a:extLst>
              <a:ext uri="{FF2B5EF4-FFF2-40B4-BE49-F238E27FC236}">
                <a16:creationId xmlns:a16="http://schemas.microsoft.com/office/drawing/2014/main" id="{DF6184B3-8351-432D-A764-774EFB8B4647}"/>
              </a:ext>
            </a:extLst>
          </p:cNvPr>
          <p:cNvSpPr txBox="1"/>
          <p:nvPr/>
        </p:nvSpPr>
        <p:spPr>
          <a:xfrm>
            <a:off x="1461295" y="381000"/>
            <a:ext cx="838200" cy="615553"/>
          </a:xfrm>
          <a:prstGeom prst="rect">
            <a:avLst/>
          </a:prstGeom>
          <a:noFill/>
        </p:spPr>
        <p:txBody>
          <a:bodyPr wrap="square" rtlCol="0">
            <a:spAutoFit/>
          </a:bodyPr>
          <a:lstStyle/>
          <a:p>
            <a:pPr defTabSz="914377"/>
            <a:r>
              <a:rPr lang="en-US" sz="3400" b="1">
                <a:solidFill>
                  <a:srgbClr val="FF0000"/>
                </a:solidFill>
                <a:latin typeface="HP001 4 hàng" panose="020B0603050302020204" pitchFamily="34" charset="0"/>
              </a:rPr>
              <a:t>17</a:t>
            </a:r>
            <a:endParaRPr lang="en-US" sz="3400" b="1" dirty="0">
              <a:solidFill>
                <a:srgbClr val="FF0000"/>
              </a:solidFill>
              <a:latin typeface="HP001 4 hàng" panose="020B0603050302020204" pitchFamily="34" charset="0"/>
            </a:endParaRPr>
          </a:p>
        </p:txBody>
      </p:sp>
      <p:sp>
        <p:nvSpPr>
          <p:cNvPr id="5" name="TextBox 4">
            <a:extLst>
              <a:ext uri="{FF2B5EF4-FFF2-40B4-BE49-F238E27FC236}">
                <a16:creationId xmlns:a16="http://schemas.microsoft.com/office/drawing/2014/main" id="{DF6184B3-8351-432D-A764-774EFB8B4647}"/>
              </a:ext>
            </a:extLst>
          </p:cNvPr>
          <p:cNvSpPr txBox="1"/>
          <p:nvPr/>
        </p:nvSpPr>
        <p:spPr>
          <a:xfrm>
            <a:off x="2134438" y="57411"/>
            <a:ext cx="539665" cy="1200329"/>
          </a:xfrm>
          <a:prstGeom prst="rect">
            <a:avLst/>
          </a:prstGeom>
          <a:noFill/>
        </p:spPr>
        <p:txBody>
          <a:bodyPr wrap="square" rtlCol="0">
            <a:spAutoFit/>
          </a:bodyPr>
          <a:lstStyle/>
          <a:p>
            <a:pPr defTabSz="914377"/>
            <a:r>
              <a:rPr lang="en-US" sz="7200" b="1">
                <a:solidFill>
                  <a:srgbClr val="FF0000"/>
                </a:solidFill>
                <a:latin typeface="HP001 4 hàng" panose="020B0603050302020204" pitchFamily="34" charset="0"/>
              </a:rPr>
              <a:t>-</a:t>
            </a:r>
            <a:endParaRPr lang="en-US" sz="7200" b="1" dirty="0">
              <a:solidFill>
                <a:srgbClr val="FF0000"/>
              </a:solidFill>
              <a:latin typeface="HP001 4 hàng" panose="020B0603050302020204" pitchFamily="34" charset="0"/>
            </a:endParaRPr>
          </a:p>
        </p:txBody>
      </p:sp>
      <p:sp>
        <p:nvSpPr>
          <p:cNvPr id="6" name="TextBox 5">
            <a:extLst>
              <a:ext uri="{FF2B5EF4-FFF2-40B4-BE49-F238E27FC236}">
                <a16:creationId xmlns:a16="http://schemas.microsoft.com/office/drawing/2014/main" id="{DF6184B3-8351-432D-A764-774EFB8B4647}"/>
              </a:ext>
            </a:extLst>
          </p:cNvPr>
          <p:cNvSpPr txBox="1"/>
          <p:nvPr/>
        </p:nvSpPr>
        <p:spPr>
          <a:xfrm>
            <a:off x="2674216" y="395966"/>
            <a:ext cx="838200" cy="615553"/>
          </a:xfrm>
          <a:prstGeom prst="rect">
            <a:avLst/>
          </a:prstGeom>
          <a:noFill/>
        </p:spPr>
        <p:txBody>
          <a:bodyPr wrap="square" rtlCol="0">
            <a:spAutoFit/>
          </a:bodyPr>
          <a:lstStyle/>
          <a:p>
            <a:pPr defTabSz="914377"/>
            <a:r>
              <a:rPr lang="en-US" sz="3400" b="1">
                <a:solidFill>
                  <a:srgbClr val="FF0000"/>
                </a:solidFill>
                <a:latin typeface="HP001 4 hàng" panose="020B0603050302020204" pitchFamily="34" charset="0"/>
              </a:rPr>
              <a:t>12</a:t>
            </a:r>
            <a:endParaRPr lang="en-US" sz="3400" b="1" dirty="0">
              <a:solidFill>
                <a:srgbClr val="FF0000"/>
              </a:solidFill>
              <a:latin typeface="HP001 4 hàng" panose="020B0603050302020204" pitchFamily="34" charset="0"/>
            </a:endParaRPr>
          </a:p>
        </p:txBody>
      </p:sp>
      <p:sp>
        <p:nvSpPr>
          <p:cNvPr id="7" name="TextBox 6">
            <a:extLst>
              <a:ext uri="{FF2B5EF4-FFF2-40B4-BE49-F238E27FC236}">
                <a16:creationId xmlns:a16="http://schemas.microsoft.com/office/drawing/2014/main" id="{DF6184B3-8351-432D-A764-774EFB8B4647}"/>
              </a:ext>
            </a:extLst>
          </p:cNvPr>
          <p:cNvSpPr txBox="1"/>
          <p:nvPr/>
        </p:nvSpPr>
        <p:spPr>
          <a:xfrm>
            <a:off x="1371643" y="1291566"/>
            <a:ext cx="539665" cy="1200329"/>
          </a:xfrm>
          <a:prstGeom prst="rect">
            <a:avLst/>
          </a:prstGeom>
          <a:noFill/>
        </p:spPr>
        <p:txBody>
          <a:bodyPr wrap="square" rtlCol="0">
            <a:spAutoFit/>
          </a:bodyPr>
          <a:lstStyle/>
          <a:p>
            <a:pPr defTabSz="914377"/>
            <a:r>
              <a:rPr lang="en-US" sz="7200" b="1">
                <a:solidFill>
                  <a:srgbClr val="FF0000"/>
                </a:solidFill>
                <a:latin typeface="HP001 4 hàng" panose="020B0603050302020204" pitchFamily="34" charset="0"/>
              </a:rPr>
              <a:t>-</a:t>
            </a:r>
            <a:endParaRPr lang="en-US" sz="7200" b="1" dirty="0">
              <a:solidFill>
                <a:srgbClr val="FF0000"/>
              </a:solidFill>
              <a:latin typeface="HP001 4 hàng" panose="020B0603050302020204" pitchFamily="34" charset="0"/>
            </a:endParaRPr>
          </a:p>
        </p:txBody>
      </p:sp>
      <p:sp>
        <p:nvSpPr>
          <p:cNvPr id="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801149" y="1353251"/>
            <a:ext cx="166357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Ūg</a:t>
            </a:r>
          </a:p>
        </p:txBody>
      </p:sp>
      <p:sp>
        <p:nvSpPr>
          <p:cNvPr id="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909547" y="1426893"/>
            <a:ext cx="344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1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303441" y="1349622"/>
            <a:ext cx="166357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Ŕng</a:t>
            </a:r>
          </a:p>
        </p:txBody>
      </p:sp>
      <p:sp>
        <p:nvSpPr>
          <p:cNvPr id="1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741699" y="1411177"/>
            <a:ext cx="344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1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15108" y="1344902"/>
            <a:ext cx="1070813"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6200">
                <a:solidFill>
                  <a:srgbClr val="FF0000"/>
                </a:solidFill>
                <a:latin typeface="HP001 4 hàng" panose="020B0603050302020204" pitchFamily="34" charset="0"/>
                <a:cs typeface="Times New Roman" panose="02020603050405020304" pitchFamily="18" charset="0"/>
              </a:rPr>
              <a:t>Θ</a:t>
            </a:r>
            <a:r>
              <a:rPr lang="en-US" altLang="en-US" sz="6200">
                <a:solidFill>
                  <a:srgbClr val="FF0000"/>
                </a:solidFill>
                <a:latin typeface="HP001 4 hàng" panose="020B0603050302020204" pitchFamily="34" charset="0"/>
                <a:cs typeface="Times New Roman" panose="02020603050405020304" pitchFamily="18" charset="0"/>
              </a:rPr>
              <a:t>ł‼</a:t>
            </a:r>
          </a:p>
        </p:txBody>
      </p:sp>
      <p:sp>
        <p:nvSpPr>
          <p:cNvPr id="1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930743" y="1415180"/>
            <a:ext cx="344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1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323869" y="1353251"/>
            <a:ext cx="1070813"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6200">
                <a:solidFill>
                  <a:srgbClr val="FF0000"/>
                </a:solidFill>
                <a:latin typeface="HP001 4 hàng" panose="020B0603050302020204" pitchFamily="34" charset="0"/>
                <a:cs typeface="Times New Roman" panose="02020603050405020304" pitchFamily="18" charset="0"/>
              </a:rPr>
              <a:t>Θ</a:t>
            </a:r>
            <a:r>
              <a:rPr lang="en-US" altLang="en-US" sz="6200">
                <a:solidFill>
                  <a:srgbClr val="FF0000"/>
                </a:solidFill>
                <a:latin typeface="HP001 4 hàng" panose="020B0603050302020204" pitchFamily="34" charset="0"/>
                <a:cs typeface="Times New Roman" panose="02020603050405020304" pitchFamily="18" charset="0"/>
              </a:rPr>
              <a:t>łt</a:t>
            </a:r>
          </a:p>
        </p:txBody>
      </p:sp>
      <p:sp>
        <p:nvSpPr>
          <p:cNvPr id="1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140761" y="1406457"/>
            <a:ext cx="344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1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519373" y="1344902"/>
            <a:ext cx="16006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6200">
                <a:solidFill>
                  <a:srgbClr val="FF0000"/>
                </a:solidFill>
                <a:latin typeface="HP001 4 hàng" panose="020B0603050302020204" pitchFamily="34" charset="0"/>
                <a:cs typeface="Times New Roman" panose="02020603050405020304" pitchFamily="18" charset="0"/>
              </a:rPr>
              <a:t>Θ</a:t>
            </a:r>
            <a:r>
              <a:rPr lang="en-US" altLang="en-US" sz="6200">
                <a:solidFill>
                  <a:srgbClr val="FF0000"/>
                </a:solidFill>
                <a:latin typeface="HP001 4 hàng" panose="020B0603050302020204" pitchFamily="34" charset="0"/>
                <a:cs typeface="Times New Roman" panose="02020603050405020304" pitchFamily="18" charset="0"/>
              </a:rPr>
              <a:t>łm</a:t>
            </a:r>
          </a:p>
        </p:txBody>
      </p:sp>
      <p:sp>
        <p:nvSpPr>
          <p:cNvPr id="1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847056" y="1434394"/>
            <a:ext cx="3370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1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798840" y="2558142"/>
            <a:ext cx="171357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6200">
                <a:solidFill>
                  <a:srgbClr val="FF0000"/>
                </a:solidFill>
                <a:latin typeface="HP001 4 hàng" panose="020B0603050302020204" pitchFamily="34" charset="0"/>
                <a:cs typeface="Times New Roman" panose="02020603050405020304" pitchFamily="18" charset="0"/>
              </a:rPr>
              <a:t>Θ</a:t>
            </a:r>
            <a:r>
              <a:rPr lang="en-US" altLang="en-US" sz="6200">
                <a:solidFill>
                  <a:srgbClr val="FF0000"/>
                </a:solidFill>
                <a:latin typeface="HP001 4 hàng" panose="020B0603050302020204" pitchFamily="34" charset="0"/>
                <a:cs typeface="Times New Roman" panose="02020603050405020304" pitchFamily="18" charset="0"/>
              </a:rPr>
              <a:t>łng</a:t>
            </a:r>
          </a:p>
        </p:txBody>
      </p:sp>
      <p:sp>
        <p:nvSpPr>
          <p:cNvPr id="1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256942" y="2619697"/>
            <a:ext cx="344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2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616063" y="2545169"/>
            <a:ext cx="136546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6200">
                <a:solidFill>
                  <a:srgbClr val="FF0000"/>
                </a:solidFill>
                <a:latin typeface="HP001 4 hàng" panose="020B0603050302020204" pitchFamily="34" charset="0"/>
                <a:cs typeface="Times New Roman" panose="02020603050405020304" pitchFamily="18" charset="0"/>
              </a:rPr>
              <a:t>ΐ</a:t>
            </a:r>
            <a:r>
              <a:rPr lang="en-US" altLang="en-US" sz="6200">
                <a:solidFill>
                  <a:srgbClr val="FF0000"/>
                </a:solidFill>
                <a:latin typeface="HP001 4 hàng" panose="020B0603050302020204" pitchFamily="34" charset="0"/>
                <a:cs typeface="Times New Roman" panose="02020603050405020304" pitchFamily="18" charset="0"/>
              </a:rPr>
              <a:t>êu</a:t>
            </a:r>
          </a:p>
        </p:txBody>
      </p:sp>
      <p:sp>
        <p:nvSpPr>
          <p:cNvPr id="2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794709" y="2627791"/>
            <a:ext cx="344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10287" y="2550208"/>
            <a:ext cx="156571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6200">
                <a:solidFill>
                  <a:srgbClr val="FF0000"/>
                </a:solidFill>
                <a:latin typeface="HP001 4 hàng" panose="020B0603050302020204" pitchFamily="34" charset="0"/>
                <a:cs typeface="Times New Roman" panose="02020603050405020304" pitchFamily="18" charset="0"/>
              </a:rPr>
              <a:t>ΐ</a:t>
            </a:r>
            <a:r>
              <a:rPr lang="en-US" altLang="en-US" sz="6200">
                <a:solidFill>
                  <a:srgbClr val="FF0000"/>
                </a:solidFill>
                <a:latin typeface="HP001 4 hàng" panose="020B0603050302020204" pitchFamily="34" charset="0"/>
                <a:cs typeface="Times New Roman" panose="02020603050405020304" pitchFamily="18" charset="0"/>
              </a:rPr>
              <a:t>ên</a:t>
            </a: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390649" y="2764541"/>
            <a:ext cx="3446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latin typeface="HP001 4 hàng" panose="020B0603050302020204" pitchFamily="34" charset="0"/>
                <a:cs typeface="Times New Roman" panose="02020603050405020304" pitchFamily="18" charset="0"/>
              </a:rPr>
              <a:t>.</a:t>
            </a:r>
          </a:p>
        </p:txBody>
      </p:sp>
      <p:sp>
        <p:nvSpPr>
          <p:cNvPr id="24" name="TextBox 23">
            <a:extLst>
              <a:ext uri="{FF2B5EF4-FFF2-40B4-BE49-F238E27FC236}">
                <a16:creationId xmlns:a16="http://schemas.microsoft.com/office/drawing/2014/main" id="{DF6184B3-8351-432D-A764-774EFB8B4647}"/>
              </a:ext>
            </a:extLst>
          </p:cNvPr>
          <p:cNvSpPr txBox="1"/>
          <p:nvPr/>
        </p:nvSpPr>
        <p:spPr>
          <a:xfrm>
            <a:off x="1356519" y="3700328"/>
            <a:ext cx="539665" cy="1200329"/>
          </a:xfrm>
          <a:prstGeom prst="rect">
            <a:avLst/>
          </a:prstGeom>
          <a:noFill/>
        </p:spPr>
        <p:txBody>
          <a:bodyPr wrap="square" rtlCol="0">
            <a:spAutoFit/>
          </a:bodyPr>
          <a:lstStyle/>
          <a:p>
            <a:pPr defTabSz="914377"/>
            <a:r>
              <a:rPr lang="en-US" sz="7200" b="1">
                <a:solidFill>
                  <a:srgbClr val="FF0000"/>
                </a:solidFill>
                <a:latin typeface="HP001 4 hàng" panose="020B0603050302020204" pitchFamily="34" charset="0"/>
              </a:rPr>
              <a:t>-</a:t>
            </a:r>
            <a:endParaRPr lang="en-US" sz="7200" b="1" dirty="0">
              <a:solidFill>
                <a:srgbClr val="FF0000"/>
              </a:solidFill>
              <a:latin typeface="HP001 4 hàng" panose="020B0603050302020204" pitchFamily="34" charset="0"/>
            </a:endParaRP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798840" y="3787983"/>
            <a:ext cx="252947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khĎng</a:t>
            </a:r>
          </a:p>
        </p:txBody>
      </p:sp>
      <p:sp>
        <p:nvSpPr>
          <p:cNvPr id="2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267004" y="3786036"/>
            <a:ext cx="135671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cňŁ</a:t>
            </a: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338541" y="3842329"/>
            <a:ext cx="344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2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715544" y="3773102"/>
            <a:ext cx="215131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xanh</a:t>
            </a:r>
          </a:p>
        </p:txBody>
      </p:sp>
      <p:sp>
        <p:nvSpPr>
          <p:cNvPr id="2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823084" y="3768339"/>
            <a:ext cx="159157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b</a:t>
            </a:r>
            <a:r>
              <a:rPr lang="el-GR" altLang="en-US" sz="6200">
                <a:solidFill>
                  <a:srgbClr val="FF0000"/>
                </a:solidFill>
                <a:latin typeface="HP001 4 hàng" panose="020B0603050302020204" pitchFamily="34" charset="0"/>
                <a:cs typeface="Times New Roman" panose="02020603050405020304" pitchFamily="18" charset="0"/>
              </a:rPr>
              <a:t>μ</a:t>
            </a:r>
            <a:r>
              <a:rPr lang="en-US" altLang="en-US" sz="6200">
                <a:solidFill>
                  <a:srgbClr val="FF0000"/>
                </a:solidFill>
                <a:latin typeface="HP001 4 hàng" panose="020B0603050302020204" pitchFamily="34" charset="0"/>
                <a:cs typeface="Times New Roman" panose="02020603050405020304" pitchFamily="18" charset="0"/>
              </a:rPr>
              <a:t>Ğ‼</a:t>
            </a:r>
          </a:p>
        </p:txBody>
      </p:sp>
      <p:sp>
        <p:nvSpPr>
          <p:cNvPr id="3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947680" y="3850250"/>
            <a:ext cx="344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3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800000" y="4962634"/>
            <a:ext cx="252947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6200">
                <a:solidFill>
                  <a:srgbClr val="FF0000"/>
                </a:solidFill>
                <a:latin typeface="HP001 4 hàng" panose="020B0603050302020204" pitchFamily="34" charset="0"/>
                <a:cs typeface="Times New Roman" panose="02020603050405020304" pitchFamily="18" charset="0"/>
              </a:rPr>
              <a:t>kh</a:t>
            </a:r>
            <a:r>
              <a:rPr lang="el-GR" altLang="en-US" sz="6200">
                <a:solidFill>
                  <a:srgbClr val="FF0000"/>
                </a:solidFill>
                <a:latin typeface="HP001 4 hàng" panose="020B0603050302020204" pitchFamily="34" charset="0"/>
                <a:cs typeface="Times New Roman" panose="02020603050405020304" pitchFamily="18" charset="0"/>
              </a:rPr>
              <a:t>Θ</a:t>
            </a:r>
            <a:r>
              <a:rPr lang="en-US" altLang="en-US" sz="6200">
                <a:solidFill>
                  <a:srgbClr val="FF0000"/>
                </a:solidFill>
                <a:latin typeface="HP001 4 hàng" panose="020B0603050302020204" pitchFamily="34" charset="0"/>
                <a:cs typeface="Times New Roman" panose="02020603050405020304" pitchFamily="18" charset="0"/>
              </a:rPr>
              <a:t>łm</a:t>
            </a:r>
          </a:p>
        </p:txBody>
      </p:sp>
      <p:sp>
        <p:nvSpPr>
          <p:cNvPr id="3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206639" y="4988655"/>
            <a:ext cx="141708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6200">
                <a:solidFill>
                  <a:srgbClr val="FF0000"/>
                </a:solidFill>
                <a:latin typeface="HP001 4 hàng" panose="020B0603050302020204" pitchFamily="34" charset="0"/>
                <a:cs typeface="Times New Roman" panose="02020603050405020304" pitchFamily="18" charset="0"/>
              </a:rPr>
              <a:t>Ǉū</a:t>
            </a:r>
          </a:p>
        </p:txBody>
      </p:sp>
      <p:sp>
        <p:nvSpPr>
          <p:cNvPr id="3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291619" y="5037492"/>
            <a:ext cx="344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a:t>
            </a:r>
          </a:p>
        </p:txBody>
      </p:sp>
      <p:sp>
        <p:nvSpPr>
          <p:cNvPr id="3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614195" y="4979735"/>
            <a:ext cx="135671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cáŁ</a:t>
            </a:r>
          </a:p>
        </p:txBody>
      </p:sp>
      <p:sp>
        <p:nvSpPr>
          <p:cNvPr id="3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779958" y="4977301"/>
            <a:ext cx="189176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Ǉrūg</a:t>
            </a:r>
          </a:p>
        </p:txBody>
      </p:sp>
      <p:sp>
        <p:nvSpPr>
          <p:cNvPr id="3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523884" y="5182061"/>
            <a:ext cx="3446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latin typeface="HP001 4 hàng" panose="020B0603050302020204" pitchFamily="34" charset="0"/>
                <a:cs typeface="Times New Roman" panose="02020603050405020304" pitchFamily="18" charset="0"/>
              </a:rPr>
              <a:t>.</a:t>
            </a:r>
          </a:p>
        </p:txBody>
      </p:sp>
    </p:spTree>
    <p:extLst>
      <p:ext uri="{BB962C8B-B14F-4D97-AF65-F5344CB8AC3E}">
        <p14:creationId xmlns:p14="http://schemas.microsoft.com/office/powerpoint/2010/main" val="920747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42" y="327016"/>
            <a:ext cx="12027872"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5" t="30841" r="1190" b="6531"/>
          <a:stretch/>
        </p:blipFill>
        <p:spPr>
          <a:xfrm>
            <a:off x="3028348" y="1447800"/>
            <a:ext cx="5522781" cy="5186854"/>
          </a:xfrm>
          <a:prstGeom prst="rect">
            <a:avLst/>
          </a:prstGeom>
        </p:spPr>
      </p:pic>
    </p:spTree>
    <p:extLst>
      <p:ext uri="{BB962C8B-B14F-4D97-AF65-F5344CB8AC3E}">
        <p14:creationId xmlns:p14="http://schemas.microsoft.com/office/powerpoint/2010/main" val="3976553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3719" y="533400"/>
            <a:ext cx="8686800" cy="3886200"/>
          </a:xfrm>
        </p:spPr>
        <p:txBody>
          <a:bodyPr>
            <a:noAutofit/>
          </a:bodyPr>
          <a:lstStyle/>
          <a:p>
            <a:r>
              <a:rPr lang="en-US" u="sng">
                <a:solidFill>
                  <a:srgbClr val="002060"/>
                </a:solidFill>
                <a:latin typeface="Arial-Rounded" pitchFamily="34" charset="0"/>
                <a:ea typeface="Arial-Rounded" pitchFamily="34" charset="0"/>
                <a:cs typeface="Arial-Rounded" pitchFamily="34" charset="0"/>
              </a:rPr>
              <a:t>Bài học:</a:t>
            </a:r>
            <a:br>
              <a:rPr lang="en-US" u="sng">
                <a:solidFill>
                  <a:srgbClr val="00206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Trong cuộc sống, chúng ta nên khiêm tốn, lịch sự khi giao tiếp và gặp gỡ; không nên hung hăng, kiêu căng, xem thường người khác.</a:t>
            </a:r>
          </a:p>
        </p:txBody>
      </p:sp>
    </p:spTree>
    <p:extLst>
      <p:ext uri="{BB962C8B-B14F-4D97-AF65-F5344CB8AC3E}">
        <p14:creationId xmlns:p14="http://schemas.microsoft.com/office/powerpoint/2010/main" val="3354861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319" y="-1"/>
            <a:ext cx="8458200" cy="6843453"/>
          </a:xfrm>
          <a:prstGeom prst="rect">
            <a:avLst/>
          </a:prstGeom>
        </p:spPr>
      </p:pic>
      <p:sp>
        <p:nvSpPr>
          <p:cNvPr id="4" name="TextBox 3">
            <a:extLst>
              <a:ext uri="{FF2B5EF4-FFF2-40B4-BE49-F238E27FC236}">
                <a16:creationId xmlns:a16="http://schemas.microsoft.com/office/drawing/2014/main" id="{DF6184B3-8351-432D-A764-774EFB8B4647}"/>
              </a:ext>
            </a:extLst>
          </p:cNvPr>
          <p:cNvSpPr txBox="1"/>
          <p:nvPr/>
        </p:nvSpPr>
        <p:spPr>
          <a:xfrm>
            <a:off x="1280319" y="42863"/>
            <a:ext cx="539665" cy="1200329"/>
          </a:xfrm>
          <a:prstGeom prst="rect">
            <a:avLst/>
          </a:prstGeom>
          <a:noFill/>
        </p:spPr>
        <p:txBody>
          <a:bodyPr wrap="square" rtlCol="0">
            <a:spAutoFit/>
          </a:bodyPr>
          <a:lstStyle/>
          <a:p>
            <a:pPr defTabSz="914377"/>
            <a:r>
              <a:rPr lang="en-US" sz="7200" b="1">
                <a:solidFill>
                  <a:srgbClr val="FF0000"/>
                </a:solidFill>
                <a:latin typeface="HP001 4 hàng" panose="020B0603050302020204" pitchFamily="34" charset="0"/>
              </a:rPr>
              <a:t>-</a:t>
            </a:r>
            <a:endParaRPr lang="en-US" sz="7200" b="1" dirty="0">
              <a:solidFill>
                <a:srgbClr val="FF0000"/>
              </a:solidFill>
              <a:latin typeface="HP001 4 hàng" panose="020B0603050302020204" pitchFamily="34" charset="0"/>
            </a:endParaRPr>
          </a:p>
        </p:txBody>
      </p:sp>
      <p:sp>
        <p:nvSpPr>
          <p:cNvPr id="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762832" y="119807"/>
            <a:ext cx="197493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ch</a:t>
            </a:r>
            <a:r>
              <a:rPr lang="el-GR" altLang="en-US" sz="6200">
                <a:solidFill>
                  <a:srgbClr val="FF0000"/>
                </a:solidFill>
                <a:latin typeface="HP001 4 hàng" panose="020B0603050302020204" pitchFamily="34" charset="0"/>
                <a:cs typeface="Times New Roman" panose="02020603050405020304" pitchFamily="18" charset="0"/>
              </a:rPr>
              <a:t>Θ</a:t>
            </a:r>
            <a:r>
              <a:rPr lang="en-US" altLang="en-US" sz="6200">
                <a:solidFill>
                  <a:srgbClr val="FF0000"/>
                </a:solidFill>
                <a:latin typeface="HP001 4 hàng" panose="020B0603050302020204" pitchFamily="34" charset="0"/>
                <a:cs typeface="Times New Roman" panose="02020603050405020304" pitchFamily="18" charset="0"/>
              </a:rPr>
              <a:t>Ğn</a:t>
            </a:r>
          </a:p>
        </p:txBody>
      </p:sp>
      <p:sp>
        <p:nvSpPr>
          <p:cNvPr id="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756815" y="115044"/>
            <a:ext cx="136546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6200">
                <a:solidFill>
                  <a:srgbClr val="FF0000"/>
                </a:solidFill>
                <a:latin typeface="HP001 4 hàng" panose="020B0603050302020204" pitchFamily="34" charset="0"/>
                <a:cs typeface="Times New Roman" panose="02020603050405020304" pitchFamily="18" charset="0"/>
              </a:rPr>
              <a:t>ΐ</a:t>
            </a:r>
            <a:r>
              <a:rPr lang="en-US" altLang="en-US" sz="6200">
                <a:solidFill>
                  <a:srgbClr val="FF0000"/>
                </a:solidFill>
                <a:latin typeface="HP001 4 hàng" panose="020B0603050302020204" pitchFamily="34" charset="0"/>
                <a:cs typeface="Times New Roman" panose="02020603050405020304" pitchFamily="18" charset="0"/>
              </a:rPr>
              <a:t>êĎ</a:t>
            </a:r>
          </a:p>
        </p:txBody>
      </p:sp>
      <p:sp>
        <p:nvSpPr>
          <p:cNvPr id="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026231" y="115044"/>
            <a:ext cx="136546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gia</a:t>
            </a:r>
          </a:p>
        </p:txBody>
      </p:sp>
      <p:sp>
        <p:nvSpPr>
          <p:cNvPr id="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236323" y="115044"/>
            <a:ext cx="197819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đşnh</a:t>
            </a:r>
          </a:p>
        </p:txBody>
      </p:sp>
      <p:sp>
        <p:nvSpPr>
          <p:cNvPr id="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777120" y="1343949"/>
            <a:ext cx="146861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cča</a:t>
            </a:r>
          </a:p>
        </p:txBody>
      </p:sp>
      <p:sp>
        <p:nvSpPr>
          <p:cNvPr id="1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217155" y="1343949"/>
            <a:ext cx="230178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jşnh</a:t>
            </a:r>
          </a:p>
        </p:txBody>
      </p:sp>
      <p:sp>
        <p:nvSpPr>
          <p:cNvPr id="1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480843" y="1339186"/>
            <a:ext cx="212407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wh</a:t>
            </a:r>
            <a:r>
              <a:rPr lang="el-GR" altLang="en-US" sz="6200">
                <a:solidFill>
                  <a:srgbClr val="FF0000"/>
                </a:solidFill>
                <a:latin typeface="HP001 4 hàng" panose="020B0603050302020204" pitchFamily="34" charset="0"/>
                <a:cs typeface="Times New Roman" panose="02020603050405020304" pitchFamily="18" charset="0"/>
              </a:rPr>
              <a:t>μϛ</a:t>
            </a:r>
            <a:r>
              <a:rPr lang="en-US" altLang="en-US" sz="6200">
                <a:solidFill>
                  <a:srgbClr val="FF0000"/>
                </a:solidFill>
                <a:latin typeface="HP001 4 hàng" panose="020B0603050302020204" pitchFamily="34" charset="0"/>
                <a:cs typeface="Times New Roman" panose="02020603050405020304" pitchFamily="18" charset="0"/>
              </a:rPr>
              <a:t>u</a:t>
            </a:r>
          </a:p>
        </p:txBody>
      </p:sp>
      <p:sp>
        <p:nvSpPr>
          <p:cNvPr id="1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431968" y="1343949"/>
            <a:ext cx="1835063"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200">
                <a:solidFill>
                  <a:srgbClr val="FF0000"/>
                </a:solidFill>
                <a:latin typeface="HP001 4 hàng" panose="020B0603050302020204" pitchFamily="34" charset="0"/>
                <a:cs typeface="Times New Roman" panose="02020603050405020304" pitchFamily="18" charset="0"/>
              </a:rPr>
              <a:t>lắm</a:t>
            </a:r>
          </a:p>
        </p:txBody>
      </p:sp>
      <p:sp>
        <p:nvSpPr>
          <p:cNvPr id="1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9051863" y="1522751"/>
            <a:ext cx="3446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latin typeface="HP001 4 hàng" panose="020B0603050302020204" pitchFamily="34" charset="0"/>
                <a:cs typeface="Times New Roman" panose="02020603050405020304" pitchFamily="18" charset="0"/>
              </a:rPr>
              <a:t>.</a:t>
            </a:r>
          </a:p>
        </p:txBody>
      </p:sp>
    </p:spTree>
    <p:extLst>
      <p:ext uri="{BB962C8B-B14F-4D97-AF65-F5344CB8AC3E}">
        <p14:creationId xmlns:p14="http://schemas.microsoft.com/office/powerpoint/2010/main" val="175347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19" y="2286000"/>
            <a:ext cx="11277600" cy="2286000"/>
          </a:xfrm>
        </p:spPr>
        <p:txBody>
          <a:bodyPr>
            <a:normAutofit fontScale="90000"/>
          </a:bodyPr>
          <a:lstStyle/>
          <a:p>
            <a:pPr algn="l">
              <a:lnSpc>
                <a:spcPct val="120000"/>
              </a:lnSpc>
            </a:pPr>
            <a:r>
              <a:rPr lang="en-US" sz="5300">
                <a:latin typeface="Arial-SGK-TV" pitchFamily="2" charset="0"/>
                <a:cs typeface="Arial-SGK-TV" pitchFamily="2" charset="0"/>
              </a:rPr>
              <a:t>                   </a:t>
            </a:r>
            <a:r>
              <a:rPr lang="en-US" sz="4900">
                <a:latin typeface="Arial-SGK-TV" pitchFamily="2" charset="0"/>
                <a:cs typeface="Arial-SGK-TV" pitchFamily="2" charset="0"/>
              </a:rPr>
              <a:t>Ông của bé Hồng</a:t>
            </a:r>
            <a:br>
              <a:rPr lang="en-US" sz="4900">
                <a:latin typeface="Arial-SGK-TV" pitchFamily="2" charset="0"/>
                <a:cs typeface="Arial-SGK-TV" pitchFamily="2" charset="0"/>
              </a:rPr>
            </a:br>
            <a:r>
              <a:rPr lang="en-US" sz="4900">
                <a:latin typeface="Arial-SGK-TV" pitchFamily="2" charset="0"/>
                <a:cs typeface="Arial-SGK-TV" pitchFamily="2" charset="0"/>
              </a:rPr>
              <a:t>      Ông của bé Hồng đã lớn tuổi, tóc ông bạc trắng, lưng đã còng. Ông đi chầm chậm. Bé Hồng đỡ ông lên bậc thềm, ông mỉm cười, gật gật đầu: A, chà chà, bé Hồng giỏi quá. Hồng rất yêu quý ông.</a:t>
            </a:r>
            <a:br>
              <a:rPr lang="en-US"/>
            </a:br>
            <a:endParaRPr lang="en-US"/>
          </a:p>
        </p:txBody>
      </p:sp>
    </p:spTree>
    <p:extLst>
      <p:ext uri="{BB962C8B-B14F-4D97-AF65-F5344CB8AC3E}">
        <p14:creationId xmlns:p14="http://schemas.microsoft.com/office/powerpoint/2010/main" val="1617292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217419994"/>
              </p:ext>
            </p:extLst>
          </p:nvPr>
        </p:nvGraphicFramePr>
        <p:xfrm>
          <a:off x="2048134" y="3578736"/>
          <a:ext cx="10012554" cy="2895600"/>
        </p:xfrm>
        <a:graphic>
          <a:graphicData uri="http://schemas.openxmlformats.org/drawingml/2006/table">
            <a:tbl>
              <a:tblPr firstRow="1" bandRow="1">
                <a:tableStyleId>{5C22544A-7EE6-4342-B048-85BDC9FD1C3A}</a:tableStyleId>
              </a:tblPr>
              <a:tblGrid>
                <a:gridCol w="1668759">
                  <a:extLst>
                    <a:ext uri="{9D8B030D-6E8A-4147-A177-3AD203B41FA5}">
                      <a16:colId xmlns:a16="http://schemas.microsoft.com/office/drawing/2014/main" val="20000"/>
                    </a:ext>
                  </a:extLst>
                </a:gridCol>
                <a:gridCol w="1668759">
                  <a:extLst>
                    <a:ext uri="{9D8B030D-6E8A-4147-A177-3AD203B41FA5}">
                      <a16:colId xmlns:a16="http://schemas.microsoft.com/office/drawing/2014/main" val="20001"/>
                    </a:ext>
                  </a:extLst>
                </a:gridCol>
                <a:gridCol w="1668759">
                  <a:extLst>
                    <a:ext uri="{9D8B030D-6E8A-4147-A177-3AD203B41FA5}">
                      <a16:colId xmlns:a16="http://schemas.microsoft.com/office/drawing/2014/main" val="20002"/>
                    </a:ext>
                  </a:extLst>
                </a:gridCol>
                <a:gridCol w="1668759">
                  <a:extLst>
                    <a:ext uri="{9D8B030D-6E8A-4147-A177-3AD203B41FA5}">
                      <a16:colId xmlns:a16="http://schemas.microsoft.com/office/drawing/2014/main" val="20003"/>
                    </a:ext>
                  </a:extLst>
                </a:gridCol>
                <a:gridCol w="1668759">
                  <a:extLst>
                    <a:ext uri="{9D8B030D-6E8A-4147-A177-3AD203B41FA5}">
                      <a16:colId xmlns:a16="http://schemas.microsoft.com/office/drawing/2014/main" val="20004"/>
                    </a:ext>
                  </a:extLst>
                </a:gridCol>
                <a:gridCol w="1668759">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 name="Rectangle 1"/>
          <p:cNvSpPr/>
          <p:nvPr/>
        </p:nvSpPr>
        <p:spPr>
          <a:xfrm>
            <a:off x="-84457" y="-167309"/>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372015" y="742950"/>
            <a:ext cx="1127504" cy="943848"/>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65</a:t>
            </a: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212149" y="6960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a:solidFill>
                  <a:schemeClr val="bg1"/>
                </a:solidFill>
                <a:latin typeface="Arial-Rounded" pitchFamily="34" charset="0"/>
                <a:ea typeface="Arial-Rounded" pitchFamily="34" charset="0"/>
                <a:cs typeface="Arial-Rounded" pitchFamily="34" charset="0"/>
              </a:rPr>
              <a:t>ÔN TẬP</a:t>
            </a:r>
          </a:p>
          <a:p>
            <a:pPr>
              <a:lnSpc>
                <a:spcPct val="120000"/>
              </a:lnSpc>
            </a:pPr>
            <a:r>
              <a:rPr lang="en-US" b="1">
                <a:solidFill>
                  <a:schemeClr val="bg1"/>
                </a:solidFill>
                <a:latin typeface="Arial-Rounded" pitchFamily="34" charset="0"/>
                <a:ea typeface="Arial-Rounded" pitchFamily="34" charset="0"/>
                <a:cs typeface="Arial-Rounded" pitchFamily="34" charset="0"/>
              </a:rPr>
              <a:t>VÀ KỂ CHUYỆN</a:t>
            </a:r>
          </a:p>
        </p:txBody>
      </p:sp>
      <p:sp>
        <p:nvSpPr>
          <p:cNvPr id="39" name="Title 1"/>
          <p:cNvSpPr txBox="1">
            <a:spLocks/>
          </p:cNvSpPr>
          <p:nvPr/>
        </p:nvSpPr>
        <p:spPr>
          <a:xfrm>
            <a:off x="3498492" y="3756026"/>
            <a:ext cx="166559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trong</a:t>
            </a:r>
            <a:endParaRPr lang="en-US" dirty="0">
              <a:solidFill>
                <a:srgbClr val="0070C0"/>
              </a:solidFill>
              <a:latin typeface="Arial-Rounded" pitchFamily="34" charset="0"/>
              <a:ea typeface="Arial-Rounded" pitchFamily="34" charset="0"/>
              <a:cs typeface="Arial-Rounded" pitchFamily="34" charset="0"/>
            </a:endParaRPr>
          </a:p>
        </p:txBody>
      </p:sp>
      <p:sp>
        <p:nvSpPr>
          <p:cNvPr id="61" name="Title 1"/>
          <p:cNvSpPr txBox="1">
            <a:spLocks/>
          </p:cNvSpPr>
          <p:nvPr/>
        </p:nvSpPr>
        <p:spPr>
          <a:xfrm>
            <a:off x="5253220" y="3756026"/>
            <a:ext cx="16025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trông</a:t>
            </a:r>
            <a:endParaRPr lang="en-US" dirty="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916674"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26" name="Title 1"/>
          <p:cNvSpPr txBox="1">
            <a:spLocks/>
          </p:cNvSpPr>
          <p:nvPr/>
        </p:nvSpPr>
        <p:spPr>
          <a:xfrm>
            <a:off x="8577421"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29" name="Title 1"/>
          <p:cNvSpPr txBox="1">
            <a:spLocks/>
          </p:cNvSpPr>
          <p:nvPr/>
        </p:nvSpPr>
        <p:spPr>
          <a:xfrm>
            <a:off x="2048134" y="47092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30" name="Title 1"/>
          <p:cNvSpPr txBox="1">
            <a:spLocks/>
          </p:cNvSpPr>
          <p:nvPr/>
        </p:nvSpPr>
        <p:spPr>
          <a:xfrm>
            <a:off x="3587624" y="4709237"/>
            <a:ext cx="1665595"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chiên</a:t>
            </a:r>
            <a:endParaRPr lang="en-US" dirty="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5166519"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33" name="Title 1"/>
          <p:cNvSpPr txBox="1">
            <a:spLocks/>
          </p:cNvSpPr>
          <p:nvPr/>
        </p:nvSpPr>
        <p:spPr>
          <a:xfrm>
            <a:off x="688029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34" name="Title 1"/>
          <p:cNvSpPr txBox="1">
            <a:spLocks/>
          </p:cNvSpPr>
          <p:nvPr/>
        </p:nvSpPr>
        <p:spPr>
          <a:xfrm>
            <a:off x="857975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35" name="Title 1"/>
          <p:cNvSpPr txBox="1">
            <a:spLocks/>
          </p:cNvSpPr>
          <p:nvPr/>
        </p:nvSpPr>
        <p:spPr>
          <a:xfrm>
            <a:off x="1023046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36" name="Title 1"/>
          <p:cNvSpPr txBox="1">
            <a:spLocks/>
          </p:cNvSpPr>
          <p:nvPr/>
        </p:nvSpPr>
        <p:spPr>
          <a:xfrm>
            <a:off x="3566319"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37" name="Title 1"/>
          <p:cNvSpPr txBox="1">
            <a:spLocks/>
          </p:cNvSpPr>
          <p:nvPr/>
        </p:nvSpPr>
        <p:spPr>
          <a:xfrm>
            <a:off x="5234247"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38" name="Title 1"/>
          <p:cNvSpPr txBox="1">
            <a:spLocks/>
          </p:cNvSpPr>
          <p:nvPr/>
        </p:nvSpPr>
        <p:spPr>
          <a:xfrm>
            <a:off x="6884957"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61" grpId="0"/>
      <p:bldP spid="25" grpId="0"/>
      <p:bldP spid="26" grpId="0"/>
      <p:bldP spid="29" grpId="0"/>
      <p:bldP spid="30" grpId="0"/>
      <p:bldP spid="31" grpId="0"/>
      <p:bldP spid="33" grpId="0"/>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391" y="0"/>
            <a:ext cx="9189212" cy="6858000"/>
          </a:xfrm>
          <a:prstGeom prst="rect">
            <a:avLst/>
          </a:prstGeom>
        </p:spPr>
      </p:pic>
      <p:sp>
        <p:nvSpPr>
          <p:cNvPr id="2" name="TextBox 1">
            <a:extLst>
              <a:ext uri="{FF2B5EF4-FFF2-40B4-BE49-F238E27FC236}">
                <a16:creationId xmlns:a16="http://schemas.microsoft.com/office/drawing/2014/main" id="{090A359F-7476-4C80-8155-1AE238EEE11D}"/>
              </a:ext>
            </a:extLst>
          </p:cNvPr>
          <p:cNvSpPr txBox="1"/>
          <p:nvPr/>
        </p:nvSpPr>
        <p:spPr>
          <a:xfrm>
            <a:off x="1889919" y="2433935"/>
            <a:ext cx="609600" cy="461665"/>
          </a:xfrm>
          <a:prstGeom prst="rect">
            <a:avLst/>
          </a:prstGeom>
          <a:noFill/>
        </p:spPr>
        <p:txBody>
          <a:bodyPr wrap="square" rtlCol="0">
            <a:spAutoFit/>
          </a:bodyPr>
          <a:lstStyle/>
          <a:p>
            <a:r>
              <a:rPr lang="en-US" sz="2400" dirty="0"/>
              <a:t>1</a:t>
            </a:r>
          </a:p>
        </p:txBody>
      </p:sp>
      <p:sp>
        <p:nvSpPr>
          <p:cNvPr id="3" name="TextBox 2">
            <a:extLst>
              <a:ext uri="{FF2B5EF4-FFF2-40B4-BE49-F238E27FC236}">
                <a16:creationId xmlns:a16="http://schemas.microsoft.com/office/drawing/2014/main" id="{0C7B8091-DAD0-4122-9AF8-49743D9634DC}"/>
              </a:ext>
            </a:extLst>
          </p:cNvPr>
          <p:cNvSpPr txBox="1"/>
          <p:nvPr/>
        </p:nvSpPr>
        <p:spPr>
          <a:xfrm>
            <a:off x="3337719" y="3352800"/>
            <a:ext cx="609600" cy="457200"/>
          </a:xfrm>
          <a:prstGeom prst="rect">
            <a:avLst/>
          </a:prstGeom>
          <a:noFill/>
        </p:spPr>
        <p:txBody>
          <a:bodyPr wrap="square" rtlCol="0">
            <a:spAutoFit/>
          </a:bodyPr>
          <a:lstStyle/>
          <a:p>
            <a:r>
              <a:rPr lang="en-US" sz="2400" dirty="0"/>
              <a:t>2</a:t>
            </a:r>
          </a:p>
        </p:txBody>
      </p:sp>
      <p:sp>
        <p:nvSpPr>
          <p:cNvPr id="5" name="TextBox 4">
            <a:extLst>
              <a:ext uri="{FF2B5EF4-FFF2-40B4-BE49-F238E27FC236}">
                <a16:creationId xmlns:a16="http://schemas.microsoft.com/office/drawing/2014/main" id="{B6451F30-AC2A-403B-8D26-E49F2F505A09}"/>
              </a:ext>
            </a:extLst>
          </p:cNvPr>
          <p:cNvSpPr txBox="1"/>
          <p:nvPr/>
        </p:nvSpPr>
        <p:spPr>
          <a:xfrm>
            <a:off x="1813719" y="4114800"/>
            <a:ext cx="609600" cy="461665"/>
          </a:xfrm>
          <a:prstGeom prst="rect">
            <a:avLst/>
          </a:prstGeom>
          <a:noFill/>
        </p:spPr>
        <p:txBody>
          <a:bodyPr wrap="square" rtlCol="0">
            <a:spAutoFit/>
          </a:bodyPr>
          <a:lstStyle/>
          <a:p>
            <a:r>
              <a:rPr lang="en-US" sz="2400" dirty="0"/>
              <a:t>3</a:t>
            </a:r>
          </a:p>
        </p:txBody>
      </p:sp>
      <p:sp>
        <p:nvSpPr>
          <p:cNvPr id="6" name="TextBox 5">
            <a:extLst>
              <a:ext uri="{FF2B5EF4-FFF2-40B4-BE49-F238E27FC236}">
                <a16:creationId xmlns:a16="http://schemas.microsoft.com/office/drawing/2014/main" id="{17A6AD43-E808-45F0-9163-54C33EB4EE92}"/>
              </a:ext>
            </a:extLst>
          </p:cNvPr>
          <p:cNvSpPr txBox="1"/>
          <p:nvPr/>
        </p:nvSpPr>
        <p:spPr>
          <a:xfrm>
            <a:off x="3871119" y="5029200"/>
            <a:ext cx="533400" cy="461665"/>
          </a:xfrm>
          <a:prstGeom prst="rect">
            <a:avLst/>
          </a:prstGeom>
          <a:noFill/>
        </p:spPr>
        <p:txBody>
          <a:bodyPr wrap="square" rtlCol="0">
            <a:spAutoFit/>
          </a:bodyPr>
          <a:lstStyle/>
          <a:p>
            <a:r>
              <a:rPr lang="en-US" sz="2400" dirty="0"/>
              <a:t>4</a:t>
            </a:r>
          </a:p>
        </p:txBody>
      </p:sp>
      <p:sp>
        <p:nvSpPr>
          <p:cNvPr id="7" name="TextBox 6">
            <a:extLst>
              <a:ext uri="{FF2B5EF4-FFF2-40B4-BE49-F238E27FC236}">
                <a16:creationId xmlns:a16="http://schemas.microsoft.com/office/drawing/2014/main" id="{8A61036F-17BF-4559-A640-473948302526}"/>
              </a:ext>
            </a:extLst>
          </p:cNvPr>
          <p:cNvSpPr txBox="1"/>
          <p:nvPr/>
        </p:nvSpPr>
        <p:spPr>
          <a:xfrm>
            <a:off x="5547519" y="4038600"/>
            <a:ext cx="609600" cy="461665"/>
          </a:xfrm>
          <a:prstGeom prst="rect">
            <a:avLst/>
          </a:prstGeom>
          <a:noFill/>
        </p:spPr>
        <p:txBody>
          <a:bodyPr wrap="square" rtlCol="0">
            <a:spAutoFit/>
          </a:bodyPr>
          <a:lstStyle/>
          <a:p>
            <a:r>
              <a:rPr lang="en-US" sz="2400" dirty="0"/>
              <a:t>5</a:t>
            </a:r>
          </a:p>
        </p:txBody>
      </p:sp>
      <p:sp>
        <p:nvSpPr>
          <p:cNvPr id="8" name="TextBox 7">
            <a:extLst>
              <a:ext uri="{FF2B5EF4-FFF2-40B4-BE49-F238E27FC236}">
                <a16:creationId xmlns:a16="http://schemas.microsoft.com/office/drawing/2014/main" id="{C35497A1-94B0-43C4-9B84-FB930536F9FF}"/>
              </a:ext>
            </a:extLst>
          </p:cNvPr>
          <p:cNvSpPr txBox="1"/>
          <p:nvPr/>
        </p:nvSpPr>
        <p:spPr>
          <a:xfrm>
            <a:off x="5090319" y="5634335"/>
            <a:ext cx="609600" cy="461665"/>
          </a:xfrm>
          <a:prstGeom prst="rect">
            <a:avLst/>
          </a:prstGeom>
          <a:noFill/>
        </p:spPr>
        <p:txBody>
          <a:bodyPr wrap="square" rtlCol="0">
            <a:spAutoFit/>
          </a:bodyPr>
          <a:lstStyle/>
          <a:p>
            <a:r>
              <a:rPr lang="en-US" sz="2400" dirty="0"/>
              <a:t>6</a:t>
            </a:r>
          </a:p>
        </p:txBody>
      </p:sp>
      <p:sp>
        <p:nvSpPr>
          <p:cNvPr id="9" name="TextBox 8">
            <a:extLst>
              <a:ext uri="{FF2B5EF4-FFF2-40B4-BE49-F238E27FC236}">
                <a16:creationId xmlns:a16="http://schemas.microsoft.com/office/drawing/2014/main" id="{9F4C4DE0-9536-4A7F-A5F7-DC78EB0FB099}"/>
              </a:ext>
            </a:extLst>
          </p:cNvPr>
          <p:cNvSpPr txBox="1"/>
          <p:nvPr/>
        </p:nvSpPr>
        <p:spPr>
          <a:xfrm>
            <a:off x="7300119" y="3667780"/>
            <a:ext cx="685800" cy="523220"/>
          </a:xfrm>
          <a:prstGeom prst="rect">
            <a:avLst/>
          </a:prstGeom>
          <a:noFill/>
        </p:spPr>
        <p:txBody>
          <a:bodyPr wrap="square" rtlCol="0">
            <a:spAutoFit/>
          </a:bodyPr>
          <a:lstStyle/>
          <a:p>
            <a:r>
              <a:rPr lang="en-US" sz="2800" dirty="0"/>
              <a:t>7</a:t>
            </a:r>
          </a:p>
        </p:txBody>
      </p:sp>
      <p:sp>
        <p:nvSpPr>
          <p:cNvPr id="10" name="TextBox 9">
            <a:extLst>
              <a:ext uri="{FF2B5EF4-FFF2-40B4-BE49-F238E27FC236}">
                <a16:creationId xmlns:a16="http://schemas.microsoft.com/office/drawing/2014/main" id="{F8267EB0-2E6D-4E5D-9128-1C1EACC9B15D}"/>
              </a:ext>
            </a:extLst>
          </p:cNvPr>
          <p:cNvSpPr txBox="1"/>
          <p:nvPr/>
        </p:nvSpPr>
        <p:spPr>
          <a:xfrm>
            <a:off x="6766719" y="4953000"/>
            <a:ext cx="685800" cy="523220"/>
          </a:xfrm>
          <a:prstGeom prst="rect">
            <a:avLst/>
          </a:prstGeom>
          <a:noFill/>
        </p:spPr>
        <p:txBody>
          <a:bodyPr wrap="square" rtlCol="0">
            <a:spAutoFit/>
          </a:bodyPr>
          <a:lstStyle/>
          <a:p>
            <a:r>
              <a:rPr lang="en-US" sz="2800" dirty="0"/>
              <a:t>8</a:t>
            </a:r>
          </a:p>
        </p:txBody>
      </p:sp>
      <p:sp>
        <p:nvSpPr>
          <p:cNvPr id="11" name="TextBox 10">
            <a:extLst>
              <a:ext uri="{FF2B5EF4-FFF2-40B4-BE49-F238E27FC236}">
                <a16:creationId xmlns:a16="http://schemas.microsoft.com/office/drawing/2014/main" id="{4482A499-80F1-432E-BCF6-62871E3DF21E}"/>
              </a:ext>
            </a:extLst>
          </p:cNvPr>
          <p:cNvSpPr txBox="1"/>
          <p:nvPr/>
        </p:nvSpPr>
        <p:spPr>
          <a:xfrm>
            <a:off x="9205119" y="4034135"/>
            <a:ext cx="609600" cy="461665"/>
          </a:xfrm>
          <a:prstGeom prst="rect">
            <a:avLst/>
          </a:prstGeom>
          <a:noFill/>
        </p:spPr>
        <p:txBody>
          <a:bodyPr wrap="square" rtlCol="0">
            <a:spAutoFit/>
          </a:bodyPr>
          <a:lstStyle/>
          <a:p>
            <a:r>
              <a:rPr lang="en-US" sz="2400" dirty="0"/>
              <a:t>9</a:t>
            </a:r>
          </a:p>
        </p:txBody>
      </p:sp>
      <p:sp>
        <p:nvSpPr>
          <p:cNvPr id="12" name="TextBox 11">
            <a:extLst>
              <a:ext uri="{FF2B5EF4-FFF2-40B4-BE49-F238E27FC236}">
                <a16:creationId xmlns:a16="http://schemas.microsoft.com/office/drawing/2014/main" id="{E2E30936-EE01-4628-A54F-9F998F996AA6}"/>
              </a:ext>
            </a:extLst>
          </p:cNvPr>
          <p:cNvSpPr txBox="1"/>
          <p:nvPr/>
        </p:nvSpPr>
        <p:spPr>
          <a:xfrm>
            <a:off x="9205119" y="5334000"/>
            <a:ext cx="533400" cy="461665"/>
          </a:xfrm>
          <a:prstGeom prst="rect">
            <a:avLst/>
          </a:prstGeom>
          <a:noFill/>
        </p:spPr>
        <p:txBody>
          <a:bodyPr wrap="square" rtlCol="0">
            <a:spAutoFit/>
          </a:bodyPr>
          <a:lstStyle/>
          <a:p>
            <a:r>
              <a:rPr lang="en-US" sz="2400" dirty="0"/>
              <a:t>10</a:t>
            </a: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500" fill="hold"/>
                                        <p:tgtEl>
                                          <p:spTgt spid="11"/>
                                        </p:tgtEl>
                                        <p:attrNameLst>
                                          <p:attrName>ppt_x</p:attrName>
                                        </p:attrNameLst>
                                      </p:cBhvr>
                                      <p:tavLst>
                                        <p:tav tm="0">
                                          <p:val>
                                            <p:strVal val="#ppt_x"/>
                                          </p:val>
                                        </p:tav>
                                        <p:tav tm="100000">
                                          <p:val>
                                            <p:strVal val="#ppt_x"/>
                                          </p:val>
                                        </p:tav>
                                      </p:tavLst>
                                    </p:anim>
                                    <p:anim calcmode="lin" valueType="num">
                                      <p:cBhvr additive="base">
                                        <p:cTn id="5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rong biển</a:t>
            </a:r>
          </a:p>
        </p:txBody>
      </p:sp>
      <p:pic>
        <p:nvPicPr>
          <p:cNvPr id="2" name="Picture 2" descr="Rong Biển Sấy Truyền Thống Cao Cấp Hàn Quốc 50g Ít Calo, Giàu Dinh Dư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524000"/>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ng biển làm th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181" y="2133600"/>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bao la.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cxnSp>
        <p:nvCxnSpPr>
          <p:cNvPr id="4" name="Straight Connector 3"/>
          <p:cNvCxnSpPr/>
          <p:nvPr/>
        </p:nvCxnSpPr>
        <p:spPr>
          <a:xfrm flipH="1">
            <a:off x="3575069" y="1696938"/>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432719" y="79627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3569798" y="1531181"/>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9492829" y="1696938"/>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75247" y="2370458"/>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9476734" y="1471066"/>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9738519" y="2356865"/>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599313" y="2219705"/>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4</a:t>
            </a:r>
          </a:p>
        </p:txBody>
      </p:sp>
      <p:cxnSp>
        <p:nvCxnSpPr>
          <p:cNvPr id="13" name="Straight Connector 12"/>
          <p:cNvCxnSpPr/>
          <p:nvPr/>
        </p:nvCxnSpPr>
        <p:spPr>
          <a:xfrm flipH="1">
            <a:off x="5990898" y="306899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779345" y="2216625"/>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5</a:t>
            </a:r>
          </a:p>
        </p:txBody>
      </p:sp>
      <p:cxnSp>
        <p:nvCxnSpPr>
          <p:cNvPr id="15" name="Straight Connector 14"/>
          <p:cNvCxnSpPr/>
          <p:nvPr/>
        </p:nvCxnSpPr>
        <p:spPr>
          <a:xfrm flipH="1">
            <a:off x="7349306" y="3923563"/>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102704" y="298274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6</a:t>
            </a:r>
          </a:p>
        </p:txBody>
      </p:sp>
      <p:cxnSp>
        <p:nvCxnSpPr>
          <p:cNvPr id="17" name="Straight Connector 16"/>
          <p:cNvCxnSpPr/>
          <p:nvPr/>
        </p:nvCxnSpPr>
        <p:spPr>
          <a:xfrm flipH="1">
            <a:off x="6842919" y="5257800"/>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460263" y="374251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7</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4"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621"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p:cNvCxnSpPr/>
          <p:nvPr/>
        </p:nvCxnSpPr>
        <p:spPr>
          <a:xfrm>
            <a:off x="6538119"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Trái đất của chúng ta có đặc điểm gì?</a:t>
            </a:r>
          </a:p>
        </p:txBody>
      </p:sp>
      <p:sp>
        <p:nvSpPr>
          <p:cNvPr id="11" name="Rounded Rectangle 10"/>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Trên trái đất có những gì?</a:t>
            </a:r>
          </a:p>
        </p:txBody>
      </p:sp>
      <p:cxnSp>
        <p:nvCxnSpPr>
          <p:cNvPr id="12" name="Straight Connector 11"/>
          <p:cNvCxnSpPr/>
          <p:nvPr/>
        </p:nvCxnSpPr>
        <p:spPr>
          <a:xfrm>
            <a:off x="657312" y="2057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87309" y="2057400"/>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6176" y="284029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68610" y="2821637"/>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Chúng ta cần làm gì cho sự sống trên trái đất?</a:t>
            </a:r>
          </a:p>
        </p:txBody>
      </p:sp>
      <p:cxnSp>
        <p:nvCxnSpPr>
          <p:cNvPr id="23" name="Straight Connector 22"/>
          <p:cNvCxnSpPr/>
          <p:nvPr/>
        </p:nvCxnSpPr>
        <p:spPr>
          <a:xfrm>
            <a:off x="5387719" y="43434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56711" y="43434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513655" y="42672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1233"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2282</TotalTime>
  <Words>469</Words>
  <Application>Microsoft Office PowerPoint</Application>
  <PresentationFormat>Custom</PresentationFormat>
  <Paragraphs>111</Paragraphs>
  <Slides>23</Slides>
  <Notes>8</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.VnArialH</vt:lpstr>
      <vt:lpstr>.VnCooper</vt:lpstr>
      <vt:lpstr>Arial</vt:lpstr>
      <vt:lpstr>Arial Rounded MT Bold</vt:lpstr>
      <vt:lpstr>Arial-Rounded</vt:lpstr>
      <vt:lpstr>Arial-SGK-TV</vt:lpstr>
      <vt:lpstr>Arrus-Black</vt:lpstr>
      <vt:lpstr>AvantGarde</vt:lpstr>
      <vt:lpstr>Bandit</vt:lpstr>
      <vt:lpstr>Calibri</vt:lpstr>
      <vt:lpstr>DomCasual</vt:lpstr>
      <vt:lpstr>HP001 4 hàng</vt:lpstr>
      <vt:lpstr>Times New Roman</vt:lpstr>
      <vt:lpstr>Office Theme</vt:lpstr>
      <vt:lpstr>TIẾNG VIỆT 1</vt:lpstr>
      <vt:lpstr>PowerPoint Presentation</vt:lpstr>
      <vt:lpstr>PowerPoint Presentation</vt:lpstr>
      <vt:lpstr>                   Ông của bé Hồng       Ông của bé Hồng đã lớn tuổi, tóc ông bạc trắng, lưng đã còng. Ông đi chầm chậm. Bé Hồng đỡ ông lên bậc thềm, ông mỉm cười, gật gật đầu: A, chà chà, bé Hồng giỏi quá. Hồng rất yêu quý ông. </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Trong cuộc sống, chúng ta nên khiêm tốn, lịch sự khi giao tiếp và gặp gỡ; không nên hung hăng, kiêu căng, xem thường người khác.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283</cp:revision>
  <dcterms:created xsi:type="dcterms:W3CDTF">2021-05-08T14:00:55Z</dcterms:created>
  <dcterms:modified xsi:type="dcterms:W3CDTF">2021-12-17T07:27:16Z</dcterms:modified>
</cp:coreProperties>
</file>