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9" r:id="rId3"/>
    <p:sldId id="260" r:id="rId4"/>
    <p:sldId id="380" r:id="rId5"/>
    <p:sldId id="336" r:id="rId6"/>
    <p:sldId id="370" r:id="rId7"/>
    <p:sldId id="263" r:id="rId8"/>
    <p:sldId id="282" r:id="rId9"/>
    <p:sldId id="283" r:id="rId10"/>
    <p:sldId id="284" r:id="rId11"/>
    <p:sldId id="372" r:id="rId12"/>
    <p:sldId id="355" r:id="rId13"/>
    <p:sldId id="267" r:id="rId14"/>
    <p:sldId id="357" r:id="rId15"/>
    <p:sldId id="350" r:id="rId16"/>
    <p:sldId id="356" r:id="rId17"/>
    <p:sldId id="320" r:id="rId18"/>
    <p:sldId id="385" r:id="rId19"/>
    <p:sldId id="387" r:id="rId20"/>
    <p:sldId id="386" r:id="rId21"/>
    <p:sldId id="314" r:id="rId22"/>
    <p:sldId id="272" r:id="rId23"/>
    <p:sldId id="338" r:id="rId24"/>
    <p:sldId id="388" r:id="rId25"/>
    <p:sldId id="339" r:id="rId26"/>
    <p:sldId id="274" r:id="rId27"/>
    <p:sldId id="275" r:id="rId28"/>
    <p:sldId id="384" r:id="rId29"/>
    <p:sldId id="277" r:id="rId30"/>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1" autoAdjust="0"/>
    <p:restoredTop sz="96441" autoAdjust="0"/>
  </p:normalViewPr>
  <p:slideViewPr>
    <p:cSldViewPr>
      <p:cViewPr varScale="1">
        <p:scale>
          <a:sx n="69" d="100"/>
          <a:sy n="69" d="100"/>
        </p:scale>
        <p:origin x="120" y="78"/>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12/15/2021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11</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22</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23</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24</a:t>
            </a:fld>
            <a:endParaRPr lang="en-US"/>
          </a:p>
        </p:txBody>
      </p:sp>
    </p:spTree>
    <p:extLst>
      <p:ext uri="{BB962C8B-B14F-4D97-AF65-F5344CB8AC3E}">
        <p14:creationId xmlns:p14="http://schemas.microsoft.com/office/powerpoint/2010/main" val="2862324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25</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5</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6</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7</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8</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12/15/2021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12/15/2021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12/15/2021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13088" y="5562427"/>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yêu chiều</a:t>
            </a:r>
            <a:endParaRPr lang="en-US" sz="96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3151398" y="5562427"/>
            <a:ext cx="217517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yêu</a:t>
            </a:r>
            <a:endParaRPr lang="en-US" sz="9600">
              <a:solidFill>
                <a:srgbClr val="FF000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6556987" y="5562427"/>
            <a:ext cx="217517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iêu</a:t>
            </a:r>
            <a:endParaRPr lang="en-US" sz="9600">
              <a:solidFill>
                <a:srgbClr val="FF0000"/>
              </a:solidFill>
              <a:latin typeface="Arial-Rounded" pitchFamily="34" charset="0"/>
              <a:ea typeface="Arial-Rounded" pitchFamily="34" charset="0"/>
              <a:cs typeface="Arial-Rounded" pitchFamily="34" charset="0"/>
            </a:endParaRPr>
          </a:p>
        </p:txBody>
      </p:sp>
      <p:pic>
        <p:nvPicPr>
          <p:cNvPr id="6146" name="Picture 2" descr="Khánh Thi được chồng trẻ 9x yêu chiều khiến bao người ghen tỵ | Báo Dân tr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8304" y="381401"/>
            <a:ext cx="4580015" cy="4580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 calcmode="lin" valueType="num">
                                      <p:cBhvr>
                                        <p:cTn id="22" dur="500" fill="hold"/>
                                        <p:tgtEl>
                                          <p:spTgt spid="6146"/>
                                        </p:tgtEl>
                                        <p:attrNameLst>
                                          <p:attrName>ppt_w</p:attrName>
                                        </p:attrNameLst>
                                      </p:cBhvr>
                                      <p:tavLst>
                                        <p:tav tm="0">
                                          <p:val>
                                            <p:fltVal val="0"/>
                                          </p:val>
                                        </p:tav>
                                        <p:tav tm="100000">
                                          <p:val>
                                            <p:strVal val="#ppt_w"/>
                                          </p:val>
                                        </p:tav>
                                      </p:tavLst>
                                    </p:anim>
                                    <p:anim calcmode="lin" valueType="num">
                                      <p:cBhvr>
                                        <p:cTn id="23" dur="500" fill="hold"/>
                                        <p:tgtEl>
                                          <p:spTgt spid="6146"/>
                                        </p:tgtEl>
                                        <p:attrNameLst>
                                          <p:attrName>ppt_h</p:attrName>
                                        </p:attrNameLst>
                                      </p:cBhvr>
                                      <p:tavLst>
                                        <p:tav tm="0">
                                          <p:val>
                                            <p:fltVal val="0"/>
                                          </p:val>
                                        </p:tav>
                                        <p:tav tm="100000">
                                          <p:val>
                                            <p:strVal val="#ppt_h"/>
                                          </p:val>
                                        </p:tav>
                                      </p:tavLst>
                                    </p:anim>
                                    <p:animEffect transition="in" filter="fade">
                                      <p:cBhvr>
                                        <p:cTn id="24"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3245753"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con diều</a:t>
            </a:r>
            <a:endParaRPr lang="en-US" sz="54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319881" y="58967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nhiệt kế</a:t>
            </a:r>
            <a:endParaRPr lang="en-US" sz="54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7131953"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yêu chiều</a:t>
            </a:r>
            <a:endParaRPr lang="en-US" sz="5400">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1908063" y="43127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chiều</a:t>
            </a:r>
            <a:endParaRPr lang="en-US" sz="5400">
              <a:solidFill>
                <a:srgbClr val="0070C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4929536" y="4334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diễu</a:t>
            </a:r>
            <a:endParaRPr lang="en-US" sz="5400">
              <a:solidFill>
                <a:srgbClr val="0070C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7898004" y="4330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kiểu</a:t>
            </a:r>
            <a:endParaRPr lang="en-US" sz="5400">
              <a:solidFill>
                <a:srgbClr val="0070C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1889919" y="50747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yêu</a:t>
            </a:r>
            <a:endParaRPr lang="en-US" sz="5400">
              <a:solidFill>
                <a:srgbClr val="0070C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4911392" y="5096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yếu</a:t>
            </a:r>
            <a:endParaRPr lang="en-US" sz="5400">
              <a:solidFill>
                <a:srgbClr val="0070C0"/>
              </a:solidFill>
              <a:latin typeface="Arial-Rounded" pitchFamily="34" charset="0"/>
              <a:ea typeface="Arial-Rounded" pitchFamily="34" charset="0"/>
              <a:cs typeface="Arial-Rounded" pitchFamily="34" charset="0"/>
            </a:endParaRPr>
          </a:p>
        </p:txBody>
      </p:sp>
      <p:sp>
        <p:nvSpPr>
          <p:cNvPr id="36" name="Title 1"/>
          <p:cNvSpPr txBox="1">
            <a:spLocks/>
          </p:cNvSpPr>
          <p:nvPr/>
        </p:nvSpPr>
        <p:spPr>
          <a:xfrm>
            <a:off x="7879860" y="5092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yểu</a:t>
            </a:r>
            <a:endParaRPr lang="en-US" sz="5400">
              <a:solidFill>
                <a:srgbClr val="0070C0"/>
              </a:solidFill>
              <a:latin typeface="Arial-Rounded" pitchFamily="34" charset="0"/>
              <a:ea typeface="Arial-Rounded" pitchFamily="34" charset="0"/>
              <a:cs typeface="Arial-Rounded" pitchFamily="34" charset="0"/>
            </a:endParaRPr>
          </a:p>
        </p:txBody>
      </p:sp>
      <p:sp>
        <p:nvSpPr>
          <p:cNvPr id="37" name="Title 1"/>
          <p:cNvSpPr txBox="1">
            <a:spLocks/>
          </p:cNvSpPr>
          <p:nvPr/>
        </p:nvSpPr>
        <p:spPr>
          <a:xfrm>
            <a:off x="1908063" y="34745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chiết</a:t>
            </a:r>
            <a:endParaRPr lang="en-US" sz="5400">
              <a:solidFill>
                <a:srgbClr val="0070C0"/>
              </a:solidFill>
              <a:latin typeface="Arial-Rounded" pitchFamily="34" charset="0"/>
              <a:ea typeface="Arial-Rounded" pitchFamily="34" charset="0"/>
              <a:cs typeface="Arial-Rounded" pitchFamily="34" charset="0"/>
            </a:endParaRPr>
          </a:p>
        </p:txBody>
      </p:sp>
      <p:sp>
        <p:nvSpPr>
          <p:cNvPr id="38" name="Title 1"/>
          <p:cNvSpPr txBox="1">
            <a:spLocks/>
          </p:cNvSpPr>
          <p:nvPr/>
        </p:nvSpPr>
        <p:spPr>
          <a:xfrm>
            <a:off x="4929536" y="34960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viết</a:t>
            </a:r>
            <a:endParaRPr lang="en-US" sz="5400">
              <a:solidFill>
                <a:srgbClr val="0070C0"/>
              </a:solidFill>
              <a:latin typeface="Arial-Rounded" pitchFamily="34" charset="0"/>
              <a:ea typeface="Arial-Rounded" pitchFamily="34" charset="0"/>
              <a:cs typeface="Arial-Rounded" pitchFamily="34" charset="0"/>
            </a:endParaRPr>
          </a:p>
        </p:txBody>
      </p:sp>
      <p:sp>
        <p:nvSpPr>
          <p:cNvPr id="39" name="Title 1"/>
          <p:cNvSpPr txBox="1">
            <a:spLocks/>
          </p:cNvSpPr>
          <p:nvPr/>
        </p:nvSpPr>
        <p:spPr>
          <a:xfrm>
            <a:off x="7898004" y="34922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việt</a:t>
            </a:r>
            <a:endParaRPr lang="en-US" sz="5400">
              <a:solidFill>
                <a:srgbClr val="0070C0"/>
              </a:solidFill>
              <a:latin typeface="Arial-Rounded" pitchFamily="34" charset="0"/>
              <a:ea typeface="Arial-Rounded" pitchFamily="34" charset="0"/>
              <a:cs typeface="Arial-Rounded" pitchFamily="34" charset="0"/>
            </a:endParaRPr>
          </a:p>
        </p:txBody>
      </p:sp>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416" y="-111670"/>
            <a:ext cx="5321665" cy="369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204119" y="1625154"/>
            <a:ext cx="8051865" cy="4524118"/>
          </a:xfrm>
          <a:prstGeom prst="rect">
            <a:avLst/>
          </a:prstGeom>
          <a:noFill/>
        </p:spPr>
        <p:txBody>
          <a:bodyPr wrap="square" lIns="121725" tIns="60862" rIns="121725" bIns="60862" rtlCol="0">
            <a:spAutoFit/>
          </a:bodyPr>
          <a:lstStyle/>
          <a:p>
            <a:r>
              <a:rPr lang="el-GR" sz="28600">
                <a:solidFill>
                  <a:srgbClr val="FF0000"/>
                </a:solidFill>
                <a:latin typeface="HP001 4 hàng"/>
              </a:rPr>
              <a:t> Θ</a:t>
            </a:r>
            <a:r>
              <a:rPr lang="en-US" sz="28600" smtClean="0">
                <a:solidFill>
                  <a:srgbClr val="FF0000"/>
                </a:solidFill>
                <a:latin typeface="HP001 4 hàng"/>
              </a:rPr>
              <a:t>łǇ</a:t>
            </a:r>
            <a:r>
              <a:rPr lang="el-GR" sz="28600" smtClean="0">
                <a:solidFill>
                  <a:srgbClr val="FF0000"/>
                </a:solidFill>
                <a:latin typeface="HP001 4 hàng"/>
              </a:rPr>
              <a:t>  </a:t>
            </a:r>
            <a:r>
              <a:rPr lang="en-US" sz="28600" smtClean="0">
                <a:solidFill>
                  <a:srgbClr val="FF0000"/>
                </a:solidFill>
                <a:latin typeface="HP001 4 hàng"/>
              </a:rPr>
              <a:t> </a:t>
            </a:r>
            <a:r>
              <a:rPr lang="el-GR" sz="28600" smtClean="0">
                <a:solidFill>
                  <a:srgbClr val="FF0000"/>
                </a:solidFill>
                <a:latin typeface="HP001 4 hàng"/>
              </a:rPr>
              <a:t> </a:t>
            </a:r>
            <a:endParaRPr lang="en-US" sz="286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Ê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0723" y="98980"/>
            <a:ext cx="12040393" cy="4528026"/>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1282949" y="1628776"/>
            <a:ext cx="8051865" cy="4524118"/>
          </a:xfrm>
          <a:prstGeom prst="rect">
            <a:avLst/>
          </a:prstGeom>
          <a:noFill/>
        </p:spPr>
        <p:txBody>
          <a:bodyPr wrap="square" lIns="121725" tIns="60862" rIns="121725" bIns="60862" rtlCol="0">
            <a:spAutoFit/>
          </a:bodyPr>
          <a:lstStyle/>
          <a:p>
            <a:r>
              <a:rPr lang="el-GR" sz="28600">
                <a:solidFill>
                  <a:srgbClr val="FF0000"/>
                </a:solidFill>
                <a:latin typeface="HP001 4 hàng"/>
              </a:rPr>
              <a:t>Θ</a:t>
            </a:r>
            <a:r>
              <a:rPr lang="en-US" sz="28600" smtClean="0">
                <a:solidFill>
                  <a:srgbClr val="FF0000"/>
                </a:solidFill>
                <a:latin typeface="HP001 4 hàng"/>
              </a:rPr>
              <a:t>łĎ</a:t>
            </a:r>
            <a:endParaRPr lang="en-US" sz="2860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ÊU.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0723" y="-52547"/>
            <a:ext cx="12040393" cy="4508818"/>
          </a:xfr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642031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854651" y="1628776"/>
            <a:ext cx="8051865" cy="4524118"/>
          </a:xfrm>
          <a:prstGeom prst="rect">
            <a:avLst/>
          </a:prstGeom>
          <a:noFill/>
        </p:spPr>
        <p:txBody>
          <a:bodyPr wrap="square" lIns="121725" tIns="60862" rIns="121725" bIns="60862" rtlCol="0">
            <a:spAutoFit/>
          </a:bodyPr>
          <a:lstStyle/>
          <a:p>
            <a:r>
              <a:rPr lang="el-GR" sz="28600" smtClean="0">
                <a:solidFill>
                  <a:srgbClr val="FF0000"/>
                </a:solidFill>
                <a:latin typeface="HP001 4 hàng"/>
              </a:rPr>
              <a:t>ΐ</a:t>
            </a:r>
            <a:r>
              <a:rPr lang="en-US" sz="28600" smtClean="0">
                <a:solidFill>
                  <a:srgbClr val="FF0000"/>
                </a:solidFill>
                <a:latin typeface="HP001 4 hàng"/>
              </a:rPr>
              <a:t>ǘĎ   </a:t>
            </a:r>
            <a:r>
              <a:rPr lang="el-GR" sz="28600" smtClean="0">
                <a:solidFill>
                  <a:srgbClr val="FF0000"/>
                </a:solidFill>
                <a:latin typeface="HP001 4 hàng"/>
              </a:rPr>
              <a:t> </a:t>
            </a:r>
            <a:endParaRPr lang="en-US" sz="28600">
              <a:solidFill>
                <a:srgbClr val="FF0000"/>
              </a:solidFill>
              <a:latin typeface="HP001 4 hàng" pitchFamily="34" charset="0"/>
            </a:endParaRPr>
          </a:p>
        </p:txBody>
      </p:sp>
    </p:spTree>
    <p:extLst>
      <p:ext uri="{BB962C8B-B14F-4D97-AF65-F5344CB8AC3E}">
        <p14:creationId xmlns:p14="http://schemas.microsoft.com/office/powerpoint/2010/main" val="1936354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YÊU.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06518" y="-368047"/>
            <a:ext cx="11948802" cy="6024057"/>
          </a:xfrm>
        </p:spPr>
      </p:pic>
    </p:spTree>
    <p:extLst>
      <p:ext uri="{BB962C8B-B14F-4D97-AF65-F5344CB8AC3E}">
        <p14:creationId xmlns:p14="http://schemas.microsoft.com/office/powerpoint/2010/main" val="390313253"/>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1719" y="152400"/>
            <a:ext cx="9696450" cy="6534893"/>
          </a:xfrm>
          <a:prstGeom prst="rect">
            <a:avLst/>
          </a:prstGeom>
        </p:spPr>
      </p:pic>
    </p:spTree>
    <p:extLst>
      <p:ext uri="{BB962C8B-B14F-4D97-AF65-F5344CB8AC3E}">
        <p14:creationId xmlns:p14="http://schemas.microsoft.com/office/powerpoint/2010/main" val="2590011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0719" y="49626"/>
            <a:ext cx="10172700" cy="6808374"/>
          </a:xfrm>
          <a:prstGeom prst="rect">
            <a:avLst/>
          </a:prstGeom>
        </p:spPr>
      </p:pic>
    </p:spTree>
    <p:extLst>
      <p:ext uri="{BB962C8B-B14F-4D97-AF65-F5344CB8AC3E}">
        <p14:creationId xmlns:p14="http://schemas.microsoft.com/office/powerpoint/2010/main" val="1376198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311" b="71752"/>
          <a:stretch/>
        </p:blipFill>
        <p:spPr>
          <a:xfrm>
            <a:off x="474878" y="79060"/>
            <a:ext cx="11156934" cy="4567989"/>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smtClean="0">
                <a:solidFill>
                  <a:srgbClr val="FFC000"/>
                </a:solidFill>
                <a:latin typeface=".VnCooper" pitchFamily="34" charset="0"/>
                <a:ea typeface="Arial-Rounded" pitchFamily="34" charset="0"/>
                <a:cs typeface="Arial-Rounded" pitchFamily="34" charset="0"/>
              </a:rPr>
              <a:t>64</a:t>
            </a:r>
            <a:endParaRPr lang="en-US" sz="5300" b="1">
              <a:solidFill>
                <a:srgbClr val="FFC000"/>
              </a:solidFill>
              <a:latin typeface=".VnCooper" pitchFamily="34" charset="0"/>
              <a:ea typeface="Arial-Rounded" pitchFamily="34" charset="0"/>
              <a:cs typeface="Arial-Rounded" pitchFamily="34" charset="0"/>
            </a:endParaRP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smtClean="0">
                <a:solidFill>
                  <a:schemeClr val="bg1"/>
                </a:solidFill>
                <a:latin typeface="Arial-Rounded" pitchFamily="34" charset="0"/>
                <a:ea typeface="Arial-Rounded" pitchFamily="34" charset="0"/>
                <a:cs typeface="Arial-Rounded" pitchFamily="34" charset="0"/>
              </a:rPr>
              <a:t>iêt  iêu  yêu</a:t>
            </a:r>
            <a:endParaRPr lang="en-US" sz="88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sp>
        <p:nvSpPr>
          <p:cNvPr id="18" name="Title 1"/>
          <p:cNvSpPr txBox="1">
            <a:spLocks/>
          </p:cNvSpPr>
          <p:nvPr/>
        </p:nvSpPr>
        <p:spPr>
          <a:xfrm>
            <a:off x="594519" y="4803903"/>
            <a:ext cx="11174569"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4000" b="1" smtClean="0">
                <a:solidFill>
                  <a:srgbClr val="0070C0"/>
                </a:solidFill>
                <a:latin typeface="Arial-Rounded" pitchFamily="34" charset="0"/>
                <a:ea typeface="Arial-Rounded" pitchFamily="34" charset="0"/>
                <a:cs typeface="Arial-Rounded" pitchFamily="34" charset="0"/>
              </a:rPr>
              <a:t>  Em </a:t>
            </a:r>
            <a:r>
              <a:rPr lang="en-US" sz="4000" b="1" smtClean="0">
                <a:solidFill>
                  <a:srgbClr val="FF0000"/>
                </a:solidFill>
                <a:latin typeface="Arial-Rounded" pitchFamily="34" charset="0"/>
                <a:ea typeface="Arial-Rounded" pitchFamily="34" charset="0"/>
                <a:cs typeface="Arial-Rounded" pitchFamily="34" charset="0"/>
              </a:rPr>
              <a:t>yêu</a:t>
            </a:r>
            <a:r>
              <a:rPr lang="en-US" sz="4000" b="1" smtClean="0">
                <a:solidFill>
                  <a:srgbClr val="0070C0"/>
                </a:solidFill>
                <a:latin typeface="Arial-Rounded" pitchFamily="34" charset="0"/>
                <a:ea typeface="Arial-Rounded" pitchFamily="34" charset="0"/>
                <a:cs typeface="Arial-Rounded" pitchFamily="34" charset="0"/>
              </a:rPr>
              <a:t> sách. Nhờ có sách, em </a:t>
            </a:r>
            <a:r>
              <a:rPr lang="en-US" sz="4000" b="1" smtClean="0">
                <a:solidFill>
                  <a:srgbClr val="0070C0"/>
                </a:solidFill>
                <a:latin typeface="Arial-Rounded" pitchFamily="34" charset="0"/>
                <a:ea typeface="Arial-Rounded" pitchFamily="34" charset="0"/>
                <a:cs typeface="Arial-Rounded" pitchFamily="34" charset="0"/>
              </a:rPr>
              <a:t>b</a:t>
            </a:r>
            <a:r>
              <a:rPr lang="en-US" sz="4000" b="1" smtClean="0">
                <a:solidFill>
                  <a:srgbClr val="FF0000"/>
                </a:solidFill>
                <a:latin typeface="Arial-Rounded" pitchFamily="34" charset="0"/>
                <a:ea typeface="Arial-Rounded" pitchFamily="34" charset="0"/>
                <a:cs typeface="Arial-Rounded" pitchFamily="34" charset="0"/>
              </a:rPr>
              <a:t>iết</a:t>
            </a:r>
            <a:r>
              <a:rPr lang="en-US" sz="4000" b="1" smtClean="0">
                <a:solidFill>
                  <a:srgbClr val="0070C0"/>
                </a:solidFill>
                <a:latin typeface="Arial-Rounded" pitchFamily="34" charset="0"/>
                <a:ea typeface="Arial-Rounded" pitchFamily="34" charset="0"/>
                <a:cs typeface="Arial-Rounded" pitchFamily="34" charset="0"/>
              </a:rPr>
              <a:t> nh</a:t>
            </a:r>
            <a:r>
              <a:rPr lang="en-US" sz="4000" b="1" smtClean="0">
                <a:solidFill>
                  <a:srgbClr val="FF0000"/>
                </a:solidFill>
                <a:latin typeface="Arial-Rounded" pitchFamily="34" charset="0"/>
                <a:ea typeface="Arial-Rounded" pitchFamily="34" charset="0"/>
                <a:cs typeface="Arial-Rounded" pitchFamily="34" charset="0"/>
              </a:rPr>
              <a:t>iều </a:t>
            </a:r>
            <a:r>
              <a:rPr lang="en-US" sz="4000" b="1" smtClean="0">
                <a:solidFill>
                  <a:srgbClr val="0070C0"/>
                </a:solidFill>
                <a:latin typeface="Arial-Rounded" pitchFamily="34" charset="0"/>
                <a:ea typeface="Arial-Rounded" pitchFamily="34" charset="0"/>
                <a:cs typeface="Arial-Rounded" pitchFamily="34" charset="0"/>
              </a:rPr>
              <a:t>đ</a:t>
            </a:r>
            <a:r>
              <a:rPr lang="en-US" sz="4000" b="1" smtClean="0">
                <a:solidFill>
                  <a:srgbClr val="FF0000"/>
                </a:solidFill>
                <a:latin typeface="Arial-Rounded" pitchFamily="34" charset="0"/>
                <a:ea typeface="Arial-Rounded" pitchFamily="34" charset="0"/>
                <a:cs typeface="Arial-Rounded" pitchFamily="34" charset="0"/>
              </a:rPr>
              <a:t>iều</a:t>
            </a:r>
            <a:r>
              <a:rPr lang="en-US" sz="4000" b="1" smtClean="0">
                <a:solidFill>
                  <a:srgbClr val="0070C0"/>
                </a:solidFill>
                <a:latin typeface="Arial-Rounded" pitchFamily="34" charset="0"/>
                <a:ea typeface="Arial-Rounded" pitchFamily="34" charset="0"/>
                <a:cs typeface="Arial-Rounded" pitchFamily="34" charset="0"/>
              </a:rPr>
              <a:t> </a:t>
            </a:r>
            <a:r>
              <a:rPr lang="en-US" sz="4000" b="1" smtClean="0">
                <a:solidFill>
                  <a:srgbClr val="0070C0"/>
                </a:solidFill>
                <a:latin typeface="Arial-Rounded" pitchFamily="34" charset="0"/>
                <a:ea typeface="Arial-Rounded" pitchFamily="34" charset="0"/>
                <a:cs typeface="Arial-Rounded" pitchFamily="34" charset="0"/>
              </a:rPr>
              <a:t>hay.</a:t>
            </a:r>
            <a:endParaRPr lang="en-US" sz="4000" b="1">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580">
                                          <p:stCondLst>
                                            <p:cond delay="0"/>
                                          </p:stCondLst>
                                        </p:cTn>
                                        <p:tgtEl>
                                          <p:spTgt spid="28"/>
                                        </p:tgtEl>
                                      </p:cBhvr>
                                    </p:animEffect>
                                    <p:anim calcmode="lin" valueType="num">
                                      <p:cBhvr>
                                        <p:cTn id="15"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20" dur="26">
                                          <p:stCondLst>
                                            <p:cond delay="650"/>
                                          </p:stCondLst>
                                        </p:cTn>
                                        <p:tgtEl>
                                          <p:spTgt spid="28"/>
                                        </p:tgtEl>
                                      </p:cBhvr>
                                      <p:to x="100000" y="60000"/>
                                    </p:animScale>
                                    <p:animScale>
                                      <p:cBhvr>
                                        <p:cTn id="21" dur="166" decel="50000">
                                          <p:stCondLst>
                                            <p:cond delay="676"/>
                                          </p:stCondLst>
                                        </p:cTn>
                                        <p:tgtEl>
                                          <p:spTgt spid="28"/>
                                        </p:tgtEl>
                                      </p:cBhvr>
                                      <p:to x="100000" y="100000"/>
                                    </p:animScale>
                                    <p:animScale>
                                      <p:cBhvr>
                                        <p:cTn id="22" dur="26">
                                          <p:stCondLst>
                                            <p:cond delay="1312"/>
                                          </p:stCondLst>
                                        </p:cTn>
                                        <p:tgtEl>
                                          <p:spTgt spid="28"/>
                                        </p:tgtEl>
                                      </p:cBhvr>
                                      <p:to x="100000" y="80000"/>
                                    </p:animScale>
                                    <p:animScale>
                                      <p:cBhvr>
                                        <p:cTn id="23" dur="166" decel="50000">
                                          <p:stCondLst>
                                            <p:cond delay="1338"/>
                                          </p:stCondLst>
                                        </p:cTn>
                                        <p:tgtEl>
                                          <p:spTgt spid="28"/>
                                        </p:tgtEl>
                                      </p:cBhvr>
                                      <p:to x="100000" y="100000"/>
                                    </p:animScale>
                                    <p:animScale>
                                      <p:cBhvr>
                                        <p:cTn id="24" dur="26">
                                          <p:stCondLst>
                                            <p:cond delay="1642"/>
                                          </p:stCondLst>
                                        </p:cTn>
                                        <p:tgtEl>
                                          <p:spTgt spid="28"/>
                                        </p:tgtEl>
                                      </p:cBhvr>
                                      <p:to x="100000" y="90000"/>
                                    </p:animScale>
                                    <p:animScale>
                                      <p:cBhvr>
                                        <p:cTn id="25" dur="166" decel="50000">
                                          <p:stCondLst>
                                            <p:cond delay="1668"/>
                                          </p:stCondLst>
                                        </p:cTn>
                                        <p:tgtEl>
                                          <p:spTgt spid="28"/>
                                        </p:tgtEl>
                                      </p:cBhvr>
                                      <p:to x="100000" y="100000"/>
                                    </p:animScale>
                                    <p:animScale>
                                      <p:cBhvr>
                                        <p:cTn id="26" dur="26">
                                          <p:stCondLst>
                                            <p:cond delay="1808"/>
                                          </p:stCondLst>
                                        </p:cTn>
                                        <p:tgtEl>
                                          <p:spTgt spid="28"/>
                                        </p:tgtEl>
                                      </p:cBhvr>
                                      <p:to x="100000" y="95000"/>
                                    </p:animScale>
                                    <p:animScale>
                                      <p:cBhvr>
                                        <p:cTn id="27" dur="166" decel="50000">
                                          <p:stCondLst>
                                            <p:cond delay="1834"/>
                                          </p:stCondLst>
                                        </p:cTn>
                                        <p:tgtEl>
                                          <p:spTgt spid="28"/>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down)">
                                      <p:cBhvr>
                                        <p:cTn id="30" dur="580">
                                          <p:stCondLst>
                                            <p:cond delay="0"/>
                                          </p:stCondLst>
                                        </p:cTn>
                                        <p:tgtEl>
                                          <p:spTgt spid="32"/>
                                        </p:tgtEl>
                                      </p:cBhvr>
                                    </p:animEffect>
                                    <p:anim calcmode="lin" valueType="num">
                                      <p:cBhvr>
                                        <p:cTn id="31"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6" dur="26">
                                          <p:stCondLst>
                                            <p:cond delay="650"/>
                                          </p:stCondLst>
                                        </p:cTn>
                                        <p:tgtEl>
                                          <p:spTgt spid="32"/>
                                        </p:tgtEl>
                                      </p:cBhvr>
                                      <p:to x="100000" y="60000"/>
                                    </p:animScale>
                                    <p:animScale>
                                      <p:cBhvr>
                                        <p:cTn id="37" dur="166" decel="50000">
                                          <p:stCondLst>
                                            <p:cond delay="676"/>
                                          </p:stCondLst>
                                        </p:cTn>
                                        <p:tgtEl>
                                          <p:spTgt spid="32"/>
                                        </p:tgtEl>
                                      </p:cBhvr>
                                      <p:to x="100000" y="100000"/>
                                    </p:animScale>
                                    <p:animScale>
                                      <p:cBhvr>
                                        <p:cTn id="38" dur="26">
                                          <p:stCondLst>
                                            <p:cond delay="1312"/>
                                          </p:stCondLst>
                                        </p:cTn>
                                        <p:tgtEl>
                                          <p:spTgt spid="32"/>
                                        </p:tgtEl>
                                      </p:cBhvr>
                                      <p:to x="100000" y="80000"/>
                                    </p:animScale>
                                    <p:animScale>
                                      <p:cBhvr>
                                        <p:cTn id="39" dur="166" decel="50000">
                                          <p:stCondLst>
                                            <p:cond delay="1338"/>
                                          </p:stCondLst>
                                        </p:cTn>
                                        <p:tgtEl>
                                          <p:spTgt spid="32"/>
                                        </p:tgtEl>
                                      </p:cBhvr>
                                      <p:to x="100000" y="100000"/>
                                    </p:animScale>
                                    <p:animScale>
                                      <p:cBhvr>
                                        <p:cTn id="40" dur="26">
                                          <p:stCondLst>
                                            <p:cond delay="1642"/>
                                          </p:stCondLst>
                                        </p:cTn>
                                        <p:tgtEl>
                                          <p:spTgt spid="32"/>
                                        </p:tgtEl>
                                      </p:cBhvr>
                                      <p:to x="100000" y="90000"/>
                                    </p:animScale>
                                    <p:animScale>
                                      <p:cBhvr>
                                        <p:cTn id="41" dur="166" decel="50000">
                                          <p:stCondLst>
                                            <p:cond delay="1668"/>
                                          </p:stCondLst>
                                        </p:cTn>
                                        <p:tgtEl>
                                          <p:spTgt spid="32"/>
                                        </p:tgtEl>
                                      </p:cBhvr>
                                      <p:to x="100000" y="100000"/>
                                    </p:animScale>
                                    <p:animScale>
                                      <p:cBhvr>
                                        <p:cTn id="42" dur="26">
                                          <p:stCondLst>
                                            <p:cond delay="1808"/>
                                          </p:stCondLst>
                                        </p:cTn>
                                        <p:tgtEl>
                                          <p:spTgt spid="32"/>
                                        </p:tgtEl>
                                      </p:cBhvr>
                                      <p:to x="100000" y="95000"/>
                                    </p:animScale>
                                    <p:animScale>
                                      <p:cBhvr>
                                        <p:cTn id="43" dur="166" decel="50000">
                                          <p:stCondLst>
                                            <p:cond delay="1834"/>
                                          </p:stCondLst>
                                        </p:cTn>
                                        <p:tgtEl>
                                          <p:spTgt spid="32"/>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3119" y="38100"/>
            <a:ext cx="10244931" cy="6600868"/>
          </a:xfrm>
          <a:prstGeom prst="rect">
            <a:avLst/>
          </a:prstGeom>
        </p:spPr>
      </p:pic>
    </p:spTree>
    <p:extLst>
      <p:ext uri="{BB962C8B-B14F-4D97-AF65-F5344CB8AC3E}">
        <p14:creationId xmlns:p14="http://schemas.microsoft.com/office/powerpoint/2010/main" val="2321783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03" t="23707" r="28631" b="27802"/>
          <a:stretch/>
        </p:blipFill>
        <p:spPr bwMode="auto">
          <a:xfrm>
            <a:off x="1127919" y="651394"/>
            <a:ext cx="9673789" cy="5712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873" t="3540" b="63908"/>
          <a:stretch/>
        </p:blipFill>
        <p:spPr>
          <a:xfrm>
            <a:off x="1430089" y="-246740"/>
            <a:ext cx="7863253" cy="3781078"/>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47650" y="39624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solidFill>
                  <a:srgbClr val="0070C0"/>
                </a:solidFill>
                <a:latin typeface="Arial-Rounded" pitchFamily="34" charset="0"/>
                <a:ea typeface="Arial-Rounded" pitchFamily="34" charset="0"/>
                <a:cs typeface="Arial-Rounded" pitchFamily="34" charset="0"/>
              </a:rPr>
              <a:t>	Bố cho Nam và em chơi thả diều. Bố dạy Nam biết cách vừa chạy vừa kéo căng dây và giật giật để con diều có thể bay cao. Hai anh em thích thú ngắm nhìn những cánh diều sặc sỡ, đáng yêu chao liệng trên bầu trời.</a:t>
            </a:r>
          </a:p>
        </p:txBody>
      </p:sp>
      <p:cxnSp>
        <p:nvCxnSpPr>
          <p:cNvPr id="32" name="Straight Connector 31"/>
          <p:cNvCxnSpPr/>
          <p:nvPr/>
        </p:nvCxnSpPr>
        <p:spPr>
          <a:xfrm>
            <a:off x="8629205" y="4093442"/>
            <a:ext cx="10370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718737" y="4695837"/>
            <a:ext cx="8480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80719" y="5257800"/>
            <a:ext cx="8926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666228" y="5867400"/>
            <a:ext cx="8926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651919" y="6553200"/>
            <a:ext cx="8114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27279" y="1066800"/>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diều</a:t>
            </a:r>
          </a:p>
        </p:txBody>
      </p:sp>
      <p:sp>
        <p:nvSpPr>
          <p:cNvPr id="7" name="Title 1"/>
          <p:cNvSpPr txBox="1">
            <a:spLocks/>
          </p:cNvSpPr>
          <p:nvPr/>
        </p:nvSpPr>
        <p:spPr>
          <a:xfrm>
            <a:off x="3612198" y="2887269"/>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biết</a:t>
            </a:r>
          </a:p>
        </p:txBody>
      </p:sp>
      <p:sp>
        <p:nvSpPr>
          <p:cNvPr id="6" name="Title 1"/>
          <p:cNvSpPr txBox="1">
            <a:spLocks/>
          </p:cNvSpPr>
          <p:nvPr/>
        </p:nvSpPr>
        <p:spPr>
          <a:xfrm>
            <a:off x="3612198" y="4716069"/>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yêu</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89719" y="20574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400" smtClean="0">
                <a:solidFill>
                  <a:srgbClr val="0070C0"/>
                </a:solidFill>
                <a:latin typeface="Arial-Rounded" pitchFamily="34" charset="0"/>
                <a:ea typeface="Arial-Rounded" pitchFamily="34" charset="0"/>
                <a:cs typeface="Arial-Rounded" pitchFamily="34" charset="0"/>
              </a:rPr>
              <a:t>	</a:t>
            </a:r>
            <a:r>
              <a:rPr lang="en-US" sz="5000">
                <a:solidFill>
                  <a:srgbClr val="0070C0"/>
                </a:solidFill>
                <a:latin typeface="Arial-Rounded" pitchFamily="34" charset="0"/>
                <a:ea typeface="Arial-Rounded" pitchFamily="34" charset="0"/>
                <a:cs typeface="Arial-Rounded" pitchFamily="34" charset="0"/>
              </a:rPr>
              <a:t>Bố cho Nam và em chơi thả diều. Bố dạy Nam biết cách vừa chạy vừa kéo căng dây và giật giật để con diều có thể bay cao. Hai anh em thích thú ngắm nhìn những cánh diều sặc sỡ, đáng yêu chao liệng trên bầu trời.</a:t>
            </a:r>
          </a:p>
        </p:txBody>
      </p:sp>
      <p:cxnSp>
        <p:nvCxnSpPr>
          <p:cNvPr id="11" name="Straight Connector 10"/>
          <p:cNvCxnSpPr/>
          <p:nvPr/>
        </p:nvCxnSpPr>
        <p:spPr>
          <a:xfrm flipH="1">
            <a:off x="3032919" y="3429000"/>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99319" y="399119"/>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1</a:t>
            </a:r>
            <a:endParaRPr lang="en-US" sz="2000" b="1">
              <a:solidFill>
                <a:schemeClr val="tx1"/>
              </a:solidFill>
              <a:latin typeface="Arial" pitchFamily="34" charset="0"/>
              <a:ea typeface="Arial-Rounded" pitchFamily="34" charset="0"/>
              <a:cs typeface="Arial" pitchFamily="34" charset="0"/>
            </a:endParaRPr>
          </a:p>
        </p:txBody>
      </p:sp>
      <p:sp>
        <p:nvSpPr>
          <p:cNvPr id="14" name="Oval 13"/>
          <p:cNvSpPr/>
          <p:nvPr/>
        </p:nvSpPr>
        <p:spPr>
          <a:xfrm>
            <a:off x="10725107" y="284615"/>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2</a:t>
            </a:r>
            <a:endParaRPr lang="en-US" sz="2000" b="1">
              <a:solidFill>
                <a:schemeClr val="tx1"/>
              </a:solidFill>
              <a:latin typeface="Arial" pitchFamily="34" charset="0"/>
              <a:ea typeface="Arial-Rounded" pitchFamily="34" charset="0"/>
              <a:cs typeface="Arial" pitchFamily="34" charset="0"/>
            </a:endParaRPr>
          </a:p>
        </p:txBody>
      </p:sp>
      <p:cxnSp>
        <p:nvCxnSpPr>
          <p:cNvPr id="15" name="Straight Connector 14"/>
          <p:cNvCxnSpPr/>
          <p:nvPr/>
        </p:nvCxnSpPr>
        <p:spPr>
          <a:xfrm flipH="1">
            <a:off x="10881519" y="598488"/>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071519" y="5151727"/>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914802" y="3170469"/>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3</a:t>
            </a:r>
            <a:endParaRPr lang="en-US" sz="20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09695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solidFill>
                  <a:srgbClr val="0070C0"/>
                </a:solidFill>
                <a:latin typeface="Arial-Rounded" pitchFamily="34" charset="0"/>
                <a:ea typeface="Arial-Rounded" pitchFamily="34" charset="0"/>
                <a:cs typeface="Arial-Rounded" pitchFamily="34" charset="0"/>
              </a:rPr>
              <a:t>	</a:t>
            </a:r>
            <a:r>
              <a:rPr lang="en-US" sz="5400">
                <a:solidFill>
                  <a:srgbClr val="0070C0"/>
                </a:solidFill>
                <a:latin typeface="Arial-Rounded" pitchFamily="34" charset="0"/>
                <a:ea typeface="Arial-Rounded" pitchFamily="34" charset="0"/>
                <a:cs typeface="Arial-Rounded" pitchFamily="34" charset="0"/>
              </a:rPr>
              <a:t>Bố cho Nam và em chơi thả diều. Bố dạy Nam biết cách vừa chạy vừa kéo căng dây và giật giật để con diều có thể bay cao. Hai anh em thích thú ngắm nhìn những cánh diều sặc sỡ, đáng yêu chao liệng trên bầu trời.</a:t>
            </a:r>
          </a:p>
        </p:txBody>
      </p:sp>
      <p:cxnSp>
        <p:nvCxnSpPr>
          <p:cNvPr id="47" name="Straight Connector 46"/>
          <p:cNvCxnSpPr/>
          <p:nvPr/>
        </p:nvCxnSpPr>
        <p:spPr>
          <a:xfrm>
            <a:off x="7833519" y="1143000"/>
            <a:ext cx="3581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82737" y="5563563"/>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Bố và hai anh em Nam làm gì?</a:t>
            </a:r>
            <a:endParaRPr lang="en-US" sz="4400">
              <a:latin typeface="Arial-Rounded" pitchFamily="34" charset="0"/>
              <a:ea typeface="Arial-Rounded" pitchFamily="34" charset="0"/>
              <a:cs typeface="Arial-Rounded" pitchFamily="34" charset="0"/>
            </a:endParaRPr>
          </a:p>
        </p:txBody>
      </p:sp>
      <p:sp>
        <p:nvSpPr>
          <p:cNvPr id="16" name="Rounded Rectangle 15"/>
          <p:cNvSpPr/>
          <p:nvPr/>
        </p:nvSpPr>
        <p:spPr>
          <a:xfrm>
            <a:off x="482737" y="5563563"/>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Nam cần làm gì để diều có thể bay cao?</a:t>
            </a:r>
            <a:endParaRPr lang="en-US" sz="4400">
              <a:latin typeface="Arial-Rounded" pitchFamily="34" charset="0"/>
              <a:ea typeface="Arial-Rounded" pitchFamily="34" charset="0"/>
              <a:cs typeface="Arial-Rounded" pitchFamily="34" charset="0"/>
            </a:endParaRPr>
          </a:p>
        </p:txBody>
      </p:sp>
      <p:cxnSp>
        <p:nvCxnSpPr>
          <p:cNvPr id="24" name="Straight Connector 23"/>
          <p:cNvCxnSpPr/>
          <p:nvPr/>
        </p:nvCxnSpPr>
        <p:spPr>
          <a:xfrm>
            <a:off x="7604919" y="1905000"/>
            <a:ext cx="41521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85365" y="2649234"/>
            <a:ext cx="7652954" cy="177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482737" y="5563563"/>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smtClean="0">
                <a:latin typeface="Arial-Rounded" pitchFamily="34" charset="0"/>
                <a:ea typeface="Arial-Rounded" pitchFamily="34" charset="0"/>
                <a:cs typeface="Arial-Rounded" pitchFamily="34" charset="0"/>
              </a:rPr>
              <a:t>Những cánh diều có đặc điểm gì thu hút hai anh em Nam?</a:t>
            </a:r>
            <a:endParaRPr lang="en-US" sz="3500">
              <a:latin typeface="Arial-Rounded" pitchFamily="34" charset="0"/>
              <a:ea typeface="Arial-Rounded" pitchFamily="34" charset="0"/>
              <a:cs typeface="Arial-Rounded" pitchFamily="34" charset="0"/>
            </a:endParaRPr>
          </a:p>
        </p:txBody>
      </p:sp>
      <p:cxnSp>
        <p:nvCxnSpPr>
          <p:cNvPr id="28" name="Straight Connector 27"/>
          <p:cNvCxnSpPr/>
          <p:nvPr/>
        </p:nvCxnSpPr>
        <p:spPr>
          <a:xfrm>
            <a:off x="3947319" y="4114800"/>
            <a:ext cx="7809706" cy="26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65919" y="4800600"/>
            <a:ext cx="10058400" cy="735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4"/>
                                        </p:tgtEl>
                                      </p:cBhvr>
                                    </p:animEffect>
                                    <p:set>
                                      <p:cBhvr>
                                        <p:cTn id="35" dur="1" fill="hold">
                                          <p:stCondLst>
                                            <p:cond delay="499"/>
                                          </p:stCondLst>
                                        </p:cTn>
                                        <p:tgtEl>
                                          <p:spTgt spid="24"/>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9"/>
                                        </p:tgtEl>
                                      </p:cBhvr>
                                    </p:animEffect>
                                    <p:set>
                                      <p:cBhvr>
                                        <p:cTn id="59"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2650693" y="943705"/>
            <a:ext cx="692727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Thế giới trên bầu trời</a:t>
            </a:r>
            <a:endParaRPr lang="en-US" sz="6000">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406" t="57643" r="706" b="58"/>
          <a:stretch/>
        </p:blipFill>
        <p:spPr>
          <a:xfrm>
            <a:off x="2194719" y="1981200"/>
            <a:ext cx="7535647" cy="4818475"/>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Bố cho Nam và em chơi thả diều. Bố dạy Nam biết cách vừa chạy vừa kéo căng dây và giật giật để con diều có thể bay cao. Hai anh em thích thú ngắm nhìn những cánh diều sặc sỡ, đáng yêu chao liệng trên bầu trời.</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494" y="0"/>
            <a:ext cx="8835830" cy="486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8534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b</a:t>
            </a:r>
            <a:endParaRPr lang="en-US" sz="88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092309"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iêt</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00354" y="4267200"/>
            <a:ext cx="4295089" cy="1302245"/>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b</a:t>
            </a:r>
            <a:r>
              <a:rPr lang="en-US" sz="8800" smtClean="0">
                <a:solidFill>
                  <a:srgbClr val="FF0000"/>
                </a:solidFill>
                <a:latin typeface="Arial-Rounded" pitchFamily="34" charset="0"/>
                <a:ea typeface="Arial-Rounded" pitchFamily="34" charset="0"/>
                <a:cs typeface="Arial-Rounded" pitchFamily="34" charset="0"/>
              </a:rPr>
              <a:t>iêt</a:t>
            </a:r>
            <a:endParaRPr lang="en-US" sz="880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2736671"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iêt</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5200952"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iêu</a:t>
            </a:r>
            <a:endParaRPr lang="en-US" sz="88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232837" y="426720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731894" y="1557788"/>
            <a:ext cx="22352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yêu</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smtClean="0">
                <a:latin typeface="Arial-Rounded" pitchFamily="34" charset="0"/>
                <a:ea typeface="Arial-Rounded" pitchFamily="34" charset="0"/>
                <a:cs typeface="Arial-Rounded" pitchFamily="34" charset="0"/>
              </a:rPr>
              <a:t>So sánh</a:t>
            </a:r>
            <a:endParaRPr lang="en-US" sz="8000">
              <a:latin typeface="Arial-Rounded" pitchFamily="34" charset="0"/>
              <a:ea typeface="Arial-Rounded" pitchFamily="34" charset="0"/>
              <a:cs typeface="Arial-Rounded" pitchFamily="34" charset="0"/>
            </a:endParaRPr>
          </a:p>
        </p:txBody>
      </p:sp>
      <p:sp>
        <p:nvSpPr>
          <p:cNvPr id="6" name="TextBox 5"/>
          <p:cNvSpPr txBox="1"/>
          <p:nvPr/>
        </p:nvSpPr>
        <p:spPr>
          <a:xfrm>
            <a:off x="2607847" y="3491610"/>
            <a:ext cx="3088767"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iêu</a:t>
            </a:r>
            <a:endParaRPr lang="en-US" sz="11500">
              <a:solidFill>
                <a:srgbClr val="0070C0"/>
              </a:solidFill>
              <a:latin typeface="Arial-Rounded" pitchFamily="34" charset="0"/>
              <a:ea typeface="Arial-Rounded" pitchFamily="34" charset="0"/>
              <a:cs typeface="Arial-Rounded" pitchFamily="34" charset="0"/>
            </a:endParaRPr>
          </a:p>
        </p:txBody>
      </p:sp>
      <p:sp>
        <p:nvSpPr>
          <p:cNvPr id="7" name="TextBox 6"/>
          <p:cNvSpPr txBox="1"/>
          <p:nvPr/>
        </p:nvSpPr>
        <p:spPr>
          <a:xfrm>
            <a:off x="6569427" y="3490800"/>
            <a:ext cx="2807970" cy="186366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yêu</a:t>
            </a:r>
            <a:endParaRPr lang="en-US" sz="11500">
              <a:solidFill>
                <a:srgbClr val="0070C0"/>
              </a:solidFill>
              <a:latin typeface="Arial-Rounded" pitchFamily="34" charset="0"/>
              <a:ea typeface="Arial-Rounded" pitchFamily="34" charset="0"/>
              <a:cs typeface="Arial-Rounded" pitchFamily="34" charset="0"/>
            </a:endParaRPr>
          </a:p>
        </p:txBody>
      </p:sp>
      <p:sp>
        <p:nvSpPr>
          <p:cNvPr id="9" name="TextBox 8"/>
          <p:cNvSpPr txBox="1"/>
          <p:nvPr/>
        </p:nvSpPr>
        <p:spPr>
          <a:xfrm>
            <a:off x="3142239" y="3491610"/>
            <a:ext cx="2320636"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êu</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7012741" y="3491610"/>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êu</a:t>
            </a:r>
            <a:endParaRPr lang="en-US" sz="11500">
              <a:solidFill>
                <a:srgbClr val="FF0000"/>
              </a:solidFill>
              <a:latin typeface="Arial-Rounded" pitchFamily="34" charset="0"/>
              <a:ea typeface="Arial-Rounded" pitchFamily="34" charset="0"/>
              <a:cs typeface="Arial-Rounded" pitchFamily="34" charset="0"/>
            </a:endParaRPr>
          </a:p>
        </p:txBody>
      </p:sp>
      <p:sp>
        <p:nvSpPr>
          <p:cNvPr id="12" name="TextBox 11"/>
          <p:cNvSpPr txBox="1"/>
          <p:nvPr/>
        </p:nvSpPr>
        <p:spPr>
          <a:xfrm>
            <a:off x="2118519" y="3491610"/>
            <a:ext cx="2552700" cy="1862048"/>
          </a:xfrm>
          <a:prstGeom prst="rect">
            <a:avLst/>
          </a:prstGeom>
          <a:noFill/>
        </p:spPr>
        <p:txBody>
          <a:bodyPr wrap="square" rtlCol="0">
            <a:spAutoFit/>
          </a:bodyPr>
          <a:lstStyle/>
          <a:p>
            <a:pPr algn="ctr"/>
            <a:r>
              <a:rPr lang="en-US" sz="11500" smtClean="0">
                <a:solidFill>
                  <a:srgbClr val="7030A0"/>
                </a:solidFill>
                <a:latin typeface="Arial-Rounded" pitchFamily="34" charset="0"/>
                <a:ea typeface="Arial-Rounded" pitchFamily="34" charset="0"/>
                <a:cs typeface="Arial-Rounded" pitchFamily="34" charset="0"/>
              </a:rPr>
              <a:t>i</a:t>
            </a:r>
            <a:endParaRPr lang="en-US" sz="11500">
              <a:solidFill>
                <a:srgbClr val="7030A0"/>
              </a:solidFill>
              <a:latin typeface="Arial-Rounded" pitchFamily="34" charset="0"/>
              <a:ea typeface="Arial-Rounded" pitchFamily="34" charset="0"/>
              <a:cs typeface="Arial-Rounded" pitchFamily="34" charset="0"/>
            </a:endParaRPr>
          </a:p>
        </p:txBody>
      </p:sp>
      <p:sp>
        <p:nvSpPr>
          <p:cNvPr id="8" name="TextBox 7"/>
          <p:cNvSpPr txBox="1"/>
          <p:nvPr/>
        </p:nvSpPr>
        <p:spPr>
          <a:xfrm>
            <a:off x="5925207" y="3491610"/>
            <a:ext cx="2552700" cy="1862048"/>
          </a:xfrm>
          <a:prstGeom prst="rect">
            <a:avLst/>
          </a:prstGeom>
          <a:noFill/>
        </p:spPr>
        <p:txBody>
          <a:bodyPr wrap="square" rtlCol="0">
            <a:spAutoFit/>
          </a:bodyPr>
          <a:lstStyle/>
          <a:p>
            <a:pPr algn="ctr"/>
            <a:r>
              <a:rPr lang="en-US" sz="11500" smtClean="0">
                <a:solidFill>
                  <a:srgbClr val="00B050"/>
                </a:solidFill>
                <a:latin typeface="Arial-Rounded" pitchFamily="34" charset="0"/>
                <a:ea typeface="Arial-Rounded" pitchFamily="34" charset="0"/>
                <a:cs typeface="Arial-Rounded" pitchFamily="34" charset="0"/>
              </a:rPr>
              <a:t>y</a:t>
            </a:r>
            <a:endParaRPr lang="en-US" sz="11500">
              <a:solidFill>
                <a:srgbClr val="00B05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07104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0" grpId="0"/>
      <p:bldP spid="12"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chiết</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4929536"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viết</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78980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việt</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2683766"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iêt</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366433"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iêt</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440784"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iêt</a:t>
            </a:r>
            <a:endParaRPr lang="en-US" sz="6600">
              <a:solidFill>
                <a:srgbClr val="FF000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2" descr="Kĩ thuật chiết cành bưởi da xanh.đảm bảo sống và ra rễ 100%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719" y="609600"/>
            <a:ext cx="6882066" cy="38711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ÁCH CHIẾT CÂY NHÂN GIỐNG ĐƠN GIẢN NHẤT . - You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1615" y="312738"/>
            <a:ext cx="7570273" cy="4258278"/>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6" descr="Nâng cao kỹ năng viết với 7 bước hiệu quả | Edu2Revie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Nâng cao kỹ năng viết với 7 bước hiệu quả | Edu2Review"/>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Nâng cao kỹ năng viết với 7 bước hiệu quả | Edu2Review"/>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2" descr="Nâng cao kỹ năng viết với 7 bước hiệu quả | Edu2Review"/>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6" descr="Làm thế nào để viết hay hơn? | Edu2Review"/>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2" name="Picture 18" descr="Mách bạn bí quyết luyện viết tiếng Anh thương mại cực hiệu quả"/>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6486" y="-229123"/>
            <a:ext cx="7820530" cy="5215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42"/>
                                        </p:tgtEl>
                                        <p:attrNameLst>
                                          <p:attrName>style.visibility</p:attrName>
                                        </p:attrNameLst>
                                      </p:cBhvr>
                                      <p:to>
                                        <p:strVal val="visible"/>
                                      </p:to>
                                    </p:set>
                                    <p:animEffect transition="in" filter="fade">
                                      <p:cBhvr>
                                        <p:cTn id="37" dur="500"/>
                                        <p:tgtEl>
                                          <p:spTgt spid="10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42"/>
                                        </p:tgtEl>
                                      </p:cBhvr>
                                    </p:animEffect>
                                    <p:set>
                                      <p:cBhvr>
                                        <p:cTn id="42" dur="1" fill="hold">
                                          <p:stCondLst>
                                            <p:cond delay="499"/>
                                          </p:stCondLst>
                                        </p:cTn>
                                        <p:tgtEl>
                                          <p:spTgt spid="104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21574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chiều</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4929536" y="21789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diễu</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7898004" y="2175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kiểu</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2698290" y="1981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iêu</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426933" y="20027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iêu</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463901" y="19989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iêu</a:t>
            </a:r>
            <a:endParaRPr lang="en-US" sz="6600">
              <a:solidFill>
                <a:srgbClr val="FF000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1889919" y="36814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yêu</a:t>
            </a:r>
            <a:endParaRPr lang="en-US" sz="6600">
              <a:solidFill>
                <a:srgbClr val="0070C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4911392" y="37029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yếu</a:t>
            </a:r>
            <a:endParaRPr lang="en-US" sz="6600">
              <a:solidFill>
                <a:srgbClr val="0070C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7879860" y="3699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yểu</a:t>
            </a:r>
            <a:endParaRPr lang="en-US" sz="66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2260177" y="3505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yêu</a:t>
            </a:r>
            <a:endParaRPr lang="en-US" sz="6600">
              <a:solidFill>
                <a:srgbClr val="FF000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5170681" y="35267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yêu</a:t>
            </a:r>
            <a:endParaRPr lang="en-US" sz="6600">
              <a:solidFill>
                <a:srgbClr val="FF0000"/>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8245272" y="35229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yêu</a:t>
            </a:r>
            <a:endParaRPr lang="en-US" sz="6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2364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2" grpId="0"/>
      <p:bldP spid="14" grpId="0"/>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908063" y="49223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chiều</a:t>
            </a:r>
            <a:endParaRPr lang="en-US" sz="6600">
              <a:solidFill>
                <a:srgbClr val="0070C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4929536" y="49438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diễu</a:t>
            </a:r>
            <a:endParaRPr lang="en-US" sz="6600">
              <a:solidFill>
                <a:srgbClr val="0070C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7898004" y="49400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kiểu</a:t>
            </a:r>
            <a:endParaRPr lang="en-US" sz="6600">
              <a:solidFill>
                <a:srgbClr val="0070C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1889919" y="58367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yêu</a:t>
            </a:r>
            <a:endParaRPr lang="en-US" sz="66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4911392" y="5858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yếu</a:t>
            </a:r>
            <a:endParaRPr lang="en-US" sz="6600">
              <a:solidFill>
                <a:srgbClr val="0070C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7879860" y="5854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yểu</a:t>
            </a:r>
            <a:endParaRPr lang="en-US" sz="6600">
              <a:solidFill>
                <a:srgbClr val="0070C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1908063" y="39317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chiết</a:t>
            </a:r>
            <a:endParaRPr lang="en-US" sz="66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929536" y="3953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viết</a:t>
            </a:r>
            <a:endParaRPr lang="en-US" sz="660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7898004" y="3949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việt</a:t>
            </a:r>
            <a:endParaRPr lang="en-US" sz="6600">
              <a:solidFill>
                <a:srgbClr val="0070C0"/>
              </a:solidFill>
              <a:latin typeface="Arial-Rounded" pitchFamily="34" charset="0"/>
              <a:ea typeface="Arial-Rounded" pitchFamily="34" charset="0"/>
              <a:cs typeface="Arial-Rounded"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7332" y="76200"/>
            <a:ext cx="5853832" cy="406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hiệt Kế Thủy Ngân Xanh Safety | Tiki"/>
          <p:cNvPicPr>
            <a:picLocks noChangeAspect="1" noChangeArrowheads="1"/>
          </p:cNvPicPr>
          <p:nvPr/>
        </p:nvPicPr>
        <p:blipFill rotWithShape="1">
          <a:blip r:embed="rId3">
            <a:extLst>
              <a:ext uri="{28A0092B-C50C-407E-A947-70E740481C1C}">
                <a14:useLocalDpi xmlns:a14="http://schemas.microsoft.com/office/drawing/2010/main" val="0"/>
              </a:ext>
            </a:extLst>
          </a:blip>
          <a:srcRect l="35035" r="36702"/>
          <a:stretch/>
        </p:blipFill>
        <p:spPr bwMode="auto">
          <a:xfrm rot="5400000">
            <a:off x="4815799" y="-2240070"/>
            <a:ext cx="2669796" cy="944628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nhiệt kế</a:t>
            </a:r>
            <a:endParaRPr lang="en-US" sz="9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4851686" y="5127724"/>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iêt</a:t>
            </a:r>
            <a:endParaRPr lang="en-US" sz="9600">
              <a:solidFill>
                <a:srgbClr val="FF0000"/>
              </a:solidFill>
              <a:latin typeface="Arial-Rounded" pitchFamily="34" charset="0"/>
              <a:ea typeface="Arial-Rounded" pitchFamily="34" charset="0"/>
              <a:cs typeface="Arial-Rounded" pitchFamily="34" charset="0"/>
            </a:endParaRP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p:cTn id="17" dur="500" fill="hold"/>
                                        <p:tgtEl>
                                          <p:spTgt spid="3074"/>
                                        </p:tgtEl>
                                        <p:attrNameLst>
                                          <p:attrName>ppt_w</p:attrName>
                                        </p:attrNameLst>
                                      </p:cBhvr>
                                      <p:tavLst>
                                        <p:tav tm="0">
                                          <p:val>
                                            <p:fltVal val="0"/>
                                          </p:val>
                                        </p:tav>
                                        <p:tav tm="100000">
                                          <p:val>
                                            <p:strVal val="#ppt_w"/>
                                          </p:val>
                                        </p:tav>
                                      </p:tavLst>
                                    </p:anim>
                                    <p:anim calcmode="lin" valueType="num">
                                      <p:cBhvr>
                                        <p:cTn id="18" dur="500" fill="hold"/>
                                        <p:tgtEl>
                                          <p:spTgt spid="3074"/>
                                        </p:tgtEl>
                                        <p:attrNameLst>
                                          <p:attrName>ppt_h</p:attrName>
                                        </p:attrNameLst>
                                      </p:cBhvr>
                                      <p:tavLst>
                                        <p:tav tm="0">
                                          <p:val>
                                            <p:fltVal val="0"/>
                                          </p:val>
                                        </p:tav>
                                        <p:tav tm="100000">
                                          <p:val>
                                            <p:strVal val="#ppt_h"/>
                                          </p:val>
                                        </p:tav>
                                      </p:tavLst>
                                    </p:anim>
                                    <p:animEffect transition="in" filter="fade">
                                      <p:cBhvr>
                                        <p:cTn id="1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con diều</a:t>
            </a:r>
            <a:endParaRPr lang="en-US" sz="96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6548821" y="5439504"/>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iêu</a:t>
            </a:r>
            <a:endParaRPr lang="en-US" sz="9600">
              <a:solidFill>
                <a:srgbClr val="FF0000"/>
              </a:solidFill>
              <a:latin typeface="Arial-Rounded" pitchFamily="34" charset="0"/>
              <a:ea typeface="Arial-Rounded" pitchFamily="34" charset="0"/>
              <a:cs typeface="Arial-Rounded" pitchFamily="34" charset="0"/>
            </a:endParaRPr>
          </a:p>
        </p:txBody>
      </p:sp>
      <p:pic>
        <p:nvPicPr>
          <p:cNvPr id="5122" name="Picture 2" descr="Hướng dẫn cách Chơi Diều - Kinh nghiệm Thả Diề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076" y="237965"/>
            <a:ext cx="4443484" cy="444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p:cTn id="17" dur="500" fill="hold"/>
                                        <p:tgtEl>
                                          <p:spTgt spid="5122"/>
                                        </p:tgtEl>
                                        <p:attrNameLst>
                                          <p:attrName>ppt_w</p:attrName>
                                        </p:attrNameLst>
                                      </p:cBhvr>
                                      <p:tavLst>
                                        <p:tav tm="0">
                                          <p:val>
                                            <p:fltVal val="0"/>
                                          </p:val>
                                        </p:tav>
                                        <p:tav tm="100000">
                                          <p:val>
                                            <p:strVal val="#ppt_w"/>
                                          </p:val>
                                        </p:tav>
                                      </p:tavLst>
                                    </p:anim>
                                    <p:anim calcmode="lin" valueType="num">
                                      <p:cBhvr>
                                        <p:cTn id="18" dur="500" fill="hold"/>
                                        <p:tgtEl>
                                          <p:spTgt spid="5122"/>
                                        </p:tgtEl>
                                        <p:attrNameLst>
                                          <p:attrName>ppt_h</p:attrName>
                                        </p:attrNameLst>
                                      </p:cBhvr>
                                      <p:tavLst>
                                        <p:tav tm="0">
                                          <p:val>
                                            <p:fltVal val="0"/>
                                          </p:val>
                                        </p:tav>
                                        <p:tav tm="100000">
                                          <p:val>
                                            <p:strVal val="#ppt_h"/>
                                          </p:val>
                                        </p:tav>
                                      </p:tavLst>
                                    </p:anim>
                                    <p:animEffect transition="in" filter="fade">
                                      <p:cBhvr>
                                        <p:cTn id="1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3918</TotalTime>
  <Words>193</Words>
  <Application>Microsoft Office PowerPoint</Application>
  <PresentationFormat>Custom</PresentationFormat>
  <Paragraphs>114</Paragraphs>
  <Slides>29</Slides>
  <Notes>17</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.VnArial</vt:lpstr>
      <vt:lpstr>.VnCooper</vt:lpstr>
      <vt:lpstr>Arial</vt:lpstr>
      <vt:lpstr>Arial Rounded MT Bold</vt:lpstr>
      <vt:lpstr>Arial-Rounded</vt:lpstr>
      <vt:lpstr>Arrus-Black</vt:lpstr>
      <vt:lpstr>AvantGarde</vt:lpstr>
      <vt:lpstr>Bandit</vt:lpstr>
      <vt:lpstr>Calibri</vt:lpstr>
      <vt:lpstr>HP001 4 hàng</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Ngoc Yen</cp:lastModifiedBy>
  <cp:revision>491</cp:revision>
  <dcterms:created xsi:type="dcterms:W3CDTF">2021-05-08T14:00:55Z</dcterms:created>
  <dcterms:modified xsi:type="dcterms:W3CDTF">2021-12-15T14:19:24Z</dcterms:modified>
</cp:coreProperties>
</file>