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9" r:id="rId3"/>
    <p:sldId id="260" r:id="rId4"/>
    <p:sldId id="375" r:id="rId5"/>
    <p:sldId id="336" r:id="rId6"/>
    <p:sldId id="263" r:id="rId7"/>
    <p:sldId id="282" r:id="rId8"/>
    <p:sldId id="283" r:id="rId9"/>
    <p:sldId id="284" r:id="rId10"/>
    <p:sldId id="372" r:id="rId11"/>
    <p:sldId id="401" r:id="rId12"/>
    <p:sldId id="402" r:id="rId13"/>
    <p:sldId id="403" r:id="rId14"/>
    <p:sldId id="404" r:id="rId15"/>
    <p:sldId id="405" r:id="rId16"/>
    <p:sldId id="407" r:id="rId17"/>
    <p:sldId id="409" r:id="rId18"/>
    <p:sldId id="410" r:id="rId19"/>
    <p:sldId id="314" r:id="rId20"/>
    <p:sldId id="272" r:id="rId21"/>
    <p:sldId id="338" r:id="rId22"/>
    <p:sldId id="408" r:id="rId23"/>
    <p:sldId id="339" r:id="rId24"/>
    <p:sldId id="274" r:id="rId25"/>
    <p:sldId id="275" r:id="rId26"/>
    <p:sldId id="400" r:id="rId27"/>
    <p:sldId id="277" r:id="rId2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89324" autoAdjust="0"/>
  </p:normalViewPr>
  <p:slideViewPr>
    <p:cSldViewPr>
      <p:cViewPr varScale="1">
        <p:scale>
          <a:sx n="66" d="100"/>
          <a:sy n="66" d="100"/>
        </p:scale>
        <p:origin x="792" y="6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137062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19425"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bông súng</a:t>
            </a:r>
            <a:endParaRPr lang="en-US" sz="5400">
              <a:solidFill>
                <a:srgbClr val="0070C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208513"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chong chóng</a:t>
            </a:r>
            <a:endParaRPr lang="en-US" sz="54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7323565"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bánh chưng</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43822" y="3755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dòng</a:t>
            </a:r>
            <a:endParaRPr lang="en-US" sz="54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359122" y="3776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võng</a:t>
            </a:r>
            <a:endParaRPr lang="en-US" sz="54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335904"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bổng</a:t>
            </a:r>
            <a:endParaRPr lang="en-US" sz="54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231504" y="3757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cộng</a:t>
            </a:r>
            <a:endParaRPr lang="en-US" sz="54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442119" y="4974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thúng</a:t>
            </a:r>
            <a:endParaRPr lang="en-US" sz="54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3357419" y="4996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vũng</a:t>
            </a:r>
            <a:endParaRPr lang="en-US" sz="54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334201" y="4992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ựng</a:t>
            </a:r>
            <a:endParaRPr lang="en-US" sz="54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9229801"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hửng</a:t>
            </a:r>
            <a:endParaRPr lang="en-US" sz="5400">
              <a:solidFill>
                <a:srgbClr val="0070C0"/>
              </a:solidFill>
              <a:latin typeface="Arial-Rounded" pitchFamily="34" charset="0"/>
              <a:ea typeface="Arial-Rounded" pitchFamily="34" charset="0"/>
              <a:cs typeface="Arial-Rounded"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065" y="-208971"/>
            <a:ext cx="7366624" cy="36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7" y="287192"/>
            <a:ext cx="12153920" cy="64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888438" y="2040208"/>
            <a:ext cx="6400800" cy="2300931"/>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591">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268494" y="2440851"/>
            <a:ext cx="5852884" cy="119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182" b="1">
                <a:solidFill>
                  <a:srgbClr val="009900"/>
                </a:solidFill>
                <a:latin typeface="Times New Roman" panose="02020603050405020304" pitchFamily="18" charset="0"/>
                <a:cs typeface="Times New Roman" panose="02020603050405020304" pitchFamily="18" charset="0"/>
              </a:rPr>
              <a:t>Viết bảng</a:t>
            </a:r>
            <a:r>
              <a:rPr lang="vi-VN" altLang="en-US" sz="7182" b="1">
                <a:solidFill>
                  <a:srgbClr val="009900"/>
                </a:solidFill>
                <a:latin typeface="Times New Roman" panose="02020603050405020304" pitchFamily="18" charset="0"/>
                <a:cs typeface="Times New Roman" panose="02020603050405020304" pitchFamily="18" charset="0"/>
              </a:rPr>
              <a:t> con</a:t>
            </a:r>
            <a:endParaRPr lang="en-US" altLang="en-US" sz="7182" b="1">
              <a:solidFill>
                <a:srgbClr val="009900"/>
              </a:solidFill>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2CB03631-B284-4429-B75C-7F7EF2488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2721" y="6071455"/>
            <a:ext cx="540526" cy="540526"/>
          </a:xfrm>
          <a:prstGeom prst="rect">
            <a:avLst/>
          </a:prstGeom>
        </p:spPr>
      </p:pic>
    </p:spTree>
    <p:extLst>
      <p:ext uri="{BB962C8B-B14F-4D97-AF65-F5344CB8AC3E}">
        <p14:creationId xmlns:p14="http://schemas.microsoft.com/office/powerpoint/2010/main" val="2098537661"/>
      </p:ext>
    </p:extLst>
  </p:cSld>
  <p:clrMapOvr>
    <a:masterClrMapping/>
  </p:clrMapOvr>
  <p:transition spd="slow" advTm="7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ữ ONG hơi méo">
            <a:hlinkClick r:id="" action="ppaction://media"/>
            <a:extLst>
              <a:ext uri="{FF2B5EF4-FFF2-40B4-BE49-F238E27FC236}">
                <a16:creationId xmlns:a16="http://schemas.microsoft.com/office/drawing/2014/main" id="{63C32C92-7F92-47C2-B24F-DF31EDDA34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9588" y="649500"/>
            <a:ext cx="9882662" cy="5558997"/>
          </a:xfrm>
          <a:prstGeom prst="rect">
            <a:avLst/>
          </a:prstGeom>
          <a:ln>
            <a:noFill/>
          </a:ln>
        </p:spPr>
      </p:pic>
      <p:sp>
        <p:nvSpPr>
          <p:cNvPr id="7" name="Rectangle 6">
            <a:extLst>
              <a:ext uri="{FF2B5EF4-FFF2-40B4-BE49-F238E27FC236}">
                <a16:creationId xmlns:a16="http://schemas.microsoft.com/office/drawing/2014/main" id="{73DCCC73-C66B-4BA1-B521-0A36A9EEE5DD}"/>
              </a:ext>
            </a:extLst>
          </p:cNvPr>
          <p:cNvSpPr/>
          <p:nvPr/>
        </p:nvSpPr>
        <p:spPr>
          <a:xfrm>
            <a:off x="893613" y="615967"/>
            <a:ext cx="910571" cy="58306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4"/>
          </a:p>
        </p:txBody>
      </p:sp>
      <p:sp>
        <p:nvSpPr>
          <p:cNvPr id="8" name="Rectangle 7">
            <a:extLst>
              <a:ext uri="{FF2B5EF4-FFF2-40B4-BE49-F238E27FC236}">
                <a16:creationId xmlns:a16="http://schemas.microsoft.com/office/drawing/2014/main" id="{D3998BCD-8498-4642-8B42-2DAF6E0C5A84}"/>
              </a:ext>
            </a:extLst>
          </p:cNvPr>
          <p:cNvSpPr/>
          <p:nvPr/>
        </p:nvSpPr>
        <p:spPr>
          <a:xfrm>
            <a:off x="1804183" y="5775442"/>
            <a:ext cx="9227081" cy="4645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4"/>
          </a:p>
        </p:txBody>
      </p:sp>
    </p:spTree>
    <p:extLst>
      <p:ext uri="{BB962C8B-B14F-4D97-AF65-F5344CB8AC3E}">
        <p14:creationId xmlns:p14="http://schemas.microsoft.com/office/powerpoint/2010/main" val="416320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7701" objId="6"/>
        <p14:triggerEvt type="onClick" time="7701" objId="6"/>
        <p14:stopEvt time="37282"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Ông hơi méo">
            <a:hlinkClick r:id="" action="ppaction://media"/>
            <a:extLst>
              <a:ext uri="{FF2B5EF4-FFF2-40B4-BE49-F238E27FC236}">
                <a16:creationId xmlns:a16="http://schemas.microsoft.com/office/drawing/2014/main" id="{F1608C36-9731-4F7A-BAEB-2552BAE407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9588" y="649500"/>
            <a:ext cx="9882662" cy="5558997"/>
          </a:xfrm>
          <a:prstGeom prst="rect">
            <a:avLst/>
          </a:prstGeom>
          <a:ln>
            <a:noFill/>
          </a:ln>
        </p:spPr>
      </p:pic>
    </p:spTree>
    <p:extLst>
      <p:ext uri="{BB962C8B-B14F-4D97-AF65-F5344CB8AC3E}">
        <p14:creationId xmlns:p14="http://schemas.microsoft.com/office/powerpoint/2010/main" val="231043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16243" objId="4"/>
        <p14:triggerEvt type="onClick" time="16243" objId="4"/>
        <p14:stopEvt time="5014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UNG OKK" descr="Background pattern&#10;&#10;Description automatically generated with medium confidence">
            <a:hlinkClick r:id="" action="ppaction://media"/>
            <a:extLst>
              <a:ext uri="{FF2B5EF4-FFF2-40B4-BE49-F238E27FC236}">
                <a16:creationId xmlns:a16="http://schemas.microsoft.com/office/drawing/2014/main" id="{ADD9A30A-A2BD-49BC-9572-8BC367C69B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9588" y="649500"/>
            <a:ext cx="9882662" cy="5558997"/>
          </a:xfrm>
          <a:prstGeom prst="rect">
            <a:avLst/>
          </a:prstGeom>
          <a:ln>
            <a:noFill/>
          </a:ln>
        </p:spPr>
      </p:pic>
    </p:spTree>
    <p:extLst>
      <p:ext uri="{BB962C8B-B14F-4D97-AF65-F5344CB8AC3E}">
        <p14:creationId xmlns:p14="http://schemas.microsoft.com/office/powerpoint/2010/main" val="10952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6796" objId="4"/>
        <p14:triggerEvt type="onClick" time="6796" objId="4"/>
        <p14:stopEvt time="38914"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ưng ổn" descr="Background pattern&#10;&#10;Description automatically generated with medium confidence">
            <a:hlinkClick r:id="" action="ppaction://media"/>
            <a:extLst>
              <a:ext uri="{FF2B5EF4-FFF2-40B4-BE49-F238E27FC236}">
                <a16:creationId xmlns:a16="http://schemas.microsoft.com/office/drawing/2014/main" id="{92267CE0-14A0-49E3-99F1-F96F09FEDC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9588" y="649500"/>
            <a:ext cx="9882662" cy="5558997"/>
          </a:xfrm>
          <a:prstGeom prst="rect">
            <a:avLst/>
          </a:prstGeom>
          <a:ln>
            <a:noFill/>
          </a:ln>
        </p:spPr>
      </p:pic>
    </p:spTree>
    <p:extLst>
      <p:ext uri="{BB962C8B-B14F-4D97-AF65-F5344CB8AC3E}">
        <p14:creationId xmlns:p14="http://schemas.microsoft.com/office/powerpoint/2010/main" val="27869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16278" objId="4"/>
        <p14:triggerEvt type="onClick" time="16278" objId="4"/>
        <p14:pauseEvt time="48050" objId="4"/>
        <p14:stopEvt time="4805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4119" y="-1143000"/>
            <a:ext cx="9448800" cy="9448800"/>
          </a:xfrm>
          <a:prstGeom prst="rect">
            <a:avLst/>
          </a:prstGeom>
        </p:spPr>
      </p:pic>
      <p:sp>
        <p:nvSpPr>
          <p:cNvPr id="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99091" y="1480458"/>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smtClean="0">
                <a:solidFill>
                  <a:schemeClr val="bg1"/>
                </a:solidFill>
                <a:latin typeface="HP001 4 hàng" panose="020B0603050302020204" pitchFamily="34" charset="0"/>
                <a:cs typeface="Times New Roman" panose="02020603050405020304" pitchFamily="18" charset="0"/>
              </a:rPr>
              <a:t>o</a:t>
            </a:r>
          </a:p>
        </p:txBody>
      </p:sp>
      <p:sp>
        <p:nvSpPr>
          <p:cNvPr id="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847205" y="1465944"/>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a:solidFill>
                  <a:schemeClr val="bg1"/>
                </a:solidFill>
                <a:latin typeface="HP001 4 hàng" panose="020B0603050302020204" pitchFamily="34" charset="0"/>
                <a:cs typeface="Times New Roman" panose="02020603050405020304" pitchFamily="18" charset="0"/>
              </a:rPr>
              <a:t>ô</a:t>
            </a:r>
            <a:endParaRPr lang="en-US" altLang="en-US" sz="11000" b="1" smtClean="0">
              <a:solidFill>
                <a:schemeClr val="bg1"/>
              </a:solidFill>
              <a:latin typeface="HP001 4 hàng" panose="020B0603050302020204" pitchFamily="34" charset="0"/>
              <a:cs typeface="Times New Roman" panose="02020603050405020304" pitchFamily="18" charset="0"/>
            </a:endParaRPr>
          </a:p>
        </p:txBody>
      </p:sp>
      <p:sp>
        <p:nvSpPr>
          <p:cNvPr id="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995319" y="1465944"/>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a:solidFill>
                  <a:schemeClr val="bg1"/>
                </a:solidFill>
                <a:latin typeface="HP001 4 hàng" panose="020B0603050302020204" pitchFamily="34" charset="0"/>
                <a:cs typeface="Times New Roman" panose="02020603050405020304" pitchFamily="18" charset="0"/>
              </a:rPr>
              <a:t>ơ</a:t>
            </a:r>
            <a:endParaRPr lang="en-US" altLang="en-US" sz="11000" b="1" smtClean="0">
              <a:solidFill>
                <a:schemeClr val="bg1"/>
              </a:solidFill>
              <a:latin typeface="HP001 4 hàng" panose="020B0603050302020204" pitchFamily="34" charset="0"/>
              <a:cs typeface="Times New Roman" panose="02020603050405020304" pitchFamily="18" charset="0"/>
            </a:endParaRP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84577" y="3595914"/>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smtClean="0">
                <a:solidFill>
                  <a:schemeClr val="bg1"/>
                </a:solidFill>
                <a:latin typeface="HP001 4 hàng" panose="020B0603050302020204" pitchFamily="34" charset="0"/>
                <a:cs typeface="Times New Roman" panose="02020603050405020304" pitchFamily="18" charset="0"/>
              </a:rPr>
              <a:t>a</a:t>
            </a: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832691" y="3595914"/>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a:solidFill>
                  <a:schemeClr val="bg1"/>
                </a:solidFill>
                <a:latin typeface="HP001 4 hàng" panose="020B0603050302020204" pitchFamily="34" charset="0"/>
                <a:cs typeface="Times New Roman" panose="02020603050405020304" pitchFamily="18" charset="0"/>
              </a:rPr>
              <a:t>ă</a:t>
            </a:r>
            <a:endParaRPr lang="en-US" altLang="en-US" sz="11000" b="1" smtClean="0">
              <a:solidFill>
                <a:schemeClr val="bg1"/>
              </a:solidFill>
              <a:latin typeface="HP001 4 hàng" panose="020B0603050302020204" pitchFamily="34" charset="0"/>
              <a:cs typeface="Times New Roman" panose="02020603050405020304" pitchFamily="18"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980805" y="3595914"/>
            <a:ext cx="9451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0" b="1">
                <a:solidFill>
                  <a:schemeClr val="bg1"/>
                </a:solidFill>
                <a:latin typeface="HP001 4 hàng" panose="020B0603050302020204" pitchFamily="34" charset="0"/>
                <a:cs typeface="Times New Roman" panose="02020603050405020304" pitchFamily="18" charset="0"/>
              </a:rPr>
              <a:t>â</a:t>
            </a:r>
            <a:endParaRPr lang="en-US" altLang="en-US" sz="11000" b="1" smtClean="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63249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4482227" cy="1143000"/>
          </a:xfrm>
        </p:spPr>
        <p:txBody>
          <a:bodyPr>
            <a:normAutofit/>
          </a:bodyPr>
          <a:lstStyle/>
          <a:p>
            <a:r>
              <a:rPr lang="en-US" smtClean="0"/>
              <a:t>Tìm các tiếng có:</a:t>
            </a:r>
            <a:endParaRPr lang="en-US"/>
          </a:p>
        </p:txBody>
      </p:sp>
      <p:sp>
        <p:nvSpPr>
          <p:cNvPr id="4" name="Title 1"/>
          <p:cNvSpPr txBox="1">
            <a:spLocks/>
          </p:cNvSpPr>
          <p:nvPr/>
        </p:nvSpPr>
        <p:spPr>
          <a:xfrm>
            <a:off x="643811" y="1676400"/>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vần ong:</a:t>
            </a:r>
            <a:endParaRPr lang="en-US"/>
          </a:p>
        </p:txBody>
      </p:sp>
      <p:sp>
        <p:nvSpPr>
          <p:cNvPr id="5" name="Title 1"/>
          <p:cNvSpPr txBox="1">
            <a:spLocks/>
          </p:cNvSpPr>
          <p:nvPr/>
        </p:nvSpPr>
        <p:spPr>
          <a:xfrm>
            <a:off x="643811" y="2667000"/>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vần ông:</a:t>
            </a:r>
            <a:endParaRPr lang="en-US"/>
          </a:p>
        </p:txBody>
      </p:sp>
      <p:sp>
        <p:nvSpPr>
          <p:cNvPr id="6" name="Title 1"/>
          <p:cNvSpPr txBox="1">
            <a:spLocks/>
          </p:cNvSpPr>
          <p:nvPr/>
        </p:nvSpPr>
        <p:spPr>
          <a:xfrm>
            <a:off x="643811" y="3672114"/>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vần ung:</a:t>
            </a:r>
            <a:endParaRPr lang="en-US"/>
          </a:p>
        </p:txBody>
      </p:sp>
      <p:sp>
        <p:nvSpPr>
          <p:cNvPr id="7" name="Title 1"/>
          <p:cNvSpPr txBox="1">
            <a:spLocks/>
          </p:cNvSpPr>
          <p:nvPr/>
        </p:nvSpPr>
        <p:spPr>
          <a:xfrm>
            <a:off x="643811" y="4651828"/>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vần ưng:</a:t>
            </a:r>
            <a:endParaRPr lang="en-US"/>
          </a:p>
        </p:txBody>
      </p:sp>
    </p:spTree>
    <p:extLst>
      <p:ext uri="{BB962C8B-B14F-4D97-AF65-F5344CB8AC3E}">
        <p14:creationId xmlns:p14="http://schemas.microsoft.com/office/powerpoint/2010/main" val="74191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4482227" cy="1143000"/>
          </a:xfrm>
        </p:spPr>
        <p:txBody>
          <a:bodyPr>
            <a:normAutofit/>
          </a:bodyPr>
          <a:lstStyle/>
          <a:p>
            <a:r>
              <a:rPr lang="en-US" smtClean="0"/>
              <a:t>Nói câu có:</a:t>
            </a:r>
            <a:endParaRPr lang="en-US"/>
          </a:p>
        </p:txBody>
      </p:sp>
      <p:sp>
        <p:nvSpPr>
          <p:cNvPr id="4" name="Title 1"/>
          <p:cNvSpPr txBox="1">
            <a:spLocks/>
          </p:cNvSpPr>
          <p:nvPr/>
        </p:nvSpPr>
        <p:spPr>
          <a:xfrm>
            <a:off x="643811" y="1676400"/>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vần ong:</a:t>
            </a:r>
            <a:endParaRPr lang="en-US"/>
          </a:p>
        </p:txBody>
      </p:sp>
      <p:sp>
        <p:nvSpPr>
          <p:cNvPr id="5" name="Title 1"/>
          <p:cNvSpPr txBox="1">
            <a:spLocks/>
          </p:cNvSpPr>
          <p:nvPr/>
        </p:nvSpPr>
        <p:spPr>
          <a:xfrm>
            <a:off x="648993" y="3429000"/>
            <a:ext cx="29582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công viên:</a:t>
            </a:r>
            <a:endParaRPr lang="en-US"/>
          </a:p>
        </p:txBody>
      </p:sp>
    </p:spTree>
    <p:extLst>
      <p:ext uri="{BB962C8B-B14F-4D97-AF65-F5344CB8AC3E}">
        <p14:creationId xmlns:p14="http://schemas.microsoft.com/office/powerpoint/2010/main" val="59462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76546" y="484559"/>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93" b="71178"/>
          <a:stretch/>
        </p:blipFill>
        <p:spPr>
          <a:xfrm>
            <a:off x="0" y="-138237"/>
            <a:ext cx="12142101" cy="5085356"/>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60</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smtClean="0">
                <a:solidFill>
                  <a:schemeClr val="bg1"/>
                </a:solidFill>
                <a:latin typeface="Arial-Rounded" pitchFamily="34" charset="0"/>
                <a:ea typeface="Arial-Rounded" pitchFamily="34" charset="0"/>
                <a:cs typeface="Arial-Rounded" pitchFamily="34" charset="0"/>
              </a:rPr>
              <a:t>ong  ông  ung  ưng</a:t>
            </a:r>
            <a:endParaRPr lang="en-US" sz="6600" b="1">
              <a:solidFill>
                <a:schemeClr val="bg1"/>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491812" y="5272151"/>
            <a:ext cx="113803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4800" b="1" smtClean="0">
                <a:solidFill>
                  <a:srgbClr val="0070C0"/>
                </a:solidFill>
                <a:latin typeface="Arial-Rounded" pitchFamily="34" charset="0"/>
                <a:ea typeface="Arial-Rounded" pitchFamily="34" charset="0"/>
                <a:cs typeface="Arial-Rounded" pitchFamily="34" charset="0"/>
              </a:rPr>
              <a:t>Nh</a:t>
            </a:r>
            <a:r>
              <a:rPr lang="en-US" sz="4800" b="1" smtClean="0">
                <a:solidFill>
                  <a:srgbClr val="FF0000"/>
                </a:solidFill>
                <a:latin typeface="Arial-Rounded" pitchFamily="34" charset="0"/>
                <a:ea typeface="Arial-Rounded" pitchFamily="34" charset="0"/>
                <a:cs typeface="Arial-Rounded" pitchFamily="34" charset="0"/>
              </a:rPr>
              <a:t>ững</a:t>
            </a:r>
            <a:r>
              <a:rPr lang="en-US" sz="4800" b="1" smtClean="0">
                <a:solidFill>
                  <a:srgbClr val="0070C0"/>
                </a:solidFill>
                <a:latin typeface="Arial-Rounded" pitchFamily="34" charset="0"/>
                <a:ea typeface="Arial-Rounded" pitchFamily="34" charset="0"/>
                <a:cs typeface="Arial-Rounded" pitchFamily="34" charset="0"/>
              </a:rPr>
              <a:t> b</a:t>
            </a:r>
            <a:r>
              <a:rPr lang="en-US" sz="4800" b="1" smtClean="0">
                <a:solidFill>
                  <a:srgbClr val="FF0000"/>
                </a:solidFill>
                <a:latin typeface="Arial-Rounded" pitchFamily="34" charset="0"/>
                <a:ea typeface="Arial-Rounded" pitchFamily="34" charset="0"/>
                <a:cs typeface="Arial-Rounded" pitchFamily="34" charset="0"/>
              </a:rPr>
              <a:t>ông</a:t>
            </a:r>
            <a:r>
              <a:rPr lang="en-US" sz="4800" b="1" smtClean="0">
                <a:solidFill>
                  <a:srgbClr val="0070C0"/>
                </a:solidFill>
                <a:latin typeface="Arial-Rounded" pitchFamily="34" charset="0"/>
                <a:ea typeface="Arial-Rounded" pitchFamily="34" charset="0"/>
                <a:cs typeface="Arial-Rounded" pitchFamily="34" charset="0"/>
              </a:rPr>
              <a:t> h</a:t>
            </a:r>
            <a:r>
              <a:rPr lang="en-US" sz="4800" b="1" smtClean="0">
                <a:solidFill>
                  <a:srgbClr val="FF0000"/>
                </a:solidFill>
                <a:latin typeface="Arial-Rounded" pitchFamily="34" charset="0"/>
                <a:ea typeface="Arial-Rounded" pitchFamily="34" charset="0"/>
                <a:cs typeface="Arial-Rounded" pitchFamily="34" charset="0"/>
              </a:rPr>
              <a:t>ồng</a:t>
            </a:r>
            <a:r>
              <a:rPr lang="en-US" sz="4800" b="1" smtClean="0">
                <a:solidFill>
                  <a:srgbClr val="0070C0"/>
                </a:solidFill>
                <a:latin typeface="Arial-Rounded" pitchFamily="34" charset="0"/>
                <a:ea typeface="Arial-Rounded" pitchFamily="34" charset="0"/>
                <a:cs typeface="Arial-Rounded" pitchFamily="34" charset="0"/>
              </a:rPr>
              <a:t> r</a:t>
            </a:r>
            <a:r>
              <a:rPr lang="en-US" sz="4800" b="1" smtClean="0">
                <a:solidFill>
                  <a:srgbClr val="FF0000"/>
                </a:solidFill>
                <a:latin typeface="Arial-Rounded" pitchFamily="34" charset="0"/>
                <a:ea typeface="Arial-Rounded" pitchFamily="34" charset="0"/>
                <a:cs typeface="Arial-Rounded" pitchFamily="34" charset="0"/>
              </a:rPr>
              <a:t>ung</a:t>
            </a:r>
            <a:r>
              <a:rPr lang="en-US" sz="4800" b="1" smtClean="0">
                <a:solidFill>
                  <a:srgbClr val="0070C0"/>
                </a:solidFill>
                <a:latin typeface="Arial-Rounded" pitchFamily="34" charset="0"/>
                <a:ea typeface="Arial-Rounded" pitchFamily="34" charset="0"/>
                <a:cs typeface="Arial-Rounded" pitchFamily="34" charset="0"/>
              </a:rPr>
              <a:t> rinh tr</a:t>
            </a:r>
            <a:r>
              <a:rPr lang="en-US" sz="4800" b="1" smtClean="0">
                <a:solidFill>
                  <a:srgbClr val="FF0000"/>
                </a:solidFill>
                <a:latin typeface="Arial-Rounded" pitchFamily="34" charset="0"/>
                <a:ea typeface="Arial-Rounded" pitchFamily="34" charset="0"/>
                <a:cs typeface="Arial-Rounded" pitchFamily="34" charset="0"/>
              </a:rPr>
              <a:t>ong</a:t>
            </a:r>
            <a:r>
              <a:rPr lang="en-US" sz="4800" b="1" smtClean="0">
                <a:solidFill>
                  <a:srgbClr val="0070C0"/>
                </a:solidFill>
                <a:latin typeface="Arial-Rounded" pitchFamily="34" charset="0"/>
                <a:ea typeface="Arial-Rounded" pitchFamily="34" charset="0"/>
                <a:cs typeface="Arial-Rounded" pitchFamily="34" charset="0"/>
              </a:rPr>
              <a:t> gió.</a:t>
            </a:r>
            <a:endParaRPr lang="en-US" sz="4800" b="1">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80">
                                          <p:stCondLst>
                                            <p:cond delay="0"/>
                                          </p:stCondLst>
                                        </p:cTn>
                                        <p:tgtEl>
                                          <p:spTgt spid="28"/>
                                        </p:tgtEl>
                                      </p:cBhvr>
                                    </p:animEffect>
                                    <p:anim calcmode="lin" valueType="num">
                                      <p:cBhvr>
                                        <p:cTn id="1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 dur="26">
                                          <p:stCondLst>
                                            <p:cond delay="650"/>
                                          </p:stCondLst>
                                        </p:cTn>
                                        <p:tgtEl>
                                          <p:spTgt spid="28"/>
                                        </p:tgtEl>
                                      </p:cBhvr>
                                      <p:to x="100000" y="60000"/>
                                    </p:animScale>
                                    <p:animScale>
                                      <p:cBhvr>
                                        <p:cTn id="21" dur="166" decel="50000">
                                          <p:stCondLst>
                                            <p:cond delay="676"/>
                                          </p:stCondLst>
                                        </p:cTn>
                                        <p:tgtEl>
                                          <p:spTgt spid="28"/>
                                        </p:tgtEl>
                                      </p:cBhvr>
                                      <p:to x="100000" y="100000"/>
                                    </p:animScale>
                                    <p:animScale>
                                      <p:cBhvr>
                                        <p:cTn id="22" dur="26">
                                          <p:stCondLst>
                                            <p:cond delay="1312"/>
                                          </p:stCondLst>
                                        </p:cTn>
                                        <p:tgtEl>
                                          <p:spTgt spid="28"/>
                                        </p:tgtEl>
                                      </p:cBhvr>
                                      <p:to x="100000" y="80000"/>
                                    </p:animScale>
                                    <p:animScale>
                                      <p:cBhvr>
                                        <p:cTn id="23" dur="166" decel="50000">
                                          <p:stCondLst>
                                            <p:cond delay="1338"/>
                                          </p:stCondLst>
                                        </p:cTn>
                                        <p:tgtEl>
                                          <p:spTgt spid="28"/>
                                        </p:tgtEl>
                                      </p:cBhvr>
                                      <p:to x="100000" y="100000"/>
                                    </p:animScale>
                                    <p:animScale>
                                      <p:cBhvr>
                                        <p:cTn id="24" dur="26">
                                          <p:stCondLst>
                                            <p:cond delay="1642"/>
                                          </p:stCondLst>
                                        </p:cTn>
                                        <p:tgtEl>
                                          <p:spTgt spid="28"/>
                                        </p:tgtEl>
                                      </p:cBhvr>
                                      <p:to x="100000" y="90000"/>
                                    </p:animScale>
                                    <p:animScale>
                                      <p:cBhvr>
                                        <p:cTn id="25" dur="166" decel="50000">
                                          <p:stCondLst>
                                            <p:cond delay="1668"/>
                                          </p:stCondLst>
                                        </p:cTn>
                                        <p:tgtEl>
                                          <p:spTgt spid="28"/>
                                        </p:tgtEl>
                                      </p:cBhvr>
                                      <p:to x="100000" y="100000"/>
                                    </p:animScale>
                                    <p:animScale>
                                      <p:cBhvr>
                                        <p:cTn id="26" dur="26">
                                          <p:stCondLst>
                                            <p:cond delay="1808"/>
                                          </p:stCondLst>
                                        </p:cTn>
                                        <p:tgtEl>
                                          <p:spTgt spid="28"/>
                                        </p:tgtEl>
                                      </p:cBhvr>
                                      <p:to x="100000" y="95000"/>
                                    </p:animScale>
                                    <p:animScale>
                                      <p:cBhvr>
                                        <p:cTn id="27" dur="166" decel="50000">
                                          <p:stCondLst>
                                            <p:cond delay="1834"/>
                                          </p:stCondLst>
                                        </p:cTn>
                                        <p:tgtEl>
                                          <p:spTgt spid="2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80">
                                          <p:stCondLst>
                                            <p:cond delay="0"/>
                                          </p:stCondLst>
                                        </p:cTn>
                                        <p:tgtEl>
                                          <p:spTgt spid="32"/>
                                        </p:tgtEl>
                                      </p:cBhvr>
                                    </p:animEffect>
                                    <p:anim calcmode="lin" valueType="num">
                                      <p:cBhvr>
                                        <p:cTn id="3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6" dur="26">
                                          <p:stCondLst>
                                            <p:cond delay="650"/>
                                          </p:stCondLst>
                                        </p:cTn>
                                        <p:tgtEl>
                                          <p:spTgt spid="32"/>
                                        </p:tgtEl>
                                      </p:cBhvr>
                                      <p:to x="100000" y="60000"/>
                                    </p:animScale>
                                    <p:animScale>
                                      <p:cBhvr>
                                        <p:cTn id="37" dur="166" decel="50000">
                                          <p:stCondLst>
                                            <p:cond delay="676"/>
                                          </p:stCondLst>
                                        </p:cTn>
                                        <p:tgtEl>
                                          <p:spTgt spid="32"/>
                                        </p:tgtEl>
                                      </p:cBhvr>
                                      <p:to x="100000" y="100000"/>
                                    </p:animScale>
                                    <p:animScale>
                                      <p:cBhvr>
                                        <p:cTn id="38" dur="26">
                                          <p:stCondLst>
                                            <p:cond delay="1312"/>
                                          </p:stCondLst>
                                        </p:cTn>
                                        <p:tgtEl>
                                          <p:spTgt spid="32"/>
                                        </p:tgtEl>
                                      </p:cBhvr>
                                      <p:to x="100000" y="80000"/>
                                    </p:animScale>
                                    <p:animScale>
                                      <p:cBhvr>
                                        <p:cTn id="39" dur="166" decel="50000">
                                          <p:stCondLst>
                                            <p:cond delay="1338"/>
                                          </p:stCondLst>
                                        </p:cTn>
                                        <p:tgtEl>
                                          <p:spTgt spid="32"/>
                                        </p:tgtEl>
                                      </p:cBhvr>
                                      <p:to x="100000" y="100000"/>
                                    </p:animScale>
                                    <p:animScale>
                                      <p:cBhvr>
                                        <p:cTn id="40" dur="26">
                                          <p:stCondLst>
                                            <p:cond delay="1642"/>
                                          </p:stCondLst>
                                        </p:cTn>
                                        <p:tgtEl>
                                          <p:spTgt spid="32"/>
                                        </p:tgtEl>
                                      </p:cBhvr>
                                      <p:to x="100000" y="90000"/>
                                    </p:animScale>
                                    <p:animScale>
                                      <p:cBhvr>
                                        <p:cTn id="41" dur="166" decel="50000">
                                          <p:stCondLst>
                                            <p:cond delay="1668"/>
                                          </p:stCondLst>
                                        </p:cTn>
                                        <p:tgtEl>
                                          <p:spTgt spid="32"/>
                                        </p:tgtEl>
                                      </p:cBhvr>
                                      <p:to x="100000" y="100000"/>
                                    </p:animScale>
                                    <p:animScale>
                                      <p:cBhvr>
                                        <p:cTn id="42" dur="26">
                                          <p:stCondLst>
                                            <p:cond delay="1808"/>
                                          </p:stCondLst>
                                        </p:cTn>
                                        <p:tgtEl>
                                          <p:spTgt spid="32"/>
                                        </p:tgtEl>
                                      </p:cBhvr>
                                      <p:to x="100000" y="95000"/>
                                    </p:animScale>
                                    <p:animScale>
                                      <p:cBhvr>
                                        <p:cTn id="43" dur="166" decel="50000">
                                          <p:stCondLst>
                                            <p:cond delay="1834"/>
                                          </p:stCondLst>
                                        </p:cTn>
                                        <p:tgtEl>
                                          <p:spTgt spid="3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59" t="4078" b="60755"/>
          <a:stretch/>
        </p:blipFill>
        <p:spPr>
          <a:xfrm>
            <a:off x="1491666" y="76201"/>
            <a:ext cx="8305800" cy="4355924"/>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15397" y="4385094"/>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dãy hàng đồ dùng gia đình. Bên trong là hàng rau, thịt và cá. Nam thích lắm vì lần đầu cùng mẹ đi chợ.</a:t>
            </a:r>
            <a:endParaRPr lang="en-US" sz="3600" smtClean="0">
              <a:solidFill>
                <a:srgbClr val="0070C0"/>
              </a:solidFill>
              <a:latin typeface="Arial-Rounded" pitchFamily="34" charset="0"/>
              <a:ea typeface="Arial-Rounded" pitchFamily="34" charset="0"/>
              <a:cs typeface="Arial-Rounded" pitchFamily="34" charset="0"/>
            </a:endParaRPr>
          </a:p>
        </p:txBody>
      </p:sp>
      <p:cxnSp>
        <p:nvCxnSpPr>
          <p:cNvPr id="18" name="Straight Connector 17"/>
          <p:cNvCxnSpPr/>
          <p:nvPr/>
        </p:nvCxnSpPr>
        <p:spPr>
          <a:xfrm>
            <a:off x="7833519" y="4800600"/>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3596" y="6019800"/>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09319" y="5469660"/>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04919" y="6606524"/>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71319" y="6019800"/>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1372" y="1423737"/>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a:t>
            </a:r>
            <a:r>
              <a:rPr lang="en-US" sz="9600" smtClean="0">
                <a:solidFill>
                  <a:schemeClr val="bg1"/>
                </a:solidFill>
                <a:latin typeface="Arial-Rounded" pitchFamily="34" charset="0"/>
                <a:ea typeface="Arial-Rounded" pitchFamily="34" charset="0"/>
                <a:cs typeface="Arial-Rounded" pitchFamily="34" charset="0"/>
              </a:rPr>
              <a:t>ông vui</a:t>
            </a:r>
          </a:p>
        </p:txBody>
      </p:sp>
      <p:sp>
        <p:nvSpPr>
          <p:cNvPr id="7" name="Title 1"/>
          <p:cNvSpPr txBox="1">
            <a:spLocks/>
          </p:cNvSpPr>
          <p:nvPr/>
        </p:nvSpPr>
        <p:spPr>
          <a:xfrm>
            <a:off x="6092972" y="3276600"/>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cùng</a:t>
            </a:r>
            <a:endParaRPr lang="en-US" sz="9600">
              <a:solidFill>
                <a:schemeClr val="bg1"/>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092972" y="1423737"/>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đồ dùng</a:t>
            </a:r>
          </a:p>
        </p:txBody>
      </p:sp>
      <p:sp>
        <p:nvSpPr>
          <p:cNvPr id="5" name="Title 1"/>
          <p:cNvSpPr txBox="1">
            <a:spLocks/>
          </p:cNvSpPr>
          <p:nvPr/>
        </p:nvSpPr>
        <p:spPr>
          <a:xfrm>
            <a:off x="911372" y="3276600"/>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trong</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94519" y="1981200"/>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5400">
                <a:solidFill>
                  <a:srgbClr val="0070C0"/>
                </a:solidFill>
                <a:latin typeface="Arial-Rounded" pitchFamily="34" charset="0"/>
                <a:ea typeface="Arial-Rounded" pitchFamily="34" charset="0"/>
                <a:cs typeface="Arial-Rounded" pitchFamily="34" charset="0"/>
              </a:rPr>
              <a:t>	</a:t>
            </a:r>
            <a:r>
              <a:rPr lang="en-US" sz="5000" smtClean="0">
                <a:solidFill>
                  <a:srgbClr val="0070C0"/>
                </a:solidFill>
                <a:latin typeface="Arial-Rounded" pitchFamily="34" charset="0"/>
                <a:ea typeface="Arial-Rounded" pitchFamily="34" charset="0"/>
                <a:cs typeface="Arial-Rounded" pitchFamily="34" charset="0"/>
              </a:rPr>
              <a:t>Nam </a:t>
            </a:r>
            <a:r>
              <a:rPr lang="en-US" sz="5000">
                <a:solidFill>
                  <a:srgbClr val="0070C0"/>
                </a:solidFill>
                <a:latin typeface="Arial-Rounded" pitchFamily="34" charset="0"/>
                <a:ea typeface="Arial-Rounded" pitchFamily="34" charset="0"/>
                <a:cs typeface="Arial-Rounded" pitchFamily="34" charset="0"/>
              </a:rPr>
              <a:t>theo mẹ đi chợ. Chợ đông vui và bán đủ thứ. </a:t>
            </a:r>
            <a:r>
              <a:rPr lang="en-US" sz="5000" smtClean="0">
                <a:solidFill>
                  <a:srgbClr val="0070C0"/>
                </a:solidFill>
                <a:latin typeface="Arial-Rounded" pitchFamily="34" charset="0"/>
                <a:ea typeface="Arial-Rounded" pitchFamily="34" charset="0"/>
                <a:cs typeface="Arial-Rounded" pitchFamily="34" charset="0"/>
              </a:rPr>
              <a:t>Ngay </a:t>
            </a:r>
            <a:r>
              <a:rPr lang="en-US" sz="5000">
                <a:solidFill>
                  <a:srgbClr val="0070C0"/>
                </a:solidFill>
                <a:latin typeface="Arial-Rounded" pitchFamily="34" charset="0"/>
                <a:ea typeface="Arial-Rounded" pitchFamily="34" charset="0"/>
                <a:cs typeface="Arial-Rounded" pitchFamily="34" charset="0"/>
              </a:rPr>
              <a:t>từ cổng là những </a:t>
            </a:r>
            <a:r>
              <a:rPr lang="en-US" sz="5000" smtClean="0">
                <a:solidFill>
                  <a:srgbClr val="0070C0"/>
                </a:solidFill>
                <a:latin typeface="Arial-Rounded" pitchFamily="34" charset="0"/>
                <a:ea typeface="Arial-Rounded" pitchFamily="34" charset="0"/>
                <a:cs typeface="Arial-Rounded" pitchFamily="34" charset="0"/>
              </a:rPr>
              <a:t>dãy hàng </a:t>
            </a:r>
            <a:r>
              <a:rPr lang="en-US" sz="5000">
                <a:solidFill>
                  <a:srgbClr val="0070C0"/>
                </a:solidFill>
                <a:latin typeface="Arial-Rounded" pitchFamily="34" charset="0"/>
                <a:ea typeface="Arial-Rounded" pitchFamily="34" charset="0"/>
                <a:cs typeface="Arial-Rounded" pitchFamily="34" charset="0"/>
              </a:rPr>
              <a:t>đồ dùng gia đình. Bên trong là hàng rau, thịt và cá. Nam thích lắm vì lần đầu cùng mẹ đi chợ</a:t>
            </a:r>
            <a:r>
              <a:rPr lang="en-US" sz="5400">
                <a:solidFill>
                  <a:srgbClr val="0070C0"/>
                </a:solidFill>
                <a:latin typeface="Arial-Rounded" pitchFamily="34" charset="0"/>
                <a:ea typeface="Arial-Rounded" pitchFamily="34" charset="0"/>
                <a:cs typeface="Arial-Rounded" pitchFamily="34" charset="0"/>
              </a:rPr>
              <a:t>.</a:t>
            </a:r>
            <a:endParaRPr lang="en-US" sz="8800">
              <a:solidFill>
                <a:srgbClr val="0070C0"/>
              </a:solidFill>
              <a:latin typeface="Arial-Rounded" pitchFamily="34" charset="0"/>
              <a:ea typeface="Arial-Rounded" pitchFamily="34" charset="0"/>
              <a:cs typeface="Arial-Rounded" pitchFamily="34" charset="0"/>
            </a:endParaRPr>
          </a:p>
        </p:txBody>
      </p:sp>
      <p:cxnSp>
        <p:nvCxnSpPr>
          <p:cNvPr id="16" name="Straight Connector 15"/>
          <p:cNvCxnSpPr/>
          <p:nvPr/>
        </p:nvCxnSpPr>
        <p:spPr>
          <a:xfrm flipH="1">
            <a:off x="5014119" y="172818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123334" y="450735"/>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18" name="Oval 17"/>
          <p:cNvSpPr/>
          <p:nvPr/>
        </p:nvSpPr>
        <p:spPr>
          <a:xfrm>
            <a:off x="7505840" y="294324"/>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19" name="Straight Connector 18"/>
          <p:cNvCxnSpPr/>
          <p:nvPr/>
        </p:nvCxnSpPr>
        <p:spPr>
          <a:xfrm flipH="1">
            <a:off x="7681119" y="58386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747919" y="2787452"/>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799054" y="1389128"/>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sp>
        <p:nvSpPr>
          <p:cNvPr id="22" name="Oval 21"/>
          <p:cNvSpPr/>
          <p:nvPr/>
        </p:nvSpPr>
        <p:spPr>
          <a:xfrm>
            <a:off x="8532854" y="25551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3" name="Straight Connector 22"/>
          <p:cNvCxnSpPr/>
          <p:nvPr/>
        </p:nvCxnSpPr>
        <p:spPr>
          <a:xfrm flipH="1">
            <a:off x="7322479" y="409859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138319" y="5273758"/>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160735" y="3722628"/>
            <a:ext cx="430129"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5</a:t>
            </a:r>
            <a:endParaRPr lang="en-US" sz="2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6164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12095" y="1741635"/>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a:t>
            </a:r>
            <a:r>
              <a:rPr lang="en-US" sz="5400" smtClean="0">
                <a:solidFill>
                  <a:srgbClr val="0070C0"/>
                </a:solidFill>
                <a:latin typeface="Arial-Rounded" pitchFamily="34" charset="0"/>
                <a:ea typeface="Arial-Rounded" pitchFamily="34" charset="0"/>
                <a:cs typeface="Arial-Rounded" pitchFamily="34" charset="0"/>
              </a:rPr>
              <a:t>Nam </a:t>
            </a:r>
            <a:r>
              <a:rPr lang="en-US" sz="5400">
                <a:solidFill>
                  <a:srgbClr val="0070C0"/>
                </a:solidFill>
                <a:latin typeface="Arial-Rounded" pitchFamily="34" charset="0"/>
                <a:ea typeface="Arial-Rounded" pitchFamily="34" charset="0"/>
                <a:cs typeface="Arial-Rounded" pitchFamily="34" charset="0"/>
              </a:rPr>
              <a:t>theo mẹ đi chợ. Chợ đông vui và bán đủ thứ. </a:t>
            </a:r>
            <a:r>
              <a:rPr lang="en-US" sz="5400" smtClean="0">
                <a:solidFill>
                  <a:srgbClr val="0070C0"/>
                </a:solidFill>
                <a:latin typeface="Arial-Rounded" pitchFamily="34" charset="0"/>
                <a:ea typeface="Arial-Rounded" pitchFamily="34" charset="0"/>
                <a:cs typeface="Arial-Rounded" pitchFamily="34" charset="0"/>
              </a:rPr>
              <a:t>Ngay </a:t>
            </a:r>
            <a:r>
              <a:rPr lang="en-US" sz="5400">
                <a:solidFill>
                  <a:srgbClr val="0070C0"/>
                </a:solidFill>
                <a:latin typeface="Arial-Rounded" pitchFamily="34" charset="0"/>
                <a:ea typeface="Arial-Rounded" pitchFamily="34" charset="0"/>
                <a:cs typeface="Arial-Rounded" pitchFamily="34" charset="0"/>
              </a:rPr>
              <a:t>từ cổng là những </a:t>
            </a:r>
            <a:r>
              <a:rPr lang="en-US" sz="5400" smtClean="0">
                <a:solidFill>
                  <a:srgbClr val="0070C0"/>
                </a:solidFill>
                <a:latin typeface="Arial-Rounded" pitchFamily="34" charset="0"/>
                <a:ea typeface="Arial-Rounded" pitchFamily="34" charset="0"/>
                <a:cs typeface="Arial-Rounded" pitchFamily="34" charset="0"/>
              </a:rPr>
              <a:t>dãy hàng </a:t>
            </a:r>
            <a:r>
              <a:rPr lang="en-US" sz="5400">
                <a:solidFill>
                  <a:srgbClr val="0070C0"/>
                </a:solidFill>
                <a:latin typeface="Arial-Rounded" pitchFamily="34" charset="0"/>
                <a:ea typeface="Arial-Rounded" pitchFamily="34" charset="0"/>
                <a:cs typeface="Arial-Rounded" pitchFamily="34" charset="0"/>
              </a:rPr>
              <a:t>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24" name="Straight Connector 23"/>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19319" y="1280223"/>
            <a:ext cx="3228305" cy="219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Arial-Rounded" pitchFamily="34" charset="0"/>
                <a:ea typeface="Arial-Rounded" pitchFamily="34" charset="0"/>
                <a:cs typeface="Arial-Rounded" pitchFamily="34" charset="0"/>
              </a:rPr>
              <a:t>Nam theo mẹ đi đâu?</a:t>
            </a:r>
            <a:endParaRPr lang="en-US" sz="6000">
              <a:latin typeface="Arial-Rounded" pitchFamily="34" charset="0"/>
              <a:ea typeface="Arial-Rounded" pitchFamily="34" charset="0"/>
              <a:cs typeface="Arial-Rounded" pitchFamily="34" charset="0"/>
            </a:endParaRPr>
          </a:p>
        </p:txBody>
      </p:sp>
      <p:sp>
        <p:nvSpPr>
          <p:cNvPr id="14" name="Rounded Rectangle 13"/>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Arial-Rounded" pitchFamily="34" charset="0"/>
                <a:ea typeface="Arial-Rounded" pitchFamily="34" charset="0"/>
                <a:cs typeface="Arial-Rounded" pitchFamily="34" charset="0"/>
              </a:rPr>
              <a:t>Chợ có đặc điểm gì?</a:t>
            </a:r>
            <a:endParaRPr lang="en-US" sz="6000">
              <a:latin typeface="Arial-Rounded" pitchFamily="34" charset="0"/>
              <a:ea typeface="Arial-Rounded" pitchFamily="34" charset="0"/>
              <a:cs typeface="Arial-Rounded" pitchFamily="34" charset="0"/>
            </a:endParaRPr>
          </a:p>
        </p:txBody>
      </p:sp>
      <p:cxnSp>
        <p:nvCxnSpPr>
          <p:cNvPr id="25" name="Straight Connector 24"/>
          <p:cNvCxnSpPr/>
          <p:nvPr/>
        </p:nvCxnSpPr>
        <p:spPr>
          <a:xfrm>
            <a:off x="670719" y="1981200"/>
            <a:ext cx="5562609"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70719" y="2826201"/>
            <a:ext cx="10694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Arial-Rounded" pitchFamily="34" charset="0"/>
                <a:ea typeface="Arial-Rounded" pitchFamily="34" charset="0"/>
                <a:cs typeface="Arial-Rounded" pitchFamily="34" charset="0"/>
              </a:rPr>
              <a:t>Nam thấy những hàng gì ở chợ?</a:t>
            </a:r>
            <a:endParaRPr lang="en-US" sz="6000">
              <a:latin typeface="Arial-Rounded" pitchFamily="34" charset="0"/>
              <a:ea typeface="Arial-Rounded" pitchFamily="34" charset="0"/>
              <a:cs typeface="Arial-Rounded" pitchFamily="34" charset="0"/>
            </a:endParaRPr>
          </a:p>
        </p:txBody>
      </p:sp>
      <p:cxnSp>
        <p:nvCxnSpPr>
          <p:cNvPr id="30" name="Straight Connector 29"/>
          <p:cNvCxnSpPr/>
          <p:nvPr/>
        </p:nvCxnSpPr>
        <p:spPr>
          <a:xfrm>
            <a:off x="670719" y="3519578"/>
            <a:ext cx="1089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56148"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Arial-Rounded" pitchFamily="34" charset="0"/>
                <a:ea typeface="Arial-Rounded" pitchFamily="34" charset="0"/>
                <a:cs typeface="Arial-Rounded" pitchFamily="34" charset="0"/>
              </a:rPr>
              <a:t>Nam cảm thấy như thế nào khi lần đầu cùng mẹ đi chợ?</a:t>
            </a:r>
            <a:endParaRPr lang="en-US" sz="3200">
              <a:latin typeface="Arial-Rounded" pitchFamily="34" charset="0"/>
              <a:ea typeface="Arial-Rounded" pitchFamily="34" charset="0"/>
              <a:cs typeface="Arial-Rounded" pitchFamily="34" charset="0"/>
            </a:endParaRPr>
          </a:p>
        </p:txBody>
      </p:sp>
      <p:cxnSp>
        <p:nvCxnSpPr>
          <p:cNvPr id="35" name="Straight Connector 34"/>
          <p:cNvCxnSpPr/>
          <p:nvPr/>
        </p:nvCxnSpPr>
        <p:spPr>
          <a:xfrm>
            <a:off x="612095" y="4267200"/>
            <a:ext cx="4723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7</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80431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Chợ và siêu thị</a:t>
            </a:r>
            <a:endParaRPr lang="en-US" sz="54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471" t="59874"/>
          <a:stretch/>
        </p:blipFill>
        <p:spPr>
          <a:xfrm>
            <a:off x="2130319" y="1897380"/>
            <a:ext cx="8122403" cy="511302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9784" y="45720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a:t>
            </a:r>
            <a:r>
              <a:rPr lang="en-US" sz="3600" smtClean="0">
                <a:solidFill>
                  <a:srgbClr val="0070C0"/>
                </a:solidFill>
                <a:latin typeface="Arial-Rounded" pitchFamily="34" charset="0"/>
                <a:ea typeface="Arial-Rounded" pitchFamily="34" charset="0"/>
                <a:cs typeface="Arial-Rounded" pitchFamily="34" charset="0"/>
              </a:rPr>
              <a:t>Nam </a:t>
            </a:r>
            <a:r>
              <a:rPr lang="en-US" sz="3600">
                <a:solidFill>
                  <a:srgbClr val="0070C0"/>
                </a:solidFill>
                <a:latin typeface="Arial-Rounded" pitchFamily="34" charset="0"/>
                <a:ea typeface="Arial-Rounded" pitchFamily="34" charset="0"/>
                <a:cs typeface="Arial-Rounded" pitchFamily="34" charset="0"/>
              </a:rPr>
              <a:t>theo mẹ đi chợ. Chợ đông vui và bán đủ thứ. </a:t>
            </a:r>
            <a:r>
              <a:rPr lang="en-US" sz="3600" smtClean="0">
                <a:solidFill>
                  <a:srgbClr val="0070C0"/>
                </a:solidFill>
                <a:latin typeface="Arial-Rounded" pitchFamily="34" charset="0"/>
                <a:ea typeface="Arial-Rounded" pitchFamily="34" charset="0"/>
                <a:cs typeface="Arial-Rounded" pitchFamily="34" charset="0"/>
              </a:rPr>
              <a:t>Ngay </a:t>
            </a:r>
            <a:r>
              <a:rPr lang="en-US" sz="3600">
                <a:solidFill>
                  <a:srgbClr val="0070C0"/>
                </a:solidFill>
                <a:latin typeface="Arial-Rounded" pitchFamily="34" charset="0"/>
                <a:ea typeface="Arial-Rounded" pitchFamily="34" charset="0"/>
                <a:cs typeface="Arial-Rounded" pitchFamily="34" charset="0"/>
              </a:rPr>
              <a:t>từ cổng là những hàng đồ dùng gia đình. Bên trong là hàng rau, thịt và cá. Nam thích lắm vì lần đầu cùng mẹ đi chợ.</a:t>
            </a:r>
            <a:endParaRPr lang="en-US" sz="6000">
              <a:solidFill>
                <a:srgbClr val="0070C0"/>
              </a:solidFill>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664" y="0"/>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84" y="2183080"/>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8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tr</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ong</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tr</a:t>
            </a:r>
            <a:r>
              <a:rPr lang="en-US" sz="8800" smtClean="0">
                <a:solidFill>
                  <a:srgbClr val="FF0000"/>
                </a:solidFill>
                <a:latin typeface="Arial-Rounded" pitchFamily="34" charset="0"/>
                <a:ea typeface="Arial-Rounded" pitchFamily="34" charset="0"/>
                <a:cs typeface="Arial-Rounded" pitchFamily="34" charset="0"/>
              </a:rPr>
              <a:t>ong</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12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61511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333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ung</a:t>
            </a:r>
            <a:endParaRPr lang="en-US" sz="88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74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19231" y="3512966"/>
            <a:ext cx="2807970" cy="1569660"/>
          </a:xfrm>
          <a:prstGeom prst="rect">
            <a:avLst/>
          </a:prstGeom>
          <a:solidFill>
            <a:schemeClr val="accent5">
              <a:lumMod val="20000"/>
              <a:lumOff val="80000"/>
            </a:schemeClr>
          </a:solidFill>
        </p:spPr>
        <p:txBody>
          <a:bodyPr wrap="square" rtlCol="0">
            <a:spAutoFit/>
          </a:bodyPr>
          <a:lstStyle/>
          <a:p>
            <a:pPr algn="ctr"/>
            <a:r>
              <a:rPr lang="en-US" sz="9600" smtClean="0">
                <a:solidFill>
                  <a:srgbClr val="0070C0"/>
                </a:solidFill>
                <a:latin typeface="Arial-Rounded" pitchFamily="34" charset="0"/>
                <a:ea typeface="Arial-Rounded" pitchFamily="34" charset="0"/>
                <a:cs typeface="Arial-Rounded" pitchFamily="34" charset="0"/>
              </a:rPr>
              <a:t>ong</a:t>
            </a:r>
            <a:endParaRPr lang="en-US" sz="96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3190826" y="3505200"/>
            <a:ext cx="2552700" cy="1569660"/>
          </a:xfrm>
          <a:prstGeom prst="rect">
            <a:avLst/>
          </a:prstGeom>
          <a:solidFill>
            <a:schemeClr val="accent5">
              <a:lumMod val="20000"/>
              <a:lumOff val="80000"/>
            </a:schemeClr>
          </a:solidFill>
        </p:spPr>
        <p:txBody>
          <a:bodyPr wrap="square" rtlCol="0">
            <a:spAutoFit/>
          </a:bodyPr>
          <a:lstStyle/>
          <a:p>
            <a:pPr algn="ctr"/>
            <a:r>
              <a:rPr lang="en-US" sz="9600" smtClean="0">
                <a:solidFill>
                  <a:srgbClr val="0070C0"/>
                </a:solidFill>
                <a:latin typeface="Arial-Rounded" pitchFamily="34" charset="0"/>
                <a:ea typeface="Arial-Rounded" pitchFamily="34" charset="0"/>
                <a:cs typeface="Arial-Rounded" pitchFamily="34" charset="0"/>
              </a:rPr>
              <a:t>ông</a:t>
            </a:r>
            <a:endParaRPr lang="en-US" sz="96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684213" y="3512966"/>
            <a:ext cx="2109669" cy="1569660"/>
          </a:xfrm>
          <a:prstGeom prst="rect">
            <a:avLst/>
          </a:prstGeom>
          <a:noFill/>
        </p:spPr>
        <p:txBody>
          <a:bodyPr wrap="square" rtlCol="0">
            <a:spAutoFit/>
          </a:bodyPr>
          <a:lstStyle/>
          <a:p>
            <a:pPr algn="ctr"/>
            <a:r>
              <a:rPr lang="en-US" sz="9600" smtClean="0">
                <a:solidFill>
                  <a:srgbClr val="FF0000"/>
                </a:solidFill>
                <a:latin typeface="Arial-Rounded" pitchFamily="34" charset="0"/>
                <a:ea typeface="Arial-Rounded" pitchFamily="34" charset="0"/>
                <a:cs typeface="Arial-Rounded" pitchFamily="34" charset="0"/>
              </a:rPr>
              <a:t>ng</a:t>
            </a:r>
            <a:endParaRPr lang="en-US" sz="96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3630368" y="3496924"/>
            <a:ext cx="2320636" cy="1569660"/>
          </a:xfrm>
          <a:prstGeom prst="rect">
            <a:avLst/>
          </a:prstGeom>
          <a:noFill/>
        </p:spPr>
        <p:txBody>
          <a:bodyPr wrap="square" rtlCol="0">
            <a:spAutoFit/>
          </a:bodyPr>
          <a:lstStyle/>
          <a:p>
            <a:pPr algn="ctr"/>
            <a:r>
              <a:rPr lang="en-US" sz="9600" smtClean="0">
                <a:solidFill>
                  <a:srgbClr val="FF0000"/>
                </a:solidFill>
                <a:latin typeface="Arial-Rounded" pitchFamily="34" charset="0"/>
                <a:ea typeface="Arial-Rounded" pitchFamily="34" charset="0"/>
                <a:cs typeface="Arial-Rounded" pitchFamily="34" charset="0"/>
              </a:rPr>
              <a:t>ng</a:t>
            </a:r>
            <a:endParaRPr lang="en-US" sz="96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416458" y="3514445"/>
            <a:ext cx="2320636" cy="1569660"/>
          </a:xfrm>
          <a:prstGeom prst="rect">
            <a:avLst/>
          </a:prstGeom>
          <a:noFill/>
        </p:spPr>
        <p:txBody>
          <a:bodyPr wrap="square" rtlCol="0">
            <a:spAutoFit/>
          </a:bodyPr>
          <a:lstStyle/>
          <a:p>
            <a:pPr algn="ctr"/>
            <a:r>
              <a:rPr lang="en-US" sz="9600" smtClean="0">
                <a:solidFill>
                  <a:srgbClr val="7030A0"/>
                </a:solidFill>
                <a:latin typeface="Arial-Rounded" pitchFamily="34" charset="0"/>
                <a:ea typeface="Arial-Rounded" pitchFamily="34" charset="0"/>
                <a:cs typeface="Arial-Rounded" pitchFamily="34" charset="0"/>
              </a:rPr>
              <a:t>o</a:t>
            </a:r>
            <a:endParaRPr lang="en-US" sz="9600">
              <a:solidFill>
                <a:srgbClr val="7030A0"/>
              </a:solidFill>
              <a:latin typeface="Arial-Rounded" pitchFamily="34" charset="0"/>
              <a:ea typeface="Arial-Rounded" pitchFamily="34" charset="0"/>
              <a:cs typeface="Arial-Rounded" pitchFamily="34" charset="0"/>
            </a:endParaRPr>
          </a:p>
        </p:txBody>
      </p:sp>
      <p:sp>
        <p:nvSpPr>
          <p:cNvPr id="13" name="TextBox 12"/>
          <p:cNvSpPr txBox="1"/>
          <p:nvPr/>
        </p:nvSpPr>
        <p:spPr>
          <a:xfrm>
            <a:off x="2637478" y="3499567"/>
            <a:ext cx="2320636" cy="1569660"/>
          </a:xfrm>
          <a:prstGeom prst="rect">
            <a:avLst/>
          </a:prstGeom>
          <a:noFill/>
        </p:spPr>
        <p:txBody>
          <a:bodyPr wrap="square" rtlCol="0">
            <a:spAutoFit/>
          </a:bodyPr>
          <a:lstStyle/>
          <a:p>
            <a:pPr algn="ctr"/>
            <a:r>
              <a:rPr lang="en-US" sz="9600">
                <a:solidFill>
                  <a:srgbClr val="FFFF00"/>
                </a:solidFill>
                <a:latin typeface="Arial-Rounded" pitchFamily="34" charset="0"/>
                <a:ea typeface="Arial-Rounded" pitchFamily="34" charset="0"/>
                <a:cs typeface="Arial-Rounded" pitchFamily="34" charset="0"/>
              </a:rPr>
              <a:t>ô</a:t>
            </a:r>
          </a:p>
        </p:txBody>
      </p:sp>
      <p:sp>
        <p:nvSpPr>
          <p:cNvPr id="14" name="TextBox 13"/>
          <p:cNvSpPr txBox="1"/>
          <p:nvPr/>
        </p:nvSpPr>
        <p:spPr>
          <a:xfrm>
            <a:off x="6135443" y="3512966"/>
            <a:ext cx="2807970" cy="1569660"/>
          </a:xfrm>
          <a:prstGeom prst="rect">
            <a:avLst/>
          </a:prstGeom>
          <a:solidFill>
            <a:schemeClr val="accent5">
              <a:lumMod val="20000"/>
              <a:lumOff val="80000"/>
            </a:schemeClr>
          </a:solidFill>
        </p:spPr>
        <p:txBody>
          <a:bodyPr wrap="square" rtlCol="0">
            <a:spAutoFit/>
          </a:bodyPr>
          <a:lstStyle/>
          <a:p>
            <a:pPr algn="ctr"/>
            <a:r>
              <a:rPr lang="en-US" sz="9600" smtClean="0">
                <a:solidFill>
                  <a:srgbClr val="0070C0"/>
                </a:solidFill>
                <a:latin typeface="Arial-Rounded" pitchFamily="34" charset="0"/>
                <a:ea typeface="Arial-Rounded" pitchFamily="34" charset="0"/>
                <a:cs typeface="Arial-Rounded" pitchFamily="34" charset="0"/>
              </a:rPr>
              <a:t>ung</a:t>
            </a:r>
            <a:endParaRPr lang="en-US" sz="9600">
              <a:solidFill>
                <a:srgbClr val="0070C0"/>
              </a:solidFill>
              <a:latin typeface="Arial-Rounded" pitchFamily="34" charset="0"/>
              <a:ea typeface="Arial-Rounded" pitchFamily="34" charset="0"/>
              <a:cs typeface="Arial-Rounded" pitchFamily="34" charset="0"/>
            </a:endParaRPr>
          </a:p>
        </p:txBody>
      </p:sp>
      <p:sp>
        <p:nvSpPr>
          <p:cNvPr id="15" name="TextBox 14"/>
          <p:cNvSpPr txBox="1"/>
          <p:nvPr/>
        </p:nvSpPr>
        <p:spPr>
          <a:xfrm>
            <a:off x="6700426" y="3512966"/>
            <a:ext cx="2320636" cy="1569660"/>
          </a:xfrm>
          <a:prstGeom prst="rect">
            <a:avLst/>
          </a:prstGeom>
          <a:noFill/>
        </p:spPr>
        <p:txBody>
          <a:bodyPr wrap="square" rtlCol="0">
            <a:spAutoFit/>
          </a:bodyPr>
          <a:lstStyle/>
          <a:p>
            <a:pPr algn="ctr"/>
            <a:r>
              <a:rPr lang="en-US" sz="9600" smtClean="0">
                <a:solidFill>
                  <a:srgbClr val="FF0000"/>
                </a:solidFill>
                <a:latin typeface="Arial-Rounded" pitchFamily="34" charset="0"/>
                <a:ea typeface="Arial-Rounded" pitchFamily="34" charset="0"/>
                <a:cs typeface="Arial-Rounded" pitchFamily="34" charset="0"/>
              </a:rPr>
              <a:t>ng</a:t>
            </a:r>
            <a:endParaRPr lang="en-US" sz="96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5706095" y="3517229"/>
            <a:ext cx="2320636" cy="1569660"/>
          </a:xfrm>
          <a:prstGeom prst="rect">
            <a:avLst/>
          </a:prstGeom>
          <a:noFill/>
        </p:spPr>
        <p:txBody>
          <a:bodyPr wrap="square" rtlCol="0">
            <a:spAutoFit/>
          </a:bodyPr>
          <a:lstStyle/>
          <a:p>
            <a:pPr algn="ctr"/>
            <a:r>
              <a:rPr lang="en-US" sz="9600" smtClean="0">
                <a:solidFill>
                  <a:srgbClr val="00B050"/>
                </a:solidFill>
                <a:latin typeface="Arial-Rounded" pitchFamily="34" charset="0"/>
                <a:ea typeface="Arial-Rounded" pitchFamily="34" charset="0"/>
                <a:cs typeface="Arial-Rounded" pitchFamily="34" charset="0"/>
              </a:rPr>
              <a:t>u</a:t>
            </a:r>
            <a:endParaRPr lang="en-US" sz="9600">
              <a:solidFill>
                <a:srgbClr val="00B050"/>
              </a:solidFill>
              <a:latin typeface="Arial-Rounded" pitchFamily="34" charset="0"/>
              <a:ea typeface="Arial-Rounded" pitchFamily="34" charset="0"/>
              <a:cs typeface="Arial-Rounded" pitchFamily="34" charset="0"/>
            </a:endParaRPr>
          </a:p>
        </p:txBody>
      </p:sp>
      <p:sp>
        <p:nvSpPr>
          <p:cNvPr id="17" name="TextBox 16"/>
          <p:cNvSpPr txBox="1"/>
          <p:nvPr/>
        </p:nvSpPr>
        <p:spPr>
          <a:xfrm>
            <a:off x="9319236" y="3505200"/>
            <a:ext cx="2807970" cy="1569660"/>
          </a:xfrm>
          <a:prstGeom prst="rect">
            <a:avLst/>
          </a:prstGeom>
          <a:solidFill>
            <a:schemeClr val="accent5">
              <a:lumMod val="20000"/>
              <a:lumOff val="80000"/>
            </a:schemeClr>
          </a:solidFill>
        </p:spPr>
        <p:txBody>
          <a:bodyPr wrap="square" rtlCol="0">
            <a:spAutoFit/>
          </a:bodyPr>
          <a:lstStyle/>
          <a:p>
            <a:pPr algn="ctr"/>
            <a:r>
              <a:rPr lang="en-US" sz="9600" smtClean="0">
                <a:solidFill>
                  <a:srgbClr val="0070C0"/>
                </a:solidFill>
                <a:latin typeface="Arial-Rounded" pitchFamily="34" charset="0"/>
                <a:ea typeface="Arial-Rounded" pitchFamily="34" charset="0"/>
                <a:cs typeface="Arial-Rounded" pitchFamily="34" charset="0"/>
              </a:rPr>
              <a:t>ưng</a:t>
            </a:r>
            <a:endParaRPr lang="en-US" sz="9600">
              <a:solidFill>
                <a:srgbClr val="0070C0"/>
              </a:solidFill>
              <a:latin typeface="Arial-Rounded" pitchFamily="34" charset="0"/>
              <a:ea typeface="Arial-Rounded" pitchFamily="34" charset="0"/>
              <a:cs typeface="Arial-Rounded" pitchFamily="34" charset="0"/>
            </a:endParaRPr>
          </a:p>
        </p:txBody>
      </p:sp>
      <p:sp>
        <p:nvSpPr>
          <p:cNvPr id="18" name="TextBox 17"/>
          <p:cNvSpPr txBox="1"/>
          <p:nvPr/>
        </p:nvSpPr>
        <p:spPr>
          <a:xfrm>
            <a:off x="9945014" y="3505200"/>
            <a:ext cx="2320636" cy="1569660"/>
          </a:xfrm>
          <a:prstGeom prst="rect">
            <a:avLst/>
          </a:prstGeom>
          <a:noFill/>
        </p:spPr>
        <p:txBody>
          <a:bodyPr wrap="square" rtlCol="0">
            <a:spAutoFit/>
          </a:bodyPr>
          <a:lstStyle/>
          <a:p>
            <a:pPr algn="ctr"/>
            <a:r>
              <a:rPr lang="en-US" sz="9600" smtClean="0">
                <a:solidFill>
                  <a:srgbClr val="FF0000"/>
                </a:solidFill>
                <a:latin typeface="Arial-Rounded" pitchFamily="34" charset="0"/>
                <a:ea typeface="Arial-Rounded" pitchFamily="34" charset="0"/>
                <a:cs typeface="Arial-Rounded" pitchFamily="34" charset="0"/>
              </a:rPr>
              <a:t>ng</a:t>
            </a:r>
            <a:endParaRPr lang="en-US" sz="9600">
              <a:solidFill>
                <a:srgbClr val="FF0000"/>
              </a:solidFill>
              <a:latin typeface="Arial-Rounded" pitchFamily="34" charset="0"/>
              <a:ea typeface="Arial-Rounded" pitchFamily="34" charset="0"/>
              <a:cs typeface="Arial-Rounded" pitchFamily="34" charset="0"/>
            </a:endParaRPr>
          </a:p>
        </p:txBody>
      </p:sp>
      <p:sp>
        <p:nvSpPr>
          <p:cNvPr id="19" name="TextBox 18"/>
          <p:cNvSpPr txBox="1"/>
          <p:nvPr/>
        </p:nvSpPr>
        <p:spPr>
          <a:xfrm>
            <a:off x="8900189" y="3500889"/>
            <a:ext cx="2320636" cy="1569660"/>
          </a:xfrm>
          <a:prstGeom prst="rect">
            <a:avLst/>
          </a:prstGeom>
          <a:noFill/>
        </p:spPr>
        <p:txBody>
          <a:bodyPr wrap="square" rtlCol="0">
            <a:spAutoFit/>
          </a:bodyPr>
          <a:lstStyle/>
          <a:p>
            <a:pPr algn="ctr"/>
            <a:r>
              <a:rPr lang="en-US" sz="9600">
                <a:solidFill>
                  <a:schemeClr val="tx1">
                    <a:lumMod val="95000"/>
                    <a:lumOff val="5000"/>
                  </a:scheme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P spid="17" grpId="0" animBg="1"/>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3822" y="2002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dòng</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59122" y="202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võng</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335904" y="202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bổng</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164064" y="182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ong</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033553" y="184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ong</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41179" y="184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itle 1"/>
          <p:cNvSpPr txBox="1">
            <a:spLocks/>
          </p:cNvSpPr>
          <p:nvPr/>
        </p:nvSpPr>
        <p:spPr>
          <a:xfrm>
            <a:off x="9231504"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cộng</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978502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42119" y="3374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thúng</a:t>
            </a:r>
            <a:endParaRPr lang="en-US" sz="66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357419"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vũng</a:t>
            </a:r>
            <a:endParaRPr lang="en-US" sz="66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334201" y="3392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ựng</a:t>
            </a:r>
            <a:endParaRPr lang="en-US" sz="66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1260685" y="3198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4020964"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6866906" y="3215923"/>
            <a:ext cx="173054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9229801"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hửng</a:t>
            </a:r>
            <a:endParaRPr lang="en-US" sz="66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9751620" y="3200400"/>
            <a:ext cx="1741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4" grpId="0"/>
      <p:bldP spid="25" grpId="0"/>
      <p:bldP spid="26" grpId="0"/>
      <p:bldP spid="28" grpId="0"/>
      <p:bldP spid="29"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924431"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tr</a:t>
            </a:r>
            <a:endParaRPr lang="en-US" sz="88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121244"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ong</a:t>
            </a:r>
            <a:endParaRPr lang="en-US" sz="88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3925738" y="2941895"/>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tr</a:t>
            </a:r>
            <a:r>
              <a:rPr lang="en-US" sz="8800" smtClean="0">
                <a:solidFill>
                  <a:srgbClr val="FF0000"/>
                </a:solidFill>
                <a:latin typeface="Arial-Rounded" pitchFamily="34" charset="0"/>
                <a:ea typeface="Arial-Rounded" pitchFamily="34" charset="0"/>
                <a:cs typeface="Arial-Rounded" pitchFamily="34" charset="0"/>
              </a:rPr>
              <a:t>ong</a:t>
            </a:r>
            <a:endParaRPr lang="en-US" sz="88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1279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61511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2333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ung</a:t>
            </a:r>
            <a:endParaRPr lang="en-US" sz="88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7479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a:t>
            </a:r>
            <a:r>
              <a:rPr lang="en-US" sz="8800" smtClean="0">
                <a:solidFill>
                  <a:srgbClr val="FF0000"/>
                </a:solidFill>
                <a:latin typeface="Arial-Rounded" pitchFamily="34" charset="0"/>
                <a:ea typeface="Arial-Rounded" pitchFamily="34" charset="0"/>
                <a:cs typeface="Arial-Rounded" pitchFamily="34" charset="0"/>
              </a:rPr>
              <a:t>ng</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43822" y="47460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dòng</a:t>
            </a:r>
            <a:endParaRPr lang="en-US" sz="66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3359122"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võng</a:t>
            </a:r>
            <a:endParaRPr lang="en-US" sz="66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335904"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bổng</a:t>
            </a:r>
            <a:endParaRPr lang="en-US" sz="66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164064"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ong</a:t>
            </a:r>
            <a:endParaRPr lang="en-US" sz="660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0335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ong</a:t>
            </a:r>
            <a:endParaRPr lang="en-US" sz="6600">
              <a:solidFill>
                <a:srgbClr val="FF000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941179"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9231504" y="4748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cộng</a:t>
            </a:r>
            <a:endParaRPr lang="en-US" sz="66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9785020" y="4572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442119" y="59652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thúng</a:t>
            </a:r>
            <a:endParaRPr lang="en-US" sz="6600">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335741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vũng</a:t>
            </a:r>
            <a:endParaRPr lang="en-US" sz="66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6334201" y="5983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ựng</a:t>
            </a:r>
            <a:endParaRPr lang="en-US" sz="6600">
              <a:solidFill>
                <a:srgbClr val="0070C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1275199" y="5788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4060984" y="5810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6881420" y="5806723"/>
            <a:ext cx="173054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9229801" y="596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hửng</a:t>
            </a:r>
            <a:endParaRPr lang="en-US" sz="6600">
              <a:solidFill>
                <a:srgbClr val="0070C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9679050" y="5791200"/>
            <a:ext cx="189552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a:t>
            </a:r>
            <a:r>
              <a:rPr lang="en-US" sz="6600" smtClean="0">
                <a:solidFill>
                  <a:srgbClr val="FF0000"/>
                </a:solidFill>
                <a:latin typeface="Arial-Rounded" pitchFamily="34" charset="0"/>
                <a:ea typeface="Arial-Rounded" pitchFamily="34" charset="0"/>
                <a:cs typeface="Arial-Rounded" pitchFamily="34" charset="0"/>
              </a:rPr>
              <a:t>ng</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363305"/>
            <a:ext cx="719022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a:t>
            </a:r>
            <a:r>
              <a:rPr lang="en-US" sz="9600" smtClean="0">
                <a:solidFill>
                  <a:srgbClr val="0070C0"/>
                </a:solidFill>
                <a:latin typeface="Arial-Rounded" pitchFamily="34" charset="0"/>
                <a:ea typeface="Arial-Rounded" pitchFamily="34" charset="0"/>
                <a:cs typeface="Arial-Rounded" pitchFamily="34" charset="0"/>
              </a:rPr>
              <a:t>hong chóng</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700575"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7352454" y="5360950"/>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ong</a:t>
            </a:r>
            <a:endParaRPr lang="en-US" sz="9600">
              <a:solidFill>
                <a:srgbClr val="FF0000"/>
              </a:solidFill>
              <a:latin typeface="Arial-Rounded" pitchFamily="34" charset="0"/>
              <a:ea typeface="Arial-Rounded" pitchFamily="34" charset="0"/>
              <a:cs typeface="Arial-Rounded" pitchFamily="34" charset="0"/>
            </a:endParaRP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945"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6598" y="5439505"/>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bông súng</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3458248" y="543417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ông</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p:cNvSpPr txBox="1">
            <a:spLocks/>
          </p:cNvSpPr>
          <p:nvPr/>
        </p:nvSpPr>
        <p:spPr>
          <a:xfrm>
            <a:off x="6428788" y="5439508"/>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ung</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702"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70266" y="5564481"/>
            <a:ext cx="719472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bánh chưng</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6889054" y="555508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4408</TotalTime>
  <Words>240</Words>
  <Application>Microsoft Office PowerPoint</Application>
  <PresentationFormat>Custom</PresentationFormat>
  <Paragraphs>141</Paragraphs>
  <Slides>27</Slides>
  <Notes>13</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.VnArial</vt:lpstr>
      <vt:lpstr>.VnCooper</vt:lpstr>
      <vt:lpstr>Arial</vt:lpstr>
      <vt:lpstr>Arial Rounded MT Bold</vt:lpstr>
      <vt:lpstr>Arial-Rounded</vt:lpstr>
      <vt:lpstr>Arrus-Black</vt:lpstr>
      <vt:lpstr>AvantGarde</vt:lpstr>
      <vt:lpstr>Bandit</vt:lpstr>
      <vt:lpstr>Calibri</vt:lpstr>
      <vt:lpstr>HP001 4 hàng</vt:lpstr>
      <vt:lpstr>Times New Roman</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các tiếng có:</vt:lpstr>
      <vt:lpstr>Nói câu có: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Ngoc Yen</cp:lastModifiedBy>
  <cp:revision>582</cp:revision>
  <dcterms:created xsi:type="dcterms:W3CDTF">2021-05-08T14:00:55Z</dcterms:created>
  <dcterms:modified xsi:type="dcterms:W3CDTF">2021-12-13T01:18:02Z</dcterms:modified>
</cp:coreProperties>
</file>