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308" r:id="rId3"/>
    <p:sldId id="289" r:id="rId4"/>
    <p:sldId id="301" r:id="rId5"/>
    <p:sldId id="298" r:id="rId6"/>
    <p:sldId id="299" r:id="rId7"/>
    <p:sldId id="303" r:id="rId8"/>
    <p:sldId id="304" r:id="rId9"/>
    <p:sldId id="297" r:id="rId10"/>
    <p:sldId id="305" r:id="rId11"/>
    <p:sldId id="306" r:id="rId12"/>
    <p:sldId id="262" r:id="rId13"/>
    <p:sldId id="286" r:id="rId14"/>
    <p:sldId id="302" r:id="rId15"/>
    <p:sldId id="272" r:id="rId16"/>
    <p:sldId id="281" r:id="rId17"/>
    <p:sldId id="283" r:id="rId18"/>
    <p:sldId id="282" r:id="rId19"/>
    <p:sldId id="284" r:id="rId20"/>
    <p:sldId id="285" r:id="rId21"/>
    <p:sldId id="307" r:id="rId22"/>
    <p:sldId id="275" r:id="rId23"/>
    <p:sldId id="277" r:id="rId24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14C"/>
    <a:srgbClr val="FCC94A"/>
    <a:srgbClr val="FFD85D"/>
    <a:srgbClr val="FFD347"/>
    <a:srgbClr val="F55DB4"/>
    <a:srgbClr val="FFCD2F"/>
    <a:srgbClr val="FFD44B"/>
    <a:srgbClr val="71D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35" autoAdjust="0"/>
    <p:restoredTop sz="91637" autoAdjust="0"/>
  </p:normalViewPr>
  <p:slideViewPr>
    <p:cSldViewPr>
      <p:cViewPr varScale="1">
        <p:scale>
          <a:sx n="67" d="100"/>
          <a:sy n="67" d="100"/>
        </p:scale>
        <p:origin x="552" y="-30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phà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343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Cổ</a:t>
            </a:r>
            <a:r>
              <a:rPr lang="en-US" baseline="0" smtClean="0"/>
              <a:t> vũ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62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chú</a:t>
            </a:r>
            <a:r>
              <a:rPr lang="en-US" baseline="0" smtClean="0"/>
              <a:t> ý giải thích cho HS hiểu tác dụng của dấu ngoặc kép.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93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Câu</a:t>
            </a:r>
            <a:r>
              <a:rPr lang="en-US" baseline="0" smtClean="0"/>
              <a:t> dài nên GV hướng dẫn viết bảng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88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</a:t>
            </a:r>
            <a:r>
              <a:rPr lang="en-US" sz="10600" b="1" smtClean="0">
                <a:solidFill>
                  <a:schemeClr val="bg1"/>
                </a:solidFill>
                <a:latin typeface=".VnArialH" pitchFamily="34" charset="0"/>
                <a:ea typeface="AvantGarde" pitchFamily="2" charset="0"/>
                <a:cs typeface="AvantGarde" pitchFamily="2" charset="0"/>
              </a:rPr>
              <a:t>1</a:t>
            </a:r>
            <a:endParaRPr lang="en-US" sz="10600" b="1">
              <a:solidFill>
                <a:schemeClr val="bg1"/>
              </a:solidFill>
              <a:latin typeface=".VnArialH" pitchFamily="34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7819" y="76200"/>
            <a:ext cx="11506200" cy="502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Thỏ và rùa</a:t>
            </a:r>
          </a:p>
          <a:p>
            <a:pPr algn="just"/>
            <a:r>
              <a:rPr lang="en-US" sz="54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Nhìn rùa, thỏ chê: “Quả là chậm như rùa.”. Rùa ôn tồn: “Ta thi nhé.”. Thỏ hớn hở tham gia. Thỏ nhởn nhơ múa ca, rùa cứ bò cần mẫn. Thế là, rùa đi xa hơn hẳn thỏ.</a:t>
            </a:r>
            <a:endParaRPr lang="en-US" sz="54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499519" y="1752600"/>
            <a:ext cx="9980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56968" y="5526512"/>
            <a:ext cx="12024519" cy="109295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 loài vật nào xuất hiện trong bài?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947319" y="1752600"/>
            <a:ext cx="9072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56968" y="5526512"/>
            <a:ext cx="12024519" cy="109295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Thỏ chê rùa như thế nào?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300119" y="1790700"/>
            <a:ext cx="43053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90912" y="2590800"/>
            <a:ext cx="23420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56968" y="5526512"/>
            <a:ext cx="12024519" cy="109295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Thỏ tham gia cuộc thi chạy với tâm trạng như thế nào?</a:t>
            </a:r>
            <a:endParaRPr lang="en-US" sz="4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373939" y="3352800"/>
            <a:ext cx="20155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56968" y="5526512"/>
            <a:ext cx="12024519" cy="109295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 sao thỏ lại hớn hở?</a:t>
            </a:r>
            <a:endParaRPr lang="en-US" sz="6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6968" y="5526512"/>
            <a:ext cx="12024519" cy="109295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 sao rùa đi xa hơn hẳn thỏ?</a:t>
            </a:r>
            <a:endParaRPr lang="en-US" sz="6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6968" y="5526512"/>
            <a:ext cx="12024519" cy="109295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 em, con vật nào sẽ về đích trước? Vì sao?</a:t>
            </a:r>
            <a:endParaRPr lang="en-US" sz="4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58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2" grpId="0" animBg="1"/>
      <p:bldP spid="15" grpId="0" animBg="1"/>
      <p:bldP spid="17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1788" y="1371600"/>
            <a:ext cx="11506200" cy="5029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b="1" u="sng" smtClean="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học:</a:t>
            </a:r>
          </a:p>
          <a:p>
            <a:pPr algn="just"/>
            <a:r>
              <a:rPr lang="en-US" sz="44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+ Không nên chê cười người khác.</a:t>
            </a:r>
          </a:p>
          <a:p>
            <a:pPr algn="just"/>
            <a:r>
              <a:rPr lang="en-US" sz="44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+ Không nên tự kiêu, quá tự tin vào bản thân.</a:t>
            </a:r>
          </a:p>
          <a:p>
            <a:pPr algn="just"/>
            <a:r>
              <a:rPr lang="en-US" sz="44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+ Cần cù, chịu khó và quyết tâm thì bạn sẽ dành được kết quả tốt đẹp.</a:t>
            </a:r>
            <a:endParaRPr lang="en-US" sz="44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53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813719" y="152400"/>
            <a:ext cx="8792308" cy="45529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smtClean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  <a:endParaRPr lang="en-US" sz="9600" b="1">
              <a:solidFill>
                <a:srgbClr val="0070C0"/>
              </a:solidFill>
              <a:latin typeface="DomCasual" pitchFamily="18" charset="0"/>
              <a:ea typeface="DomCasual" pitchFamily="18" charset="0"/>
              <a:cs typeface="DomCasu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37"/>
          <a:stretch/>
        </p:blipFill>
        <p:spPr bwMode="auto">
          <a:xfrm>
            <a:off x="24590" y="1600200"/>
            <a:ext cx="12137248" cy="3685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3615531" y="2838450"/>
            <a:ext cx="18135600" cy="201573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2200">
                <a:solidFill>
                  <a:srgbClr val="FF0000"/>
                </a:solidFill>
                <a:latin typeface="HP001 4 hàng" pitchFamily="34" charset="0"/>
              </a:rPr>
              <a:t> Sen wở </a:t>
            </a:r>
            <a:r>
              <a:rPr lang="el-GR" sz="12200">
                <a:solidFill>
                  <a:srgbClr val="FF0000"/>
                </a:solidFill>
                <a:latin typeface="HP001 4 hàng" pitchFamily="34" charset="0"/>
              </a:rPr>
              <a:t>κ</a:t>
            </a:r>
            <a:r>
              <a:rPr lang="vi-VN" sz="12200">
                <a:solidFill>
                  <a:srgbClr val="FF0000"/>
                </a:solidFill>
                <a:latin typeface="HP001 4 hàng" pitchFamily="34" charset="0"/>
              </a:rPr>
              <a:t>ắm </a:t>
            </a:r>
            <a:r>
              <a:rPr lang="vi-VN" sz="12200" smtClean="0">
                <a:solidFill>
                  <a:srgbClr val="FF0000"/>
                </a:solidFill>
                <a:latin typeface="HP001 4 hàng" pitchFamily="34" charset="0"/>
              </a:rPr>
              <a:t>hồ</a:t>
            </a:r>
            <a:r>
              <a:rPr lang="en-US" sz="12200" smtClean="0">
                <a:solidFill>
                  <a:srgbClr val="FF0000"/>
                </a:solidFill>
                <a:latin typeface="HP001 4 hàng" pitchFamily="34" charset="0"/>
              </a:rPr>
              <a:t>.</a:t>
            </a:r>
            <a:endParaRPr lang="en-US" sz="12200">
              <a:solidFill>
                <a:srgbClr val="FF0000"/>
              </a:solidFill>
              <a:latin typeface="HP001 4 hàng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17" name="Rounded Rectangle 16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952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67689" y="228600"/>
            <a:ext cx="6626461" cy="6626463"/>
          </a:xfrm>
        </p:spPr>
      </p:pic>
    </p:spTree>
    <p:extLst>
      <p:ext uri="{BB962C8B-B14F-4D97-AF65-F5344CB8AC3E}">
        <p14:creationId xmlns:p14="http://schemas.microsoft.com/office/powerpoint/2010/main" val="377171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phic 14">
            <a:extLst>
              <a:ext uri="{FF2B5EF4-FFF2-40B4-BE49-F238E27FC236}">
                <a16:creationId xmlns:a16="http://schemas.microsoft.com/office/drawing/2014/main" id="{FE321B6A-AE05-42F1-BF68-60EA5CECEF77}"/>
              </a:ext>
            </a:extLst>
          </p:cNvPr>
          <p:cNvGrpSpPr/>
          <p:nvPr/>
        </p:nvGrpSpPr>
        <p:grpSpPr>
          <a:xfrm>
            <a:off x="2194719" y="389604"/>
            <a:ext cx="9205993" cy="6524786"/>
            <a:chOff x="2444748" y="555045"/>
            <a:chExt cx="7282048" cy="5727454"/>
          </a:xfrm>
        </p:grpSpPr>
        <p:sp>
          <p:nvSpPr>
            <p:cNvPr id="14" name="Freeform: Shape 10">
              <a:extLst>
                <a:ext uri="{FF2B5EF4-FFF2-40B4-BE49-F238E27FC236}">
                  <a16:creationId xmlns:a16="http://schemas.microsoft.com/office/drawing/2014/main" id="{7500081E-F564-4513-A350-13970AFCAEC4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Freeform: Shape 11">
              <a:extLst>
                <a:ext uri="{FF2B5EF4-FFF2-40B4-BE49-F238E27FC236}">
                  <a16:creationId xmlns:a16="http://schemas.microsoft.com/office/drawing/2014/main" id="{61C2E04B-B1F4-4D13-A437-33CC9D134FCC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6" name="Freeform: Shape 12">
              <a:extLst>
                <a:ext uri="{FF2B5EF4-FFF2-40B4-BE49-F238E27FC236}">
                  <a16:creationId xmlns:a16="http://schemas.microsoft.com/office/drawing/2014/main" id="{C5674F7D-7C5D-4FFB-974D-F31C76A651B2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: Shape 13">
              <a:extLst>
                <a:ext uri="{FF2B5EF4-FFF2-40B4-BE49-F238E27FC236}">
                  <a16:creationId xmlns:a16="http://schemas.microsoft.com/office/drawing/2014/main" id="{9CEC8E02-869B-4F10-AE50-0AB2B3880C3C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: Shape 14">
              <a:extLst>
                <a:ext uri="{FF2B5EF4-FFF2-40B4-BE49-F238E27FC236}">
                  <a16:creationId xmlns:a16="http://schemas.microsoft.com/office/drawing/2014/main" id="{E39ED037-185D-4496-8224-1006913919B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9" name="Freeform: Shape 15">
              <a:extLst>
                <a:ext uri="{FF2B5EF4-FFF2-40B4-BE49-F238E27FC236}">
                  <a16:creationId xmlns:a16="http://schemas.microsoft.com/office/drawing/2014/main" id="{F3F25A6E-1B55-4E06-BC06-42521BD2727F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: Shape 16">
              <a:extLst>
                <a:ext uri="{FF2B5EF4-FFF2-40B4-BE49-F238E27FC236}">
                  <a16:creationId xmlns:a16="http://schemas.microsoft.com/office/drawing/2014/main" id="{1CB8120A-881D-4445-AE1B-D01327D6FABF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: Shape 17">
              <a:extLst>
                <a:ext uri="{FF2B5EF4-FFF2-40B4-BE49-F238E27FC236}">
                  <a16:creationId xmlns:a16="http://schemas.microsoft.com/office/drawing/2014/main" id="{9A11AA7F-BDA3-4021-A1C3-18D8F616184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pic>
        <p:nvPicPr>
          <p:cNvPr id="3" name="kể chuyện lớp 1 gà nâu và vịt xám sách kết nối tri thức với cuộc số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23333" y="624805"/>
            <a:ext cx="8585149" cy="469469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5396" y="203422"/>
            <a:ext cx="4036722" cy="941185"/>
            <a:chOff x="63500" y="1429216"/>
            <a:chExt cx="3035050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498941" y="1429216"/>
              <a:ext cx="259960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 chuyện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32919" y="327016"/>
            <a:ext cx="617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Gà nâu và vịt xám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8" t="43056" r="47494" b="31249"/>
          <a:stretch/>
        </p:blipFill>
        <p:spPr>
          <a:xfrm>
            <a:off x="2499519" y="1304578"/>
            <a:ext cx="6879588" cy="532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4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7" t="43055" r="5144" b="35984"/>
          <a:stretch/>
        </p:blipFill>
        <p:spPr>
          <a:xfrm>
            <a:off x="2042319" y="533400"/>
            <a:ext cx="8330311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4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8" t="70478" r="47814" b="5555"/>
          <a:stretch/>
        </p:blipFill>
        <p:spPr>
          <a:xfrm>
            <a:off x="1889919" y="638750"/>
            <a:ext cx="8001000" cy="581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1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7" t="68751" r="5144" b="5555"/>
          <a:stretch/>
        </p:blipFill>
        <p:spPr>
          <a:xfrm>
            <a:off x="2575719" y="685800"/>
            <a:ext cx="6888478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119" y="152400"/>
            <a:ext cx="7244466" cy="6553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2443416" y="382288"/>
            <a:ext cx="539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72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-</a:t>
            </a:r>
            <a:endParaRPr lang="en-US" sz="7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1898" y="501522"/>
            <a:ext cx="134382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an</a:t>
            </a:r>
            <a:endParaRPr lang="en-US" altLang="en-US" sz="54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3519" y="503974"/>
            <a:ext cx="31220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</a:t>
            </a:r>
            <a:endParaRPr lang="en-US" altLang="en-US" sz="54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5726" y="501522"/>
            <a:ext cx="134382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ăn</a:t>
            </a:r>
            <a:endParaRPr lang="en-US" altLang="en-US" sz="54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8637" y="487008"/>
            <a:ext cx="31220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</a:t>
            </a:r>
            <a:endParaRPr lang="en-US" altLang="en-US" sz="54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3032" y="501522"/>
            <a:ext cx="10067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ê</a:t>
            </a:r>
            <a:r>
              <a:rPr lang="en-US" altLang="en-US" sz="5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</a:t>
            </a:r>
            <a:endParaRPr lang="en-US" altLang="en-US" sz="54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796" y="487008"/>
            <a:ext cx="31220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</a:t>
            </a:r>
            <a:endParaRPr lang="en-US" altLang="en-US" sz="54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5910" y="501522"/>
            <a:ext cx="10067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5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Ω</a:t>
            </a:r>
            <a:endParaRPr lang="en-US" altLang="en-US" sz="54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8578" y="1570977"/>
            <a:ext cx="134382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ăm</a:t>
            </a:r>
            <a:endParaRPr lang="en-US" altLang="en-US" sz="54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2769" y="485789"/>
            <a:ext cx="31220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</a:t>
            </a:r>
            <a:endParaRPr lang="en-US" altLang="en-US" sz="54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795" y="485789"/>
            <a:ext cx="10067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5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Ϊ</a:t>
            </a:r>
            <a:endParaRPr lang="en-US" altLang="en-US" sz="54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6320" y="1573980"/>
            <a:ext cx="101291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Łn</a:t>
            </a:r>
            <a:endParaRPr lang="en-US" altLang="en-US" sz="54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4302" y="1568329"/>
            <a:ext cx="132511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Ďn</a:t>
            </a:r>
            <a:endParaRPr lang="en-US" altLang="en-US" sz="54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3127" y="1535856"/>
            <a:ext cx="31220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</a:t>
            </a:r>
            <a:endParaRPr lang="en-US" altLang="en-US" sz="54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8553" y="1568991"/>
            <a:ext cx="31220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</a:t>
            </a:r>
            <a:endParaRPr lang="en-US" altLang="en-US" sz="54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4370" y="1535856"/>
            <a:ext cx="31220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</a:t>
            </a:r>
            <a:endParaRPr lang="en-US" altLang="en-US" sz="54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3996" y="1568329"/>
            <a:ext cx="134382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â</a:t>
            </a:r>
            <a:r>
              <a:rPr lang="en-US" altLang="en-US" sz="5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</a:t>
            </a:r>
            <a:endParaRPr lang="en-US" altLang="en-US" sz="54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2441477" y="2520235"/>
            <a:ext cx="539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72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-</a:t>
            </a:r>
            <a:endParaRPr lang="en-US" sz="7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6320" y="2634243"/>
            <a:ext cx="169871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jŔa</a:t>
            </a:r>
            <a:endParaRPr lang="en-US" altLang="en-US" sz="54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0193" y="2638010"/>
            <a:ext cx="227201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↨hùn</a:t>
            </a:r>
            <a:endParaRPr lang="en-US" altLang="en-US" sz="54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1847" y="2643645"/>
            <a:ext cx="31220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</a:t>
            </a:r>
            <a:endParaRPr lang="en-US" altLang="en-US" sz="54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903" y="2646321"/>
            <a:ext cx="134041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5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χ</a:t>
            </a:r>
            <a:r>
              <a:rPr lang="en-US" altLang="en-US" sz="5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ĺn</a:t>
            </a:r>
            <a:endParaRPr lang="en-US" altLang="en-US" sz="54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7940" y="2641421"/>
            <a:ext cx="8441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đò</a:t>
            </a:r>
            <a:endParaRPr lang="en-US" altLang="en-US" sz="54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9059" y="3708777"/>
            <a:ext cx="186217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chăm</a:t>
            </a:r>
            <a:endParaRPr lang="en-US" altLang="en-US" sz="54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1332" y="3703126"/>
            <a:ext cx="12133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chĆ</a:t>
            </a:r>
            <a:endParaRPr lang="en-US" altLang="en-US" sz="54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0023" y="3697475"/>
            <a:ext cx="31220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</a:t>
            </a:r>
            <a:endParaRPr lang="en-US" altLang="en-US" sz="54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2107" y="3728861"/>
            <a:ext cx="179259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khŪ</a:t>
            </a:r>
            <a:endParaRPr lang="en-US" altLang="en-US" sz="54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290" y="3723961"/>
            <a:ext cx="123242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</a:t>
            </a:r>
            <a:r>
              <a:rPr lang="lv-LV" altLang="en-US" sz="5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ņ</a:t>
            </a:r>
            <a:endParaRPr lang="en-US" altLang="en-US" sz="54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2452916" y="4672749"/>
            <a:ext cx="539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72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-</a:t>
            </a:r>
            <a:endParaRPr lang="en-US" sz="7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33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2970" y="4797507"/>
            <a:ext cx="12133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5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Ε</a:t>
            </a:r>
            <a:r>
              <a:rPr lang="en-US" altLang="en-US" sz="5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</a:t>
            </a:r>
            <a:endParaRPr lang="en-US" altLang="en-US" sz="54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544" y="4792745"/>
            <a:ext cx="139929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dặn</a:t>
            </a:r>
            <a:endParaRPr lang="en-US" altLang="en-US" sz="54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7287" y="4804192"/>
            <a:ext cx="182511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Ǉhắm</a:t>
            </a:r>
            <a:endParaRPr lang="en-US" altLang="en-US" sz="54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7325" y="4799292"/>
            <a:ext cx="143390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cẩn</a:t>
            </a:r>
            <a:endParaRPr lang="en-US" altLang="en-US" sz="54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2970" y="5872466"/>
            <a:ext cx="182511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Ǉhận</a:t>
            </a:r>
            <a:endParaRPr lang="en-US" altLang="en-US" sz="54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5000" y="5856860"/>
            <a:ext cx="146116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khi</a:t>
            </a:r>
            <a:endParaRPr lang="en-US" altLang="en-US" sz="54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030" y="5857632"/>
            <a:ext cx="84396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5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ω</a:t>
            </a:r>
            <a:r>
              <a:rPr lang="en-US" altLang="en-US" sz="5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Ǟ</a:t>
            </a:r>
            <a:endParaRPr lang="en-US" altLang="en-US" sz="54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4671" y="5858271"/>
            <a:ext cx="83493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đŁ</a:t>
            </a:r>
            <a:endParaRPr lang="en-US" altLang="en-US" sz="54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8317" y="5856860"/>
            <a:ext cx="135950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whà</a:t>
            </a:r>
            <a:endParaRPr lang="en-US" altLang="en-US" sz="54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5379" y="1550891"/>
            <a:ext cx="31220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  <a:endParaRPr lang="en-US" altLang="en-US" sz="54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6615" y="3697475"/>
            <a:ext cx="31220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  <a:endParaRPr lang="en-US" altLang="en-US" sz="54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1394" y="5844059"/>
            <a:ext cx="31220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  <a:endParaRPr lang="en-US" altLang="en-US" sz="54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5379" y="2593288"/>
            <a:ext cx="31220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</a:t>
            </a:r>
            <a:endParaRPr lang="en-US" altLang="en-US" sz="54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77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2919" y="327016"/>
            <a:ext cx="617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Gà nâu và vịt xám</a:t>
            </a:r>
            <a:endParaRPr lang="en-US" sz="60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8" t="43056" r="5144" b="5555"/>
          <a:stretch/>
        </p:blipFill>
        <p:spPr>
          <a:xfrm>
            <a:off x="2728119" y="1456977"/>
            <a:ext cx="6477000" cy="530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5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1788" y="1371600"/>
            <a:ext cx="11506200" cy="5029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b="1" u="sng" smtClean="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học:</a:t>
            </a:r>
          </a:p>
          <a:p>
            <a:pPr algn="just"/>
            <a:r>
              <a:rPr lang="en-US" sz="44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+ Nên giúp đỡ, yêu thương bạn bè, nhất là khi bạn gặp khó khăn.</a:t>
            </a:r>
          </a:p>
          <a:p>
            <a:pPr algn="just"/>
            <a:r>
              <a:rPr lang="en-US" sz="44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+ Nên biết ơn những người đã giúp đỡ mình trong cuộc sống.</a:t>
            </a:r>
            <a:endParaRPr lang="en-US" sz="44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89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889919" y="38100"/>
            <a:ext cx="8792308" cy="4552950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844" y="2068731"/>
            <a:ext cx="6116066" cy="233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889919" y="38100"/>
            <a:ext cx="8792308" cy="45529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00058" y="2690812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  <a:endParaRPr lang="en-US" sz="800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319" y="-88601"/>
            <a:ext cx="8839200" cy="694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4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úa Lân - Khai giảng 2017-2018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9" y="304799"/>
            <a:ext cx="10911681" cy="613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82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KHOAI MÌ RUỘT VÀNG | Shopee Việt N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2"/>
          <a:stretch/>
        </p:blipFill>
        <p:spPr bwMode="auto">
          <a:xfrm>
            <a:off x="457199" y="762000"/>
            <a:ext cx="4709319" cy="525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ủ khoai, củ sắn xưa nay là những thứ rẻ rú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519" y="790575"/>
            <a:ext cx="6286500" cy="522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02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ến đò Tam Cốc kẻ khóc người cười khổ người nông dân mà thôi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95250"/>
            <a:ext cx="11872119" cy="667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89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hoangquocbao.com/hoanghung/33/images/den-nang-luong-mat-troi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519" y="609600"/>
            <a:ext cx="8720875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09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Mặt Bàn Gỗ Óc Chó Nguyên Tấm Sẵn Có Tại Long D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119" y="143933"/>
            <a:ext cx="4663281" cy="621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Bộ Sập Gõ Vàng Nguyên Tấm BSGV-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0"/>
            <a:ext cx="9753600" cy="650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97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75469" y="685800"/>
            <a:ext cx="10972800" cy="5439918"/>
          </a:xfrm>
          <a:prstGeom prst="roundRect">
            <a:avLst/>
          </a:prstGeom>
          <a:solidFill>
            <a:srgbClr val="FAE1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Thỏ và rùa</a:t>
            </a:r>
          </a:p>
          <a:p>
            <a:pPr algn="just"/>
            <a:r>
              <a:rPr lang="en-US" sz="54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Nhìn rùa, thỏ chê: “Quả là chậm như rùa.”. Rùa ôn tồn: “Ta thi nhé.”. Thỏ hớn hở tham gia. Thỏ nhởn nhơ múa ca, rùa cứ bò cần mẫn. Thế là, rùa đi xa hơn hẳn thỏ.</a:t>
            </a:r>
            <a:endParaRPr lang="en-US" sz="54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821907" y="2152649"/>
            <a:ext cx="228600" cy="8149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607219" y="838200"/>
            <a:ext cx="7620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  <a:endParaRPr lang="en-US" sz="36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995739" y="1950528"/>
            <a:ext cx="63738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  <a:endParaRPr lang="en-US" sz="36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423319" y="2967608"/>
            <a:ext cx="228600" cy="8149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9716295" y="2967607"/>
            <a:ext cx="228600" cy="8149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384425" y="2765487"/>
            <a:ext cx="572294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3</a:t>
            </a:r>
            <a:endParaRPr lang="en-US" sz="36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2441972" y="4546663"/>
            <a:ext cx="228600" cy="8149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9449595" y="2765487"/>
            <a:ext cx="669924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</a:t>
            </a:r>
            <a:endParaRPr lang="en-US" sz="36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221310" y="4421311"/>
            <a:ext cx="583009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5</a:t>
            </a:r>
            <a:endParaRPr lang="en-US" sz="36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12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1734</TotalTime>
  <Words>358</Words>
  <Application>Microsoft Office PowerPoint</Application>
  <PresentationFormat>Custom</PresentationFormat>
  <Paragraphs>83</Paragraphs>
  <Slides>23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.VnArialH</vt:lpstr>
      <vt:lpstr>Arial</vt:lpstr>
      <vt:lpstr>Arial Rounded MT Bold</vt:lpstr>
      <vt:lpstr>Arial-Rounded</vt:lpstr>
      <vt:lpstr>AvantGarde</vt:lpstr>
      <vt:lpstr>Bandit</vt:lpstr>
      <vt:lpstr>Calibri</vt:lpstr>
      <vt:lpstr>DomCasual</vt:lpstr>
      <vt:lpstr>HP001 4 hàng</vt:lpstr>
      <vt:lpstr>Times New Roman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Ngoc Yen</cp:lastModifiedBy>
  <cp:revision>191</cp:revision>
  <dcterms:created xsi:type="dcterms:W3CDTF">2021-05-08T14:00:55Z</dcterms:created>
  <dcterms:modified xsi:type="dcterms:W3CDTF">2021-11-04T15:12:13Z</dcterms:modified>
</cp:coreProperties>
</file>