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4"/>
  </p:notesMasterIdLst>
  <p:sldIdLst>
    <p:sldId id="257" r:id="rId2"/>
    <p:sldId id="258" r:id="rId3"/>
    <p:sldId id="343" r:id="rId4"/>
    <p:sldId id="344" r:id="rId5"/>
    <p:sldId id="345" r:id="rId6"/>
    <p:sldId id="346" r:id="rId7"/>
    <p:sldId id="347" r:id="rId8"/>
    <p:sldId id="348" r:id="rId9"/>
    <p:sldId id="259" r:id="rId10"/>
    <p:sldId id="260" r:id="rId11"/>
    <p:sldId id="324" r:id="rId12"/>
    <p:sldId id="336" r:id="rId13"/>
    <p:sldId id="263" r:id="rId14"/>
    <p:sldId id="282" r:id="rId15"/>
    <p:sldId id="283" r:id="rId16"/>
    <p:sldId id="284" r:id="rId17"/>
    <p:sldId id="264" r:id="rId18"/>
    <p:sldId id="265" r:id="rId19"/>
    <p:sldId id="355" r:id="rId20"/>
    <p:sldId id="267" r:id="rId21"/>
    <p:sldId id="356" r:id="rId22"/>
    <p:sldId id="320" r:id="rId23"/>
    <p:sldId id="357" r:id="rId24"/>
    <p:sldId id="350" r:id="rId25"/>
    <p:sldId id="364" r:id="rId26"/>
    <p:sldId id="361" r:id="rId27"/>
    <p:sldId id="365" r:id="rId28"/>
    <p:sldId id="314" r:id="rId29"/>
    <p:sldId id="272" r:id="rId30"/>
    <p:sldId id="338" r:id="rId31"/>
    <p:sldId id="341" r:id="rId32"/>
    <p:sldId id="340" r:id="rId33"/>
    <p:sldId id="351" r:id="rId34"/>
    <p:sldId id="352" r:id="rId35"/>
    <p:sldId id="353" r:id="rId36"/>
    <p:sldId id="362" r:id="rId37"/>
    <p:sldId id="339" r:id="rId38"/>
    <p:sldId id="363" r:id="rId39"/>
    <p:sldId id="274" r:id="rId40"/>
    <p:sldId id="275" r:id="rId41"/>
    <p:sldId id="360" r:id="rId42"/>
    <p:sldId id="277" r:id="rId43"/>
  </p:sldIdLst>
  <p:sldSz cx="12161838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3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D1EF"/>
    <a:srgbClr val="F3BBE7"/>
    <a:srgbClr val="DE8EA7"/>
    <a:srgbClr val="BD196F"/>
    <a:srgbClr val="006F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118" autoAdjust="0"/>
    <p:restoredTop sz="92883" autoAdjust="0"/>
  </p:normalViewPr>
  <p:slideViewPr>
    <p:cSldViewPr>
      <p:cViewPr varScale="1">
        <p:scale>
          <a:sx n="68" d="100"/>
          <a:sy n="68" d="100"/>
        </p:scale>
        <p:origin x="696" y="72"/>
      </p:cViewPr>
      <p:guideLst>
        <p:guide orient="horz" pos="2160"/>
        <p:guide pos="3831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393E71-07F5-488B-AE25-F3CA7D5BF9F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6B2E6C-2AFC-4020-8547-494ABD7E6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073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6193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Luyện</a:t>
            </a:r>
            <a:r>
              <a:rPr lang="en-US" baseline="0" smtClean="0"/>
              <a:t> luôn từ khó đọc nhé!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9558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Thác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262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1368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Do học</a:t>
            </a:r>
            <a:r>
              <a:rPr lang="en-US" baseline="0" smtClean="0"/>
              <a:t> sinh chưa hiểu từ “địa danh” nên người soạn chỉ dùng từ “địa điểm nổi tiếng”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44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0931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chú</a:t>
            </a:r>
            <a:r>
              <a:rPr lang="en-US" baseline="0" smtClean="0"/>
              <a:t> ý minh hoạ từ lẫy cho HS hiểu bằng việc mô tả em bé lẫy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1915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Ôn</a:t>
            </a:r>
            <a:r>
              <a:rPr lang="en-US" baseline="0" smtClean="0"/>
              <a:t> lại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AB927-42BB-4505-9EDE-3A59CF2143B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743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Hay còn</a:t>
            </a:r>
            <a:r>
              <a:rPr lang="en-US" baseline="0" smtClean="0"/>
              <a:t> gọi là CHIM ĐA ĐA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6B2E6C-2AFC-4020-8547-494ABD7E6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955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807AB927-42BB-4505-9EDE-3A59CF2143B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18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2138" y="2130426"/>
            <a:ext cx="10337562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4276" y="3886200"/>
            <a:ext cx="8513287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579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12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28995" y="274639"/>
            <a:ext cx="3637994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8678" y="274639"/>
            <a:ext cx="1071762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52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2630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0702" y="4406901"/>
            <a:ext cx="10337562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0702" y="2906713"/>
            <a:ext cx="10337562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723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8678" y="1600201"/>
            <a:ext cx="71767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88126" y="1600201"/>
            <a:ext cx="717886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400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535113"/>
            <a:ext cx="537359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8092" y="2174875"/>
            <a:ext cx="537359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8046" y="1535113"/>
            <a:ext cx="537570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8046" y="2174875"/>
            <a:ext cx="537570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1351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585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1630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8093" y="273050"/>
            <a:ext cx="4001161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54941" y="273051"/>
            <a:ext cx="6798805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8093" y="1435101"/>
            <a:ext cx="4001161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820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3805" y="4800600"/>
            <a:ext cx="7297103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3805" y="612775"/>
            <a:ext cx="7297103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3805" y="5367338"/>
            <a:ext cx="7297103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005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8092" y="274638"/>
            <a:ext cx="10945654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8092" y="1600201"/>
            <a:ext cx="10945654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8092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11/21/2021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55295" y="6356351"/>
            <a:ext cx="3851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15984" y="6356351"/>
            <a:ext cx="28377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56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gif"/><Relationship Id="rId5" Type="http://schemas.openxmlformats.org/officeDocument/2006/relationships/image" Target="../media/image19.jpg"/><Relationship Id="rId10" Type="http://schemas.openxmlformats.org/officeDocument/2006/relationships/image" Target="../media/image23.jpeg"/><Relationship Id="rId4" Type="http://schemas.openxmlformats.org/officeDocument/2006/relationships/image" Target="../media/image18.jpeg"/><Relationship Id="rId9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12" Type="http://schemas.openxmlformats.org/officeDocument/2006/relationships/slide" Target="slide7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3.xml"/><Relationship Id="rId11" Type="http://schemas.openxmlformats.org/officeDocument/2006/relationships/image" Target="../media/image8.png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10" Type="http://schemas.openxmlformats.org/officeDocument/2006/relationships/slide" Target="slide8.xml"/><Relationship Id="rId4" Type="http://schemas.openxmlformats.org/officeDocument/2006/relationships/slide" Target="slide4.xml"/><Relationship Id="rId9" Type="http://schemas.openxmlformats.org/officeDocument/2006/relationships/image" Target="../media/image7.png"/><Relationship Id="rId14" Type="http://schemas.openxmlformats.org/officeDocument/2006/relationships/slide" Target="slide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4" Type="http://schemas.openxmlformats.org/officeDocument/2006/relationships/image" Target="../media/image32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" Target="slide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/>
          <p:cNvSpPr txBox="1">
            <a:spLocks/>
          </p:cNvSpPr>
          <p:nvPr/>
        </p:nvSpPr>
        <p:spPr>
          <a:xfrm>
            <a:off x="0" y="0"/>
            <a:ext cx="12161838" cy="3022600"/>
          </a:xfrm>
          <a:prstGeom prst="rect">
            <a:avLst/>
          </a:prstGeom>
          <a:solidFill>
            <a:srgbClr val="0086EA"/>
          </a:solidFill>
          <a:effectLst>
            <a:glow rad="50800">
              <a:schemeClr val="accent5">
                <a:satMod val="175000"/>
                <a:alpha val="18000"/>
              </a:schemeClr>
            </a:glow>
          </a:effectLst>
        </p:spPr>
        <p:txBody>
          <a:bodyPr vert="horz" lIns="91294" tIns="45647" rIns="91294" bIns="45647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n-US" sz="10600" b="1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Bộ SGK Lớp 6 - Kết nối tri thức với cuộc sống - Công ty Cổ phần Đầu tư và  Phát triển Giáo dục Phương Nam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33"/>
          <a:stretch/>
        </p:blipFill>
        <p:spPr bwMode="auto">
          <a:xfrm>
            <a:off x="329384" y="462491"/>
            <a:ext cx="2039642" cy="187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394362" y="1254919"/>
            <a:ext cx="8330788" cy="1325563"/>
          </a:xfrm>
        </p:spPr>
        <p:txBody>
          <a:bodyPr>
            <a:noAutofit/>
          </a:bodyPr>
          <a:lstStyle/>
          <a:p>
            <a:pPr algn="ctr"/>
            <a:r>
              <a:rPr lang="en-US" sz="10600" b="1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TIẾNG </a:t>
            </a:r>
            <a:r>
              <a:rPr lang="en-US" sz="10600" b="1" smtClean="0">
                <a:solidFill>
                  <a:schemeClr val="bg1"/>
                </a:solidFill>
                <a:latin typeface="AvantGarde" pitchFamily="2" charset="0"/>
                <a:ea typeface="AvantGarde" pitchFamily="2" charset="0"/>
                <a:cs typeface="AvantGarde" pitchFamily="2" charset="0"/>
              </a:rPr>
              <a:t>VIỆT </a:t>
            </a:r>
            <a:r>
              <a:rPr lang="en-US" sz="10600" b="1" smtClean="0">
                <a:solidFill>
                  <a:schemeClr val="bg1"/>
                </a:solidFill>
                <a:latin typeface=".VnArial" pitchFamily="34" charset="0"/>
                <a:ea typeface="AvantGarde" pitchFamily="2" charset="0"/>
                <a:cs typeface="AvantGarde" pitchFamily="2" charset="0"/>
              </a:rPr>
              <a:t>1</a:t>
            </a:r>
            <a:endParaRPr lang="en-US" sz="10600" b="1">
              <a:solidFill>
                <a:schemeClr val="bg1"/>
              </a:solidFill>
              <a:latin typeface=".VnArial" pitchFamily="34" charset="0"/>
              <a:ea typeface="AvantGarde" pitchFamily="2" charset="0"/>
              <a:cs typeface="AvantGarde" pitchFamily="2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1513" y="4205197"/>
            <a:ext cx="4512126" cy="218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23003"/>
            <a:ext cx="3439518" cy="4234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Connector 8"/>
          <p:cNvCxnSpPr/>
          <p:nvPr/>
        </p:nvCxnSpPr>
        <p:spPr>
          <a:xfrm flipH="1" flipV="1">
            <a:off x="0" y="6807200"/>
            <a:ext cx="12161838" cy="16933"/>
          </a:xfrm>
          <a:prstGeom prst="line">
            <a:avLst/>
          </a:prstGeom>
          <a:ln w="88900"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6983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2724549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ac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924431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endParaRPr lang="en-US" sz="88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6121244" y="2729584"/>
            <a:ext cx="2123468" cy="1270916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ac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925738" y="4063085"/>
            <a:ext cx="4295089" cy="1270915"/>
          </a:xfrm>
          <a:prstGeom prst="rect">
            <a:avLst/>
          </a:prstGeom>
          <a:solidFill>
            <a:srgbClr val="F7D1EF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</a:t>
            </a:r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ac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5" name="Rounded Rectangle 34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3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4" name="Title 1"/>
          <p:cNvSpPr txBox="1">
            <a:spLocks/>
          </p:cNvSpPr>
          <p:nvPr/>
        </p:nvSpPr>
        <p:spPr>
          <a:xfrm>
            <a:off x="5253838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âc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7739235" y="1524000"/>
            <a:ext cx="1754932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ăc</a:t>
            </a:r>
            <a:endParaRPr lang="en-US" sz="8800">
              <a:solidFill>
                <a:srgbClr val="FF0000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395119" y="4489862"/>
            <a:ext cx="2018038" cy="937203"/>
          </a:xfrm>
          <a:prstGeom prst="rect">
            <a:avLst/>
          </a:prstGeom>
          <a:noFill/>
        </p:spPr>
        <p:txBody>
          <a:bodyPr vert="horz" lIns="40487" tIns="20243" rIns="40487" bIns="20243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latin typeface="Arial-SGK-TV" pitchFamily="2" charset="0"/>
                <a:ea typeface="Arial-Rounded"/>
                <a:cs typeface="Arial-SGK-TV" pitchFamily="2" charset="0"/>
              </a:rPr>
              <a:t>́</a:t>
            </a:r>
            <a:endParaRPr lang="en-US" sz="8800"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5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  <p:bldP spid="24" grpId="0"/>
      <p:bldP spid="26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642519" y="1513939"/>
            <a:ext cx="5105400" cy="132343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8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So sánh</a:t>
            </a:r>
            <a:endParaRPr lang="en-US" sz="8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08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37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366919" y="3907205"/>
            <a:ext cx="2552700" cy="18620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115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28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5701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7669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</a:t>
            </a:r>
            <a:endParaRPr lang="en-US" sz="115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4502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7030A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11500">
              <a:solidFill>
                <a:srgbClr val="7030A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18038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smtClean="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</a:t>
            </a:r>
            <a:endParaRPr lang="en-US" sz="11500">
              <a:solidFill>
                <a:srgbClr val="00B0F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043069" y="3907205"/>
            <a:ext cx="255270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B0F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</a:t>
            </a:r>
          </a:p>
        </p:txBody>
      </p:sp>
    </p:spTree>
    <p:extLst>
      <p:ext uri="{BB962C8B-B14F-4D97-AF65-F5344CB8AC3E}">
        <p14:creationId xmlns:p14="http://schemas.microsoft.com/office/powerpoint/2010/main" val="92761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 descr="Chế phẩm từ vi khuẩn iúp tăng năng suất đậu phụng lên hơn 30%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51"/>
          <a:stretch/>
        </p:blipFill>
        <p:spPr bwMode="auto">
          <a:xfrm>
            <a:off x="387064" y="644940"/>
            <a:ext cx="4191000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ạc với tác dụng của cây lạc và cách dùng cây lạc trị bệnh như thế nào?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4119" y="644940"/>
            <a:ext cx="6737934" cy="386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26" b="14043"/>
          <a:stretch/>
        </p:blipFill>
        <p:spPr>
          <a:xfrm>
            <a:off x="2061700" y="0"/>
            <a:ext cx="7533590" cy="5019585"/>
          </a:xfrm>
          <a:prstGeom prst="rect">
            <a:avLst/>
          </a:prstGeom>
        </p:spPr>
      </p:pic>
      <p:pic>
        <p:nvPicPr>
          <p:cNvPr id="1030" name="Picture 6" descr="Có âm nhạc cuộc sống tươi đẹp hơn!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8" y="-81135"/>
            <a:ext cx="6927273" cy="489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appy Cute Little Kid Girl Wear A Clothes Stock Vector - Illustration of  child, preparing: 18289917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2" b="89842" l="9314" r="83824">
                        <a14:foregroundMark x1="35525" y1="25625" x2="58655" y2="30438"/>
                        <a14:foregroundMark x1="43084" y1="33375" x2="46712" y2="360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62" b="176"/>
          <a:stretch/>
        </p:blipFill>
        <p:spPr bwMode="auto">
          <a:xfrm>
            <a:off x="3958630" y="-25400"/>
            <a:ext cx="3739727" cy="484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CÔNG DỤNG CỦA QUẢ GẤC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7238" y="238710"/>
            <a:ext cx="6056218" cy="4542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1318" y="238710"/>
            <a:ext cx="6996588" cy="46722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1382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-183562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530145" y="53523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934922" y="53523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5958021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017825" y="53523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9831741" y="53523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86095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2482564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452880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680818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531271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10532097" y="51760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26986"/>
            <a:ext cx="7480300" cy="52308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571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472099" y="5130077"/>
            <a:ext cx="6979135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676605" y="5127724"/>
            <a:ext cx="195020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 descr="BS. Nguyễn Trung Nghĩa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313" y="304800"/>
            <a:ext cx="2826705" cy="4098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86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5439505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4742119" y="5439505"/>
            <a:ext cx="197742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3074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2751" y="145135"/>
            <a:ext cx="7240136" cy="5010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2857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113088" y="5564481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9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189777" y="5564481"/>
            <a:ext cx="230505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9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4" name="Picture 10" descr="CÔNG DỤNG CỦA QUẢ GẤ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802" y="575286"/>
            <a:ext cx="5505653" cy="412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9" y="571032"/>
            <a:ext cx="6189777" cy="4133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1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 txBox="1">
            <a:spLocks/>
          </p:cNvSpPr>
          <p:nvPr/>
        </p:nvSpPr>
        <p:spPr>
          <a:xfrm>
            <a:off x="7278163" y="4719096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3489553" y="4719096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-704511" y="4719095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12" descr="Gấc - Cách trồng gấc nhiều quả và bảo quản được lâ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553" y="1752600"/>
            <a:ext cx="3352234" cy="223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Set 10 chiếc móc áo mỏng Hara 184 hàng cao cấp - giao màu ngẫu nhiên | Tiki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6469" y="1295400"/>
            <a:ext cx="4039168" cy="2795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BS. Nguyễn Trung Nghĩ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727" y="972457"/>
            <a:ext cx="2248636" cy="3260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578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223919" y="5943600"/>
            <a:ext cx="5486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quả 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435309" y="5943600"/>
            <a:ext cx="49530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mắc áo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-758755" y="5943599"/>
            <a:ext cx="5243527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bác sĩ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-183562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530145" y="4818965"/>
            <a:ext cx="2569397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nhạc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934922" y="4818965"/>
            <a:ext cx="193042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mặc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958021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nhắc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8017825" y="4818965"/>
            <a:ext cx="2123468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9831741" y="4818965"/>
            <a:ext cx="2335815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giấc</a:t>
            </a:r>
            <a:endParaRPr lang="en-US" sz="6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286095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2482564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4452880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4" name="Title 1"/>
          <p:cNvSpPr txBox="1">
            <a:spLocks/>
          </p:cNvSpPr>
          <p:nvPr/>
        </p:nvSpPr>
        <p:spPr>
          <a:xfrm>
            <a:off x="6680818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ăc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8531271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10532097" y="4642681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âc</a:t>
            </a:r>
            <a:endParaRPr lang="en-US" sz="66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6814" y="-30885"/>
            <a:ext cx="6800273" cy="4755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2228643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a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39561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5" y="1029118"/>
            <a:ext cx="1964540" cy="2485098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1090478"/>
            <a:ext cx="2209800" cy="2423738"/>
          </a:xfrm>
          <a:prstGeom prst="rect">
            <a:avLst/>
          </a:prstGeom>
        </p:spPr>
      </p:pic>
      <p:pic>
        <p:nvPicPr>
          <p:cNvPr id="13" name="Picture 1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1090479"/>
            <a:ext cx="1981526" cy="2423738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7282" y="3646362"/>
            <a:ext cx="2026719" cy="235356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654" y="3606868"/>
            <a:ext cx="1964540" cy="2393057"/>
          </a:xfrm>
          <a:prstGeom prst="rect">
            <a:avLst/>
          </a:prstGeom>
        </p:spPr>
      </p:pic>
      <p:pic>
        <p:nvPicPr>
          <p:cNvPr id="18" name="Picture 17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919" y="3606868"/>
            <a:ext cx="2209799" cy="2393057"/>
          </a:xfrm>
          <a:prstGeom prst="rect">
            <a:avLst/>
          </a:prstGeom>
        </p:spPr>
      </p:pic>
      <p:pic>
        <p:nvPicPr>
          <p:cNvPr id="3074" name="Picture 2">
            <a:hlinkClick r:id="rId14" action="ppaction://hlinksldjump"/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270023" y="278015"/>
            <a:ext cx="3448696" cy="941185"/>
            <a:chOff x="63500" y="1429216"/>
            <a:chExt cx="2592937" cy="705889"/>
          </a:xfrm>
        </p:grpSpPr>
        <p:sp>
          <p:nvSpPr>
            <p:cNvPr id="14" name="Rounded Rectangle 13"/>
            <p:cNvSpPr/>
            <p:nvPr/>
          </p:nvSpPr>
          <p:spPr>
            <a:xfrm>
              <a:off x="384358" y="1429216"/>
              <a:ext cx="2272079" cy="705889"/>
            </a:xfrm>
            <a:prstGeom prst="roundRect">
              <a:avLst/>
            </a:prstGeom>
            <a:solidFill>
              <a:srgbClr val="BD196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7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Khởi động</a:t>
              </a:r>
              <a:endParaRPr lang="en-US" sz="37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30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774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8971" y="227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92373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420316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â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endParaRPr lang="en-US" sz="28600">
              <a:solidFill>
                <a:srgbClr val="FF0000"/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6354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Â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599" y="98980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390313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6512687"/>
              </p:ext>
            </p:extLst>
          </p:nvPr>
        </p:nvGraphicFramePr>
        <p:xfrm>
          <a:off x="215396" y="762000"/>
          <a:ext cx="11704320" cy="585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15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2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3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4"/>
                    </a:ext>
                  </a:extLst>
                </a:gridCol>
                <a:gridCol w="731520">
                  <a:extLst>
                    <a:ext uri="{9D8B030D-6E8A-4147-A177-3AD203B41FA5}">
                      <a16:colId xmlns:a16="http://schemas.microsoft.com/office/drawing/2014/main" val="20015"/>
                    </a:ext>
                  </a:extLst>
                </a:gridCol>
              </a:tblGrid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31520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marL="118041" marR="118041" marT="59167" marB="59167">
                    <a:lnL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pSp>
        <p:nvGrpSpPr>
          <p:cNvPr id="12" name="Group 11"/>
          <p:cNvGrpSpPr/>
          <p:nvPr/>
        </p:nvGrpSpPr>
        <p:grpSpPr>
          <a:xfrm>
            <a:off x="-84357" y="76202"/>
            <a:ext cx="6756905" cy="941185"/>
            <a:chOff x="63500" y="1429216"/>
            <a:chExt cx="5080245" cy="705889"/>
          </a:xfrm>
        </p:grpSpPr>
        <p:sp>
          <p:nvSpPr>
            <p:cNvPr id="13" name="Rounded Rectangle 12"/>
            <p:cNvSpPr/>
            <p:nvPr/>
          </p:nvSpPr>
          <p:spPr>
            <a:xfrm>
              <a:off x="384357" y="1429216"/>
              <a:ext cx="4759388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Hướng dẫn viết bảng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4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249068" y="1628776"/>
            <a:ext cx="8051865" cy="452411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ă</a:t>
            </a:r>
            <a:r>
              <a:rPr lang="en-US" sz="28600">
                <a:solidFill>
                  <a:srgbClr val="FF0000"/>
                </a:solidFill>
                <a:latin typeface="HP001 4 hàng"/>
              </a:rPr>
              <a:t>‼</a:t>
            </a:r>
            <a:r>
              <a:rPr lang="el-GR" sz="28600">
                <a:solidFill>
                  <a:srgbClr val="FF0000"/>
                </a:solidFill>
                <a:latin typeface="HP001 4 hàng" pitchFamily="34" charset="0"/>
              </a:rPr>
              <a:t> </a:t>
            </a:r>
            <a:r>
              <a:rPr lang="en-US" sz="28600">
                <a:solidFill>
                  <a:srgbClr val="FF0000"/>
                </a:solidFill>
                <a:latin typeface="HP001 4 hàng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081904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ĂC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723" y="-131207"/>
            <a:ext cx="12040393" cy="4528026"/>
          </a:xfrm>
        </p:spPr>
      </p:pic>
    </p:spTree>
    <p:extLst>
      <p:ext uri="{BB962C8B-B14F-4D97-AF65-F5344CB8AC3E}">
        <p14:creationId xmlns:p14="http://schemas.microsoft.com/office/powerpoint/2010/main" val="2990656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152400"/>
            <a:ext cx="9375648" cy="65532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35" y="2376487"/>
            <a:ext cx="16049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ac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2833" y="2376486"/>
            <a:ext cx="16049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ăc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024" y="2376486"/>
            <a:ext cx="138645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âc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716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66119" y="914400"/>
            <a:ext cx="813435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848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095" y="152400"/>
            <a:ext cx="9375648" cy="6553200"/>
          </a:xfrm>
          <a:prstGeom prst="rect">
            <a:avLst/>
          </a:prstGeom>
        </p:spPr>
      </p:pic>
      <p:sp>
        <p:nvSpPr>
          <p:cNvPr id="3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435" y="2376487"/>
            <a:ext cx="1604960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qĎả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Text Box 11">
            <a:extLst>
              <a:ext uri="{FF2B5EF4-FFF2-40B4-BE49-F238E27FC236}">
                <a16:creationId xmlns:a16="http://schemas.microsoft.com/office/drawing/2014/main" id="{243B69F1-7102-4478-B308-223FBA0A1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987" y="2376487"/>
            <a:ext cx="1386455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en-US" altLang="en-US" sz="7000" smtClean="0">
                <a:solidFill>
                  <a:schemeClr val="bg1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Ƒấc</a:t>
            </a:r>
            <a:endParaRPr lang="en-US" altLang="en-US" sz="7000" dirty="0">
              <a:solidFill>
                <a:schemeClr val="bg1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101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6" t="26389" r="30392" b="20238"/>
          <a:stretch/>
        </p:blipFill>
        <p:spPr bwMode="auto">
          <a:xfrm>
            <a:off x="1585119" y="457199"/>
            <a:ext cx="7848600" cy="5358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1380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2" t="4014" b="64655"/>
          <a:stretch/>
        </p:blipFill>
        <p:spPr>
          <a:xfrm>
            <a:off x="1378588" y="-1"/>
            <a:ext cx="9101651" cy="4339313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8" name="Rounded Rectangle 7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Đọc</a:t>
              </a:r>
              <a:endParaRPr lang="en-US" sz="44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6</a:t>
              </a:r>
              <a:endParaRPr lang="en-US" sz="44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25" name="Title 1"/>
          <p:cNvSpPr txBox="1">
            <a:spLocks/>
          </p:cNvSpPr>
          <p:nvPr/>
        </p:nvSpPr>
        <p:spPr>
          <a:xfrm>
            <a:off x="247650" y="4452258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32" name="Straight Connector 31"/>
          <p:cNvCxnSpPr/>
          <p:nvPr/>
        </p:nvCxnSpPr>
        <p:spPr>
          <a:xfrm>
            <a:off x="4348494" y="4870349"/>
            <a:ext cx="84765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2270919" y="613000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528639" y="613821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976519" y="6138211"/>
            <a:ext cx="8198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8340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947319" y="2850331"/>
            <a:ext cx="4138041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 smtClean="0">
                <a:solidFill>
                  <a:srgbClr val="FF19AD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khâu vá</a:t>
            </a:r>
            <a:endParaRPr lang="en-US" sz="8800">
              <a:solidFill>
                <a:srgbClr val="FF19AD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8362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23119" y="1118968"/>
            <a:ext cx="493776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Tây Bắc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5982381" y="2743200"/>
            <a:ext cx="5508738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Phìn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837067" y="44958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Sín Chải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004719" y="1118968"/>
            <a:ext cx="5486400" cy="1330932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823119" y="2743200"/>
            <a:ext cx="4937760" cy="133093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Tả Van</a:t>
            </a:r>
          </a:p>
        </p:txBody>
      </p:sp>
    </p:spTree>
    <p:extLst>
      <p:ext uri="{BB962C8B-B14F-4D97-AF65-F5344CB8AC3E}">
        <p14:creationId xmlns:p14="http://schemas.microsoft.com/office/powerpoint/2010/main" val="1661657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8 Kinh Nghiệm Du Lịch Sapa Mùa Hè Không Phải Ai Cũng Biế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51" y="201158"/>
            <a:ext cx="11430000" cy="6429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380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Sapa] Thác Bạc - Dải Lụa Trắng Giữa Núi Rừng Tây Bắc - Khám Phá Di Sả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919" y="457200"/>
            <a:ext cx="4798961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hác Bạc ở Sapa - mỗi cung bậc là từng cảm xúc lan tỏa | Viet Fun Trav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319" y="454522"/>
            <a:ext cx="4795407" cy="5994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4252119" y="0"/>
            <a:ext cx="3709813" cy="909045"/>
          </a:xfrm>
          <a:prstGeom prst="rect">
            <a:avLst/>
          </a:prstGeom>
          <a:solidFill>
            <a:srgbClr val="006F96"/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Thác Bạc</a:t>
            </a:r>
          </a:p>
        </p:txBody>
      </p:sp>
    </p:spTree>
    <p:extLst>
      <p:ext uri="{BB962C8B-B14F-4D97-AF65-F5344CB8AC3E}">
        <p14:creationId xmlns:p14="http://schemas.microsoft.com/office/powerpoint/2010/main" val="2588750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Kinh nghiệm du lịch Bản Tả Phìn - thị trấn Sapa - BestPri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719" y="838200"/>
            <a:ext cx="8678607" cy="579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684142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Van</a:t>
            </a:r>
          </a:p>
        </p:txBody>
      </p:sp>
    </p:spTree>
    <p:extLst>
      <p:ext uri="{BB962C8B-B14F-4D97-AF65-F5344CB8AC3E}">
        <p14:creationId xmlns:p14="http://schemas.microsoft.com/office/powerpoint/2010/main" val="306663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566319" y="228600"/>
            <a:ext cx="493776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Tả Phìn</a:t>
            </a:r>
          </a:p>
        </p:txBody>
      </p:sp>
      <p:pic>
        <p:nvPicPr>
          <p:cNvPr id="9218" name="Picture 2" descr="Khám phá Bản Tả Phìn Sapa - ChuduInf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119" y="1524000"/>
            <a:ext cx="7287312" cy="46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141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VẺ ĐẸP HOANG SƠ CỦA BẢN SÍN CHẢI -SAP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519" y="211360"/>
            <a:ext cx="5762625" cy="3711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Du lịch Sapa tới bản Sín Chải bình d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4319" y="2667000"/>
            <a:ext cx="5204563" cy="3903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4931" y="4876800"/>
            <a:ext cx="6019800" cy="999950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600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Bản Sín Chải</a:t>
            </a:r>
          </a:p>
        </p:txBody>
      </p:sp>
    </p:spTree>
    <p:extLst>
      <p:ext uri="{BB962C8B-B14F-4D97-AF65-F5344CB8AC3E}">
        <p14:creationId xmlns:p14="http://schemas.microsoft.com/office/powerpoint/2010/main" val="1190484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13519" y="22860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175919" y="3161464"/>
            <a:ext cx="96948" cy="418203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746919" y="1369800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1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065800" y="2150942"/>
            <a:ext cx="519319" cy="36365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2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  <p:cxnSp>
        <p:nvCxnSpPr>
          <p:cNvPr id="22" name="Straight Connector 21"/>
          <p:cNvCxnSpPr/>
          <p:nvPr/>
        </p:nvCxnSpPr>
        <p:spPr>
          <a:xfrm flipH="1">
            <a:off x="1267375" y="2394397"/>
            <a:ext cx="117307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937919" y="4590190"/>
            <a:ext cx="141942" cy="5060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Oval 27"/>
          <p:cNvSpPr/>
          <p:nvPr/>
        </p:nvSpPr>
        <p:spPr>
          <a:xfrm>
            <a:off x="4012639" y="2900422"/>
            <a:ext cx="520456" cy="37851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mtClean="0">
                <a:solidFill>
                  <a:schemeClr val="tx1"/>
                </a:solidFill>
                <a:latin typeface="Arial" pitchFamily="34" charset="0"/>
                <a:ea typeface="Arial-Rounded" pitchFamily="34" charset="0"/>
                <a:cs typeface="Arial" pitchFamily="34" charset="0"/>
              </a:rPr>
              <a:t>3</a:t>
            </a:r>
            <a:endParaRPr lang="en-US" sz="2800" b="1">
              <a:solidFill>
                <a:schemeClr val="tx1"/>
              </a:solidFill>
              <a:latin typeface="Arial" pitchFamily="34" charset="0"/>
              <a:ea typeface="Arial-Rounded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2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8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/>
          <p:cNvSpPr txBox="1">
            <a:spLocks/>
          </p:cNvSpPr>
          <p:nvPr/>
        </p:nvSpPr>
        <p:spPr>
          <a:xfrm>
            <a:off x="250712" y="9906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</a:t>
            </a:r>
            <a:endParaRPr lang="en-US" sz="5400" smtClean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  <a:p>
            <a:pPr algn="just"/>
            <a:r>
              <a:rPr lang="en-US" sz="5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Sa </a:t>
            </a:r>
            <a:r>
              <a:rPr lang="en-US" sz="54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Pa. Vào mùa hè, mỗi ngày ở đây như có bốn mùa. Sa Pa có Thác Bạc, có Cầu Mây, có các bản Tả Van, Tả Phìn, Sín Chải.</a:t>
            </a:r>
          </a:p>
        </p:txBody>
      </p:sp>
      <p:sp>
        <p:nvSpPr>
          <p:cNvPr id="46" name="Rounded Rectangle 45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Tỉnh nào của nước ta được nhắc đến trong bài?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47" name="Straight Connector 46"/>
          <p:cNvCxnSpPr/>
          <p:nvPr/>
        </p:nvCxnSpPr>
        <p:spPr>
          <a:xfrm>
            <a:off x="437388" y="1690468"/>
            <a:ext cx="175733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2804319" y="1676400"/>
            <a:ext cx="8906952" cy="1406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V="1">
            <a:off x="409154" y="2434771"/>
            <a:ext cx="4757365" cy="3629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Connector 56"/>
          <p:cNvCxnSpPr/>
          <p:nvPr/>
        </p:nvCxnSpPr>
        <p:spPr>
          <a:xfrm>
            <a:off x="8900319" y="2372639"/>
            <a:ext cx="260185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ounded Rectangle 10"/>
          <p:cNvSpPr/>
          <p:nvPr/>
        </p:nvSpPr>
        <p:spPr>
          <a:xfrm>
            <a:off x="437388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Mùa hè ở Sa Pa có gì đặc biệt?</a:t>
            </a:r>
            <a:endParaRPr lang="en-US" sz="44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41357" y="5358426"/>
            <a:ext cx="11277600" cy="1322479"/>
          </a:xfrm>
          <a:prstGeom prst="roundRect">
            <a:avLst/>
          </a:prstGeom>
          <a:solidFill>
            <a:srgbClr val="006F9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Những địa điểm nổi tiếng nào được nhắc đến trong bài?</a:t>
            </a:r>
            <a:endParaRPr lang="en-US" sz="36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7" name="Straight Connector 16"/>
          <p:cNvCxnSpPr/>
          <p:nvPr/>
        </p:nvCxnSpPr>
        <p:spPr>
          <a:xfrm>
            <a:off x="1356519" y="3142216"/>
            <a:ext cx="27432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704020" y="3140166"/>
            <a:ext cx="22056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8443119" y="3159732"/>
            <a:ext cx="20955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11110119" y="3159732"/>
            <a:ext cx="7841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09154" y="3886200"/>
            <a:ext cx="13283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254436" y="3886200"/>
            <a:ext cx="25310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65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 animBg="1"/>
      <p:bldP spid="11" grpId="0" animBg="1"/>
      <p:bldP spid="15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7319" y="190932"/>
            <a:ext cx="11784025" cy="662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50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215396" y="203422"/>
            <a:ext cx="2621250" cy="941185"/>
            <a:chOff x="63500" y="1429216"/>
            <a:chExt cx="1970813" cy="705889"/>
          </a:xfrm>
        </p:grpSpPr>
        <p:sp>
          <p:nvSpPr>
            <p:cNvPr id="3" name="Rounded Rectangle 2"/>
            <p:cNvSpPr/>
            <p:nvPr/>
          </p:nvSpPr>
          <p:spPr>
            <a:xfrm>
              <a:off x="384358" y="1429216"/>
              <a:ext cx="1649955" cy="705889"/>
            </a:xfrm>
            <a:prstGeom prst="roundRect">
              <a:avLst/>
            </a:prstGeom>
            <a:solidFill>
              <a:srgbClr val="61DC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latin typeface="Arial-Rounded" pitchFamily="34" charset="0"/>
                  <a:ea typeface="Arial-Rounded" pitchFamily="34" charset="0"/>
                  <a:cs typeface="Arial-Rounded" pitchFamily="34" charset="0"/>
                </a:rPr>
                <a:t>Nói</a:t>
              </a:r>
              <a:endParaRPr lang="en-US" sz="480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63500" y="1458734"/>
              <a:ext cx="641717" cy="641717"/>
            </a:xfrm>
            <a:prstGeom prst="ellipse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800" smtClean="0">
                  <a:solidFill>
                    <a:schemeClr val="tx1"/>
                  </a:solidFill>
                  <a:latin typeface="Arial Rounded MT Bold" pitchFamily="34" charset="0"/>
                  <a:ea typeface="Arial-Rounded" pitchFamily="34" charset="0"/>
                  <a:cs typeface="Arial-Rounded" pitchFamily="34" charset="0"/>
                </a:rPr>
                <a:t>7</a:t>
              </a:r>
              <a:endParaRPr lang="en-US" sz="4800">
                <a:solidFill>
                  <a:schemeClr val="tx1"/>
                </a:solidFill>
                <a:latin typeface="Arial Rounded MT Bold" pitchFamily="34" charset="0"/>
                <a:ea typeface="Arial-Rounded" pitchFamily="34" charset="0"/>
                <a:cs typeface="Arial-Rounded" pitchFamily="34" charset="0"/>
              </a:endParaRPr>
            </a:p>
          </p:txBody>
        </p:sp>
      </p:grpSp>
      <p:sp>
        <p:nvSpPr>
          <p:cNvPr id="6" name="Title 1"/>
          <p:cNvSpPr txBox="1">
            <a:spLocks/>
          </p:cNvSpPr>
          <p:nvPr/>
        </p:nvSpPr>
        <p:spPr>
          <a:xfrm>
            <a:off x="3715209" y="914400"/>
            <a:ext cx="4731421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Xin phép</a:t>
            </a:r>
            <a:endParaRPr lang="en-US" sz="600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4719" y="1719943"/>
            <a:ext cx="7376195" cy="501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413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347119" y="2590800"/>
            <a:ext cx="7330793" cy="739774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13800" smtClean="0">
                <a:solidFill>
                  <a:srgbClr val="0070C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chịu khó</a:t>
            </a:r>
            <a:endParaRPr lang="en-US" sz="13800">
              <a:solidFill>
                <a:srgbClr val="0070C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848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519" y="1981200"/>
            <a:ext cx="5054600" cy="1927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8721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 txBox="1">
            <a:spLocks/>
          </p:cNvSpPr>
          <p:nvPr/>
        </p:nvSpPr>
        <p:spPr>
          <a:xfrm>
            <a:off x="247650" y="4648200"/>
            <a:ext cx="11643519" cy="2169132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000" smtClean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</a:t>
            </a:r>
            <a:r>
              <a:rPr lang="en-US" sz="40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Nếu lên Tây Bắc, bạn hãy đến Sa Pa. Vào mùa hè, mỗi ngày ở đây như có bốn mùa. Sa Pa có Thác Bạc, có Cầu Mây, có các bản Tả Van, Tả Phìn, Sín Chải.</a:t>
            </a: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330" y="2586340"/>
            <a:ext cx="10117778" cy="2222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7631" y="-123723"/>
            <a:ext cx="4644677" cy="32479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2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18233" y="1752600"/>
            <a:ext cx="790632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smtClean="0">
                <a:latin typeface="Bandit" pitchFamily="18" charset="0"/>
                <a:ea typeface="Bandit" pitchFamily="18" charset="0"/>
                <a:cs typeface="Bandit" pitchFamily="18" charset="0"/>
              </a:rPr>
              <a:t>Dặn dò</a:t>
            </a:r>
            <a:endParaRPr lang="en-US" sz="9600">
              <a:latin typeface="Bandit" pitchFamily="18" charset="0"/>
              <a:ea typeface="Bandit" pitchFamily="18" charset="0"/>
              <a:cs typeface="Bandit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457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  <p:pic>
        <p:nvPicPr>
          <p:cNvPr id="3" name="Picture 2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086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575469" y="685800"/>
            <a:ext cx="10972800" cy="5439918"/>
          </a:xfrm>
          <a:prstGeom prst="roundRect">
            <a:avLst/>
          </a:prstGeom>
          <a:solidFill>
            <a:srgbClr val="FAE1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400" smtClean="0">
                <a:solidFill>
                  <a:schemeClr val="tx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Nghỉ hè, nhà Hà đi Tam Đảo. Khi tán cây, ngọn cỏ còn thiu thiu ngủ, Hà đã dậy ngắm mây mù. Đến trưa, trời như vào thu. Mùa hè ở Tam đảo quả là dễ chịu.</a:t>
            </a:r>
            <a:endParaRPr lang="en-US" sz="5400">
              <a:solidFill>
                <a:schemeClr val="tx1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7772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rId2" action="ppaction://hlinksldjump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3" y="386334"/>
            <a:ext cx="6085332" cy="608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948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ảnh đẹp Sapa !!!!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9551" y="-7748"/>
            <a:ext cx="12219353" cy="6873496"/>
          </a:xfrm>
          <a:prstGeom prst="rect">
            <a:avLst/>
          </a:prstGeom>
        </p:spPr>
      </p:pic>
      <p:pic>
        <p:nvPicPr>
          <p:cNvPr id="3" name="Picture 2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2608" y="5847382"/>
            <a:ext cx="999230" cy="1008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022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5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" b="69259"/>
          <a:stretch/>
        </p:blipFill>
        <p:spPr>
          <a:xfrm>
            <a:off x="43842" y="-323906"/>
            <a:ext cx="12027798" cy="53242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40914" y="-281608"/>
            <a:ext cx="11696009" cy="1522115"/>
          </a:xfrm>
          <a:custGeom>
            <a:avLst/>
            <a:gdLst>
              <a:gd name="connsiteX0" fmla="*/ 0 w 9144000"/>
              <a:gd name="connsiteY0" fmla="*/ 0 h 1373524"/>
              <a:gd name="connsiteX1" fmla="*/ 9144000 w 9144000"/>
              <a:gd name="connsiteY1" fmla="*/ 0 h 1373524"/>
              <a:gd name="connsiteX2" fmla="*/ 9144000 w 9144000"/>
              <a:gd name="connsiteY2" fmla="*/ 1373524 h 1373524"/>
              <a:gd name="connsiteX3" fmla="*/ 0 w 9144000"/>
              <a:gd name="connsiteY3" fmla="*/ 1373524 h 1373524"/>
              <a:gd name="connsiteX4" fmla="*/ 0 w 91440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0 w 9207500"/>
              <a:gd name="connsiteY3" fmla="*/ 992524 h 1373524"/>
              <a:gd name="connsiteX4" fmla="*/ 63500 w 9207500"/>
              <a:gd name="connsiteY4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05000 w 9207500"/>
              <a:gd name="connsiteY3" fmla="*/ 11430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1930400 w 9207500"/>
              <a:gd name="connsiteY3" fmla="*/ 1079500 h 1373524"/>
              <a:gd name="connsiteX4" fmla="*/ 0 w 9207500"/>
              <a:gd name="connsiteY4" fmla="*/ 992524 h 1373524"/>
              <a:gd name="connsiteX5" fmla="*/ 63500 w 9207500"/>
              <a:gd name="connsiteY5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098800 w 9207500"/>
              <a:gd name="connsiteY3" fmla="*/ 1181100 h 1373524"/>
              <a:gd name="connsiteX4" fmla="*/ 1930400 w 9207500"/>
              <a:gd name="connsiteY4" fmla="*/ 1079500 h 1373524"/>
              <a:gd name="connsiteX5" fmla="*/ 0 w 9207500"/>
              <a:gd name="connsiteY5" fmla="*/ 992524 h 1373524"/>
              <a:gd name="connsiteX6" fmla="*/ 63500 w 9207500"/>
              <a:gd name="connsiteY6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3733800 w 9207500"/>
              <a:gd name="connsiteY3" fmla="*/ 1244600 h 1373524"/>
              <a:gd name="connsiteX4" fmla="*/ 3098800 w 9207500"/>
              <a:gd name="connsiteY4" fmla="*/ 1181100 h 1373524"/>
              <a:gd name="connsiteX5" fmla="*/ 1930400 w 9207500"/>
              <a:gd name="connsiteY5" fmla="*/ 1079500 h 1373524"/>
              <a:gd name="connsiteX6" fmla="*/ 0 w 9207500"/>
              <a:gd name="connsiteY6" fmla="*/ 992524 h 1373524"/>
              <a:gd name="connsiteX7" fmla="*/ 63500 w 9207500"/>
              <a:gd name="connsiteY7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4318000 w 9207500"/>
              <a:gd name="connsiteY3" fmla="*/ 1282700 h 1373524"/>
              <a:gd name="connsiteX4" fmla="*/ 3733800 w 9207500"/>
              <a:gd name="connsiteY4" fmla="*/ 1244600 h 1373524"/>
              <a:gd name="connsiteX5" fmla="*/ 3098800 w 9207500"/>
              <a:gd name="connsiteY5" fmla="*/ 1181100 h 1373524"/>
              <a:gd name="connsiteX6" fmla="*/ 1930400 w 9207500"/>
              <a:gd name="connsiteY6" fmla="*/ 1079500 h 1373524"/>
              <a:gd name="connsiteX7" fmla="*/ 0 w 9207500"/>
              <a:gd name="connsiteY7" fmla="*/ 992524 h 1373524"/>
              <a:gd name="connsiteX8" fmla="*/ 63500 w 9207500"/>
              <a:gd name="connsiteY8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5080000 w 9207500"/>
              <a:gd name="connsiteY3" fmla="*/ 1308100 h 1373524"/>
              <a:gd name="connsiteX4" fmla="*/ 4318000 w 9207500"/>
              <a:gd name="connsiteY4" fmla="*/ 1282700 h 1373524"/>
              <a:gd name="connsiteX5" fmla="*/ 3733800 w 9207500"/>
              <a:gd name="connsiteY5" fmla="*/ 1244600 h 1373524"/>
              <a:gd name="connsiteX6" fmla="*/ 3098800 w 9207500"/>
              <a:gd name="connsiteY6" fmla="*/ 1181100 h 1373524"/>
              <a:gd name="connsiteX7" fmla="*/ 1930400 w 9207500"/>
              <a:gd name="connsiteY7" fmla="*/ 1079500 h 1373524"/>
              <a:gd name="connsiteX8" fmla="*/ 0 w 9207500"/>
              <a:gd name="connsiteY8" fmla="*/ 992524 h 1373524"/>
              <a:gd name="connsiteX9" fmla="*/ 63500 w 9207500"/>
              <a:gd name="connsiteY9" fmla="*/ 0 h 1373524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070600 w 9207500"/>
              <a:gd name="connsiteY3" fmla="*/ 1270000 h 1373524"/>
              <a:gd name="connsiteX4" fmla="*/ 5080000 w 9207500"/>
              <a:gd name="connsiteY4" fmla="*/ 1308100 h 1373524"/>
              <a:gd name="connsiteX5" fmla="*/ 4318000 w 9207500"/>
              <a:gd name="connsiteY5" fmla="*/ 1282700 h 1373524"/>
              <a:gd name="connsiteX6" fmla="*/ 3733800 w 9207500"/>
              <a:gd name="connsiteY6" fmla="*/ 1244600 h 1373524"/>
              <a:gd name="connsiteX7" fmla="*/ 3098800 w 9207500"/>
              <a:gd name="connsiteY7" fmla="*/ 1181100 h 1373524"/>
              <a:gd name="connsiteX8" fmla="*/ 1930400 w 9207500"/>
              <a:gd name="connsiteY8" fmla="*/ 1079500 h 1373524"/>
              <a:gd name="connsiteX9" fmla="*/ 0 w 9207500"/>
              <a:gd name="connsiteY9" fmla="*/ 992524 h 1373524"/>
              <a:gd name="connsiteX10" fmla="*/ 63500 w 9207500"/>
              <a:gd name="connsiteY10" fmla="*/ 0 h 1373524"/>
              <a:gd name="connsiteX0" fmla="*/ 63500 w 9207500"/>
              <a:gd name="connsiteY0" fmla="*/ 0 h 1436045"/>
              <a:gd name="connsiteX1" fmla="*/ 9207500 w 9207500"/>
              <a:gd name="connsiteY1" fmla="*/ 0 h 1436045"/>
              <a:gd name="connsiteX2" fmla="*/ 9207500 w 9207500"/>
              <a:gd name="connsiteY2" fmla="*/ 1373524 h 1436045"/>
              <a:gd name="connsiteX3" fmla="*/ 6731000 w 9207500"/>
              <a:gd name="connsiteY3" fmla="*/ 1168400 h 1436045"/>
              <a:gd name="connsiteX4" fmla="*/ 6070600 w 9207500"/>
              <a:gd name="connsiteY4" fmla="*/ 1270000 h 1436045"/>
              <a:gd name="connsiteX5" fmla="*/ 5080000 w 9207500"/>
              <a:gd name="connsiteY5" fmla="*/ 1308100 h 1436045"/>
              <a:gd name="connsiteX6" fmla="*/ 4318000 w 9207500"/>
              <a:gd name="connsiteY6" fmla="*/ 1282700 h 1436045"/>
              <a:gd name="connsiteX7" fmla="*/ 3733800 w 9207500"/>
              <a:gd name="connsiteY7" fmla="*/ 1244600 h 1436045"/>
              <a:gd name="connsiteX8" fmla="*/ 3098800 w 9207500"/>
              <a:gd name="connsiteY8" fmla="*/ 1181100 h 1436045"/>
              <a:gd name="connsiteX9" fmla="*/ 1930400 w 9207500"/>
              <a:gd name="connsiteY9" fmla="*/ 1079500 h 1436045"/>
              <a:gd name="connsiteX10" fmla="*/ 0 w 9207500"/>
              <a:gd name="connsiteY10" fmla="*/ 992524 h 1436045"/>
              <a:gd name="connsiteX11" fmla="*/ 63500 w 9207500"/>
              <a:gd name="connsiteY11" fmla="*/ 0 h 1436045"/>
              <a:gd name="connsiteX0" fmla="*/ 63500 w 9207500"/>
              <a:gd name="connsiteY0" fmla="*/ 0 h 1373524"/>
              <a:gd name="connsiteX1" fmla="*/ 9207500 w 9207500"/>
              <a:gd name="connsiteY1" fmla="*/ 0 h 1373524"/>
              <a:gd name="connsiteX2" fmla="*/ 9207500 w 9207500"/>
              <a:gd name="connsiteY2" fmla="*/ 1373524 h 1373524"/>
              <a:gd name="connsiteX3" fmla="*/ 6731000 w 9207500"/>
              <a:gd name="connsiteY3" fmla="*/ 1168400 h 1373524"/>
              <a:gd name="connsiteX4" fmla="*/ 6070600 w 9207500"/>
              <a:gd name="connsiteY4" fmla="*/ 1270000 h 1373524"/>
              <a:gd name="connsiteX5" fmla="*/ 5080000 w 9207500"/>
              <a:gd name="connsiteY5" fmla="*/ 1308100 h 1373524"/>
              <a:gd name="connsiteX6" fmla="*/ 4318000 w 9207500"/>
              <a:gd name="connsiteY6" fmla="*/ 1282700 h 1373524"/>
              <a:gd name="connsiteX7" fmla="*/ 3733800 w 9207500"/>
              <a:gd name="connsiteY7" fmla="*/ 1244600 h 1373524"/>
              <a:gd name="connsiteX8" fmla="*/ 3098800 w 9207500"/>
              <a:gd name="connsiteY8" fmla="*/ 1181100 h 1373524"/>
              <a:gd name="connsiteX9" fmla="*/ 1930400 w 9207500"/>
              <a:gd name="connsiteY9" fmla="*/ 1079500 h 1373524"/>
              <a:gd name="connsiteX10" fmla="*/ 0 w 9207500"/>
              <a:gd name="connsiteY10" fmla="*/ 992524 h 1373524"/>
              <a:gd name="connsiteX11" fmla="*/ 63500 w 9207500"/>
              <a:gd name="connsiteY11" fmla="*/ 0 h 1373524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45600"/>
              <a:gd name="connsiteY0" fmla="*/ 0 h 1308100"/>
              <a:gd name="connsiteX1" fmla="*/ 9207500 w 9245600"/>
              <a:gd name="connsiteY1" fmla="*/ 0 h 1308100"/>
              <a:gd name="connsiteX2" fmla="*/ 9245600 w 9245600"/>
              <a:gd name="connsiteY2" fmla="*/ 662324 h 1308100"/>
              <a:gd name="connsiteX3" fmla="*/ 6731000 w 9245600"/>
              <a:gd name="connsiteY3" fmla="*/ 1168400 h 1308100"/>
              <a:gd name="connsiteX4" fmla="*/ 6070600 w 9245600"/>
              <a:gd name="connsiteY4" fmla="*/ 1270000 h 1308100"/>
              <a:gd name="connsiteX5" fmla="*/ 5080000 w 9245600"/>
              <a:gd name="connsiteY5" fmla="*/ 1308100 h 1308100"/>
              <a:gd name="connsiteX6" fmla="*/ 4318000 w 9245600"/>
              <a:gd name="connsiteY6" fmla="*/ 1282700 h 1308100"/>
              <a:gd name="connsiteX7" fmla="*/ 3733800 w 9245600"/>
              <a:gd name="connsiteY7" fmla="*/ 1244600 h 1308100"/>
              <a:gd name="connsiteX8" fmla="*/ 3098800 w 9245600"/>
              <a:gd name="connsiteY8" fmla="*/ 1181100 h 1308100"/>
              <a:gd name="connsiteX9" fmla="*/ 1930400 w 9245600"/>
              <a:gd name="connsiteY9" fmla="*/ 1079500 h 1308100"/>
              <a:gd name="connsiteX10" fmla="*/ 0 w 9245600"/>
              <a:gd name="connsiteY10" fmla="*/ 992524 h 1308100"/>
              <a:gd name="connsiteX11" fmla="*/ 63500 w 92456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207500"/>
              <a:gd name="connsiteY0" fmla="*/ 0 h 1308100"/>
              <a:gd name="connsiteX1" fmla="*/ 9207500 w 9207500"/>
              <a:gd name="connsiteY1" fmla="*/ 0 h 1308100"/>
              <a:gd name="connsiteX2" fmla="*/ 9004300 w 9207500"/>
              <a:gd name="connsiteY2" fmla="*/ 649624 h 1308100"/>
              <a:gd name="connsiteX3" fmla="*/ 6731000 w 9207500"/>
              <a:gd name="connsiteY3" fmla="*/ 1168400 h 1308100"/>
              <a:gd name="connsiteX4" fmla="*/ 6070600 w 9207500"/>
              <a:gd name="connsiteY4" fmla="*/ 1270000 h 1308100"/>
              <a:gd name="connsiteX5" fmla="*/ 5080000 w 9207500"/>
              <a:gd name="connsiteY5" fmla="*/ 1308100 h 1308100"/>
              <a:gd name="connsiteX6" fmla="*/ 4318000 w 9207500"/>
              <a:gd name="connsiteY6" fmla="*/ 1282700 h 1308100"/>
              <a:gd name="connsiteX7" fmla="*/ 3733800 w 9207500"/>
              <a:gd name="connsiteY7" fmla="*/ 1244600 h 1308100"/>
              <a:gd name="connsiteX8" fmla="*/ 3098800 w 9207500"/>
              <a:gd name="connsiteY8" fmla="*/ 1181100 h 1308100"/>
              <a:gd name="connsiteX9" fmla="*/ 1930400 w 9207500"/>
              <a:gd name="connsiteY9" fmla="*/ 1079500 h 1308100"/>
              <a:gd name="connsiteX10" fmla="*/ 0 w 9207500"/>
              <a:gd name="connsiteY10" fmla="*/ 992524 h 1308100"/>
              <a:gd name="connsiteX11" fmla="*/ 63500 w 9207500"/>
              <a:gd name="connsiteY11" fmla="*/ 0 h 1308100"/>
              <a:gd name="connsiteX0" fmla="*/ 63500 w 9024326"/>
              <a:gd name="connsiteY0" fmla="*/ 12700 h 1320800"/>
              <a:gd name="connsiteX1" fmla="*/ 8826500 w 9024326"/>
              <a:gd name="connsiteY1" fmla="*/ 0 h 1320800"/>
              <a:gd name="connsiteX2" fmla="*/ 9004300 w 9024326"/>
              <a:gd name="connsiteY2" fmla="*/ 662324 h 1320800"/>
              <a:gd name="connsiteX3" fmla="*/ 6731000 w 9024326"/>
              <a:gd name="connsiteY3" fmla="*/ 1181100 h 1320800"/>
              <a:gd name="connsiteX4" fmla="*/ 6070600 w 9024326"/>
              <a:gd name="connsiteY4" fmla="*/ 1282700 h 1320800"/>
              <a:gd name="connsiteX5" fmla="*/ 5080000 w 9024326"/>
              <a:gd name="connsiteY5" fmla="*/ 1320800 h 1320800"/>
              <a:gd name="connsiteX6" fmla="*/ 4318000 w 9024326"/>
              <a:gd name="connsiteY6" fmla="*/ 1295400 h 1320800"/>
              <a:gd name="connsiteX7" fmla="*/ 3733800 w 9024326"/>
              <a:gd name="connsiteY7" fmla="*/ 1257300 h 1320800"/>
              <a:gd name="connsiteX8" fmla="*/ 3098800 w 9024326"/>
              <a:gd name="connsiteY8" fmla="*/ 1193800 h 1320800"/>
              <a:gd name="connsiteX9" fmla="*/ 1930400 w 9024326"/>
              <a:gd name="connsiteY9" fmla="*/ 1092200 h 1320800"/>
              <a:gd name="connsiteX10" fmla="*/ 0 w 9024326"/>
              <a:gd name="connsiteY10" fmla="*/ 1005224 h 1320800"/>
              <a:gd name="connsiteX11" fmla="*/ 63500 w 9024326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5852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31000 w 8826500"/>
              <a:gd name="connsiteY3" fmla="*/ 11811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2827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57900 w 8826500"/>
              <a:gd name="connsiteY4" fmla="*/ 12700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96300 w 8826500"/>
              <a:gd name="connsiteY2" fmla="*/ 7004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63500 w 8826500"/>
              <a:gd name="connsiteY0" fmla="*/ 12700 h 1320800"/>
              <a:gd name="connsiteX1" fmla="*/ 8826500 w 8826500"/>
              <a:gd name="connsiteY1" fmla="*/ 0 h 1320800"/>
              <a:gd name="connsiteX2" fmla="*/ 8483600 w 8826500"/>
              <a:gd name="connsiteY2" fmla="*/ 662324 h 1320800"/>
              <a:gd name="connsiteX3" fmla="*/ 6781800 w 8826500"/>
              <a:gd name="connsiteY3" fmla="*/ 1206500 h 1320800"/>
              <a:gd name="connsiteX4" fmla="*/ 6070600 w 8826500"/>
              <a:gd name="connsiteY4" fmla="*/ 1308100 h 1320800"/>
              <a:gd name="connsiteX5" fmla="*/ 5080000 w 8826500"/>
              <a:gd name="connsiteY5" fmla="*/ 1320800 h 1320800"/>
              <a:gd name="connsiteX6" fmla="*/ 4318000 w 8826500"/>
              <a:gd name="connsiteY6" fmla="*/ 1295400 h 1320800"/>
              <a:gd name="connsiteX7" fmla="*/ 3733800 w 8826500"/>
              <a:gd name="connsiteY7" fmla="*/ 1257300 h 1320800"/>
              <a:gd name="connsiteX8" fmla="*/ 3098800 w 8826500"/>
              <a:gd name="connsiteY8" fmla="*/ 1193800 h 1320800"/>
              <a:gd name="connsiteX9" fmla="*/ 1930400 w 8826500"/>
              <a:gd name="connsiteY9" fmla="*/ 1092200 h 1320800"/>
              <a:gd name="connsiteX10" fmla="*/ 0 w 8826500"/>
              <a:gd name="connsiteY10" fmla="*/ 1005224 h 1320800"/>
              <a:gd name="connsiteX11" fmla="*/ 63500 w 8826500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97662 w 8793762"/>
              <a:gd name="connsiteY9" fmla="*/ 1092200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800"/>
              <a:gd name="connsiteX1" fmla="*/ 8793762 w 8793762"/>
              <a:gd name="connsiteY1" fmla="*/ 0 h 1320800"/>
              <a:gd name="connsiteX2" fmla="*/ 8450862 w 8793762"/>
              <a:gd name="connsiteY2" fmla="*/ 662324 h 1320800"/>
              <a:gd name="connsiteX3" fmla="*/ 6749062 w 8793762"/>
              <a:gd name="connsiteY3" fmla="*/ 1206500 h 1320800"/>
              <a:gd name="connsiteX4" fmla="*/ 6037862 w 8793762"/>
              <a:gd name="connsiteY4" fmla="*/ 1308100 h 1320800"/>
              <a:gd name="connsiteX5" fmla="*/ 5047262 w 8793762"/>
              <a:gd name="connsiteY5" fmla="*/ 1320800 h 1320800"/>
              <a:gd name="connsiteX6" fmla="*/ 4285262 w 8793762"/>
              <a:gd name="connsiteY6" fmla="*/ 1295400 h 1320800"/>
              <a:gd name="connsiteX7" fmla="*/ 3701062 w 8793762"/>
              <a:gd name="connsiteY7" fmla="*/ 1257300 h 1320800"/>
              <a:gd name="connsiteX8" fmla="*/ 3066062 w 8793762"/>
              <a:gd name="connsiteY8" fmla="*/ 1193800 h 1320800"/>
              <a:gd name="connsiteX9" fmla="*/ 1875837 w 8793762"/>
              <a:gd name="connsiteY9" fmla="*/ 1219373 h 1320800"/>
              <a:gd name="connsiteX10" fmla="*/ 0 w 8793762"/>
              <a:gd name="connsiteY10" fmla="*/ 1195983 h 1320800"/>
              <a:gd name="connsiteX11" fmla="*/ 30762 w 8793762"/>
              <a:gd name="connsiteY11" fmla="*/ 12700 h 1320800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19373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01062 w 8793762"/>
              <a:gd name="connsiteY7" fmla="*/ 1257300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20973"/>
              <a:gd name="connsiteX1" fmla="*/ 8793762 w 8793762"/>
              <a:gd name="connsiteY1" fmla="*/ 0 h 1320973"/>
              <a:gd name="connsiteX2" fmla="*/ 8450862 w 8793762"/>
              <a:gd name="connsiteY2" fmla="*/ 662324 h 1320973"/>
              <a:gd name="connsiteX3" fmla="*/ 6749062 w 8793762"/>
              <a:gd name="connsiteY3" fmla="*/ 1206500 h 1320973"/>
              <a:gd name="connsiteX4" fmla="*/ 6037862 w 8793762"/>
              <a:gd name="connsiteY4" fmla="*/ 1308100 h 1320973"/>
              <a:gd name="connsiteX5" fmla="*/ 5047262 w 8793762"/>
              <a:gd name="connsiteY5" fmla="*/ 1320800 h 1320973"/>
              <a:gd name="connsiteX6" fmla="*/ 4285262 w 8793762"/>
              <a:gd name="connsiteY6" fmla="*/ 1295400 h 1320973"/>
              <a:gd name="connsiteX7" fmla="*/ 3711975 w 8793762"/>
              <a:gd name="connsiteY7" fmla="*/ 1320887 h 1320973"/>
              <a:gd name="connsiteX8" fmla="*/ 3066062 w 8793762"/>
              <a:gd name="connsiteY8" fmla="*/ 1320973 h 1320973"/>
              <a:gd name="connsiteX9" fmla="*/ 1875837 w 8793762"/>
              <a:gd name="connsiteY9" fmla="*/ 1246625 h 1320973"/>
              <a:gd name="connsiteX10" fmla="*/ 0 w 8793762"/>
              <a:gd name="connsiteY10" fmla="*/ 1195983 h 1320973"/>
              <a:gd name="connsiteX11" fmla="*/ 30762 w 8793762"/>
              <a:gd name="connsiteY11" fmla="*/ 12700 h 1320973"/>
              <a:gd name="connsiteX0" fmla="*/ 30762 w 8793762"/>
              <a:gd name="connsiteY0" fmla="*/ 12700 h 1349903"/>
              <a:gd name="connsiteX1" fmla="*/ 8793762 w 8793762"/>
              <a:gd name="connsiteY1" fmla="*/ 0 h 1349903"/>
              <a:gd name="connsiteX2" fmla="*/ 8450862 w 8793762"/>
              <a:gd name="connsiteY2" fmla="*/ 662324 h 1349903"/>
              <a:gd name="connsiteX3" fmla="*/ 6749062 w 8793762"/>
              <a:gd name="connsiteY3" fmla="*/ 1206500 h 1349903"/>
              <a:gd name="connsiteX4" fmla="*/ 6037862 w 8793762"/>
              <a:gd name="connsiteY4" fmla="*/ 1308100 h 1349903"/>
              <a:gd name="connsiteX5" fmla="*/ 5047262 w 8793762"/>
              <a:gd name="connsiteY5" fmla="*/ 1320800 h 1349903"/>
              <a:gd name="connsiteX6" fmla="*/ 4350739 w 8793762"/>
              <a:gd name="connsiteY6" fmla="*/ 1349903 h 1349903"/>
              <a:gd name="connsiteX7" fmla="*/ 3711975 w 8793762"/>
              <a:gd name="connsiteY7" fmla="*/ 1320887 h 1349903"/>
              <a:gd name="connsiteX8" fmla="*/ 3066062 w 8793762"/>
              <a:gd name="connsiteY8" fmla="*/ 1320973 h 1349903"/>
              <a:gd name="connsiteX9" fmla="*/ 1875837 w 8793762"/>
              <a:gd name="connsiteY9" fmla="*/ 1246625 h 1349903"/>
              <a:gd name="connsiteX10" fmla="*/ 0 w 8793762"/>
              <a:gd name="connsiteY10" fmla="*/ 1195983 h 1349903"/>
              <a:gd name="connsiteX11" fmla="*/ 30762 w 8793762"/>
              <a:gd name="connsiteY11" fmla="*/ 12700 h 1349903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47262 w 8793762"/>
              <a:gd name="connsiteY5" fmla="*/ 1320800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66306"/>
              <a:gd name="connsiteX1" fmla="*/ 8793762 w 8793762"/>
              <a:gd name="connsiteY1" fmla="*/ 0 h 1366306"/>
              <a:gd name="connsiteX2" fmla="*/ 8450862 w 8793762"/>
              <a:gd name="connsiteY2" fmla="*/ 662324 h 1366306"/>
              <a:gd name="connsiteX3" fmla="*/ 6749062 w 8793762"/>
              <a:gd name="connsiteY3" fmla="*/ 1206500 h 1366306"/>
              <a:gd name="connsiteX4" fmla="*/ 6037862 w 8793762"/>
              <a:gd name="connsiteY4" fmla="*/ 1308100 h 1366306"/>
              <a:gd name="connsiteX5" fmla="*/ 5058175 w 8793762"/>
              <a:gd name="connsiteY5" fmla="*/ 1366219 h 1366306"/>
              <a:gd name="connsiteX6" fmla="*/ 4350739 w 8793762"/>
              <a:gd name="connsiteY6" fmla="*/ 1349903 h 1366306"/>
              <a:gd name="connsiteX7" fmla="*/ 3722888 w 8793762"/>
              <a:gd name="connsiteY7" fmla="*/ 1366306 h 1366306"/>
              <a:gd name="connsiteX8" fmla="*/ 3066062 w 8793762"/>
              <a:gd name="connsiteY8" fmla="*/ 1320973 h 1366306"/>
              <a:gd name="connsiteX9" fmla="*/ 1875837 w 8793762"/>
              <a:gd name="connsiteY9" fmla="*/ 1246625 h 1366306"/>
              <a:gd name="connsiteX10" fmla="*/ 0 w 8793762"/>
              <a:gd name="connsiteY10" fmla="*/ 1195983 h 1366306"/>
              <a:gd name="connsiteX11" fmla="*/ 30762 w 8793762"/>
              <a:gd name="connsiteY11" fmla="*/ 12700 h 1366306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37862 w 8793762"/>
              <a:gd name="connsiteY4" fmla="*/ 1308100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749062 w 8793762"/>
              <a:gd name="connsiteY3" fmla="*/ 1206500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46625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  <a:gd name="connsiteX0" fmla="*/ 30762 w 8793762"/>
              <a:gd name="connsiteY0" fmla="*/ 12700 h 1377154"/>
              <a:gd name="connsiteX1" fmla="*/ 8793762 w 8793762"/>
              <a:gd name="connsiteY1" fmla="*/ 0 h 1377154"/>
              <a:gd name="connsiteX2" fmla="*/ 8450862 w 8793762"/>
              <a:gd name="connsiteY2" fmla="*/ 662324 h 1377154"/>
              <a:gd name="connsiteX3" fmla="*/ 6956403 w 8793762"/>
              <a:gd name="connsiteY3" fmla="*/ 1197417 h 1377154"/>
              <a:gd name="connsiteX4" fmla="*/ 6048774 w 8793762"/>
              <a:gd name="connsiteY4" fmla="*/ 1335352 h 1377154"/>
              <a:gd name="connsiteX5" fmla="*/ 5058175 w 8793762"/>
              <a:gd name="connsiteY5" fmla="*/ 1366219 h 1377154"/>
              <a:gd name="connsiteX6" fmla="*/ 4350739 w 8793762"/>
              <a:gd name="connsiteY6" fmla="*/ 1377154 h 1377154"/>
              <a:gd name="connsiteX7" fmla="*/ 3722888 w 8793762"/>
              <a:gd name="connsiteY7" fmla="*/ 1366306 h 1377154"/>
              <a:gd name="connsiteX8" fmla="*/ 3066062 w 8793762"/>
              <a:gd name="connsiteY8" fmla="*/ 1320973 h 1377154"/>
              <a:gd name="connsiteX9" fmla="*/ 1875837 w 8793762"/>
              <a:gd name="connsiteY9" fmla="*/ 1273876 h 1377154"/>
              <a:gd name="connsiteX10" fmla="*/ 0 w 8793762"/>
              <a:gd name="connsiteY10" fmla="*/ 1195983 h 1377154"/>
              <a:gd name="connsiteX11" fmla="*/ 30762 w 8793762"/>
              <a:gd name="connsiteY11" fmla="*/ 12700 h 13771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793762" h="1377154">
                <a:moveTo>
                  <a:pt x="30762" y="12700"/>
                </a:moveTo>
                <a:lnTo>
                  <a:pt x="8793762" y="0"/>
                </a:lnTo>
                <a:cubicBezTo>
                  <a:pt x="8726029" y="216541"/>
                  <a:pt x="8757088" y="462755"/>
                  <a:pt x="8450862" y="662324"/>
                </a:cubicBezTo>
                <a:cubicBezTo>
                  <a:pt x="8144636" y="861893"/>
                  <a:pt x="7364004" y="1115428"/>
                  <a:pt x="6956403" y="1197417"/>
                </a:cubicBezTo>
                <a:cubicBezTo>
                  <a:pt x="6534229" y="1282337"/>
                  <a:pt x="6313357" y="1305719"/>
                  <a:pt x="6048774" y="1335352"/>
                </a:cubicBezTo>
                <a:lnTo>
                  <a:pt x="5058175" y="1366219"/>
                </a:lnTo>
                <a:lnTo>
                  <a:pt x="4350739" y="1377154"/>
                </a:lnTo>
                <a:lnTo>
                  <a:pt x="3722888" y="1366306"/>
                </a:lnTo>
                <a:lnTo>
                  <a:pt x="3066062" y="1320973"/>
                </a:lnTo>
                <a:lnTo>
                  <a:pt x="1875837" y="1273876"/>
                </a:lnTo>
                <a:lnTo>
                  <a:pt x="0" y="1195983"/>
                </a:lnTo>
                <a:lnTo>
                  <a:pt x="30762" y="12700"/>
                </a:lnTo>
                <a:close/>
              </a:path>
            </a:pathLst>
          </a:custGeom>
          <a:solidFill>
            <a:srgbClr val="BD1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25" tIns="60862" rIns="121725" bIns="60862" spcCol="0" rtlCol="0" anchor="ctr"/>
          <a:lstStyle/>
          <a:p>
            <a:pPr algn="ctr"/>
            <a:endParaRPr lang="en-US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12" y="-16933"/>
            <a:ext cx="2203358" cy="22273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171213" y="32012"/>
            <a:ext cx="1127504" cy="697627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3700" b="1">
                <a:solidFill>
                  <a:schemeClr val="bg1"/>
                </a:solidFill>
                <a:latin typeface="Arrus-Black" pitchFamily="18" charset="0"/>
                <a:ea typeface="Arrus-Black" pitchFamily="18" charset="0"/>
                <a:cs typeface="Arrus-Black" pitchFamily="18" charset="0"/>
              </a:rPr>
              <a:t>Bài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15111" y="481571"/>
            <a:ext cx="1127504" cy="943848"/>
          </a:xfrm>
          <a:prstGeom prst="rect">
            <a:avLst/>
          </a:prstGeom>
          <a:noFill/>
        </p:spPr>
        <p:txBody>
          <a:bodyPr wrap="square" lIns="121725" tIns="60862" rIns="121725" bIns="60862" rtlCol="0">
            <a:spAutoFit/>
          </a:bodyPr>
          <a:lstStyle/>
          <a:p>
            <a:pPr algn="ctr"/>
            <a:r>
              <a:rPr lang="en-US" sz="5300" b="1" smtClean="0">
                <a:solidFill>
                  <a:srgbClr val="BD196F"/>
                </a:solidFill>
                <a:latin typeface=".VnCooper" pitchFamily="34" charset="0"/>
                <a:ea typeface="Arial-Rounded" pitchFamily="34" charset="0"/>
                <a:cs typeface="Arial-Rounded" pitchFamily="34" charset="0"/>
              </a:rPr>
              <a:t>46</a:t>
            </a:r>
            <a:endParaRPr lang="en-US" sz="5300" b="1">
              <a:solidFill>
                <a:srgbClr val="BD196F"/>
              </a:solidFill>
              <a:latin typeface=".VnCooper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-145230" y="4801571"/>
            <a:ext cx="12246294" cy="1778155"/>
            <a:chOff x="625150" y="4943150"/>
            <a:chExt cx="10717370" cy="1778155"/>
          </a:xfrm>
        </p:grpSpPr>
        <p:sp>
          <p:nvSpPr>
            <p:cNvPr id="34" name="Title 1"/>
            <p:cNvSpPr txBox="1">
              <a:spLocks/>
            </p:cNvSpPr>
            <p:nvPr/>
          </p:nvSpPr>
          <p:spPr>
            <a:xfrm>
              <a:off x="625150" y="4943150"/>
              <a:ext cx="10717370" cy="1501088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endParaRPr lang="en-US" sz="5000" b="1" smtClean="0">
                <a:latin typeface="Arial-Rounded" pitchFamily="34" charset="0"/>
                <a:ea typeface="Arial-Rounded" pitchFamily="34" charset="0"/>
                <a:cs typeface="Arial-Rounded" pitchFamily="34" charset="0"/>
              </a:endParaRPr>
            </a:p>
            <a:p>
              <a:pPr algn="ctr">
                <a:lnSpc>
                  <a:spcPct val="120000"/>
                </a:lnSpc>
              </a:pPr>
              <a:r>
                <a:rPr lang="en-US" b="1" smtClean="0"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Tây Bắc có ruộng bậc thang, có thác nước.</a:t>
              </a:r>
              <a:endParaRPr lang="en-US" b="1"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35" name="Title 1"/>
            <p:cNvSpPr txBox="1">
              <a:spLocks/>
            </p:cNvSpPr>
            <p:nvPr/>
          </p:nvSpPr>
          <p:spPr>
            <a:xfrm>
              <a:off x="2041875" y="5583374"/>
              <a:ext cx="1054558" cy="1137931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solidFill>
                    <a:srgbClr val="FF0000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ăc</a:t>
              </a:r>
              <a:endParaRPr lang="en-US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5" name="Title 1"/>
            <p:cNvSpPr txBox="1">
              <a:spLocks/>
            </p:cNvSpPr>
            <p:nvPr/>
          </p:nvSpPr>
          <p:spPr>
            <a:xfrm>
              <a:off x="8703778" y="5741057"/>
              <a:ext cx="1009190" cy="821096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solidFill>
                    <a:srgbClr val="FF0000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ac</a:t>
              </a:r>
              <a:endParaRPr lang="en-US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  <p:sp>
          <p:nvSpPr>
            <p:cNvPr id="17" name="Title 1"/>
            <p:cNvSpPr txBox="1">
              <a:spLocks/>
            </p:cNvSpPr>
            <p:nvPr/>
          </p:nvSpPr>
          <p:spPr>
            <a:xfrm>
              <a:off x="5288832" y="5827349"/>
              <a:ext cx="943266" cy="669811"/>
            </a:xfrm>
            <a:prstGeom prst="rect">
              <a:avLst/>
            </a:prstGeom>
          </p:spPr>
          <p:txBody>
            <a:bodyPr vert="horz" lIns="91294" tIns="45647" rIns="91294" bIns="45647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lnSpc>
                  <a:spcPct val="120000"/>
                </a:lnSpc>
              </a:pPr>
              <a:r>
                <a:rPr lang="en-US" b="1" smtClean="0">
                  <a:solidFill>
                    <a:srgbClr val="FF0000"/>
                  </a:solidFill>
                  <a:latin typeface="Arial-SGK-TV" pitchFamily="2" charset="0"/>
                  <a:ea typeface="Arial-Rounded" pitchFamily="34" charset="0"/>
                  <a:cs typeface="Arial-SGK-TV" pitchFamily="2" charset="0"/>
                </a:rPr>
                <a:t>âc</a:t>
              </a:r>
              <a:endParaRPr lang="en-US" b="1">
                <a:solidFill>
                  <a:srgbClr val="FF0000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endParaRPr>
            </a:p>
          </p:txBody>
        </p:sp>
      </p:grpSp>
      <p:sp>
        <p:nvSpPr>
          <p:cNvPr id="5" name="Title 1"/>
          <p:cNvSpPr txBox="1">
            <a:spLocks/>
          </p:cNvSpPr>
          <p:nvPr/>
        </p:nvSpPr>
        <p:spPr>
          <a:xfrm>
            <a:off x="823119" y="-53288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8800" b="1" smtClean="0">
                <a:solidFill>
                  <a:schemeClr val="bg1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8800" b="1" smtClean="0">
                <a:solidFill>
                  <a:schemeClr val="bg1"/>
                </a:solidFill>
                <a:latin typeface="Arial-SGK-TV" pitchFamily="2" charset="0"/>
                <a:ea typeface="Arial-Rounded" pitchFamily="34" charset="0"/>
                <a:cs typeface="Arial-SGK-TV" pitchFamily="2" charset="0"/>
              </a:rPr>
              <a:t>ac  ăc  âc</a:t>
            </a:r>
            <a:endParaRPr lang="en-US" sz="8800" b="1">
              <a:solidFill>
                <a:schemeClr val="bg1"/>
              </a:solidFill>
              <a:latin typeface="Arial-SGK-TV" pitchFamily="2" charset="0"/>
              <a:ea typeface="Arial-Rounded" pitchFamily="34" charset="0"/>
              <a:cs typeface="Arial-SGK-TV" pitchFamily="2" charset="0"/>
            </a:endParaRPr>
          </a:p>
        </p:txBody>
      </p:sp>
      <p:pic>
        <p:nvPicPr>
          <p:cNvPr id="1026" name="Picture 2" descr="Du lịch Tây Bắc tháng 3 có gì đẹp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79"/>
          <a:stretch/>
        </p:blipFill>
        <p:spPr bwMode="auto">
          <a:xfrm>
            <a:off x="3011306" y="1976630"/>
            <a:ext cx="6665225" cy="343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6 con thác đẹp như mơ nơi núi rừng Tây Bắ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5090" y="1908514"/>
            <a:ext cx="5341527" cy="3575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33710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12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2" grpId="0"/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2456</TotalTime>
  <Words>290</Words>
  <Application>Microsoft Office PowerPoint</Application>
  <PresentationFormat>Custom</PresentationFormat>
  <Paragraphs>142</Paragraphs>
  <Slides>42</Slides>
  <Notes>14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55" baseType="lpstr">
      <vt:lpstr>.VnArial</vt:lpstr>
      <vt:lpstr>.VnCooper</vt:lpstr>
      <vt:lpstr>Arial</vt:lpstr>
      <vt:lpstr>Arial Rounded MT Bold</vt:lpstr>
      <vt:lpstr>Arial-Rounded</vt:lpstr>
      <vt:lpstr>Arial-SGK-TV</vt:lpstr>
      <vt:lpstr>Arrus-Black</vt:lpstr>
      <vt:lpstr>AvantGarde</vt:lpstr>
      <vt:lpstr>Bandit</vt:lpstr>
      <vt:lpstr>Calibri</vt:lpstr>
      <vt:lpstr>HP001 4 hàng</vt:lpstr>
      <vt:lpstr>Times New Roman</vt:lpstr>
      <vt:lpstr>Office Theme</vt:lpstr>
      <vt:lpstr>TIẾNG VIỆT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Ngoc Yen</cp:lastModifiedBy>
  <cp:revision>338</cp:revision>
  <dcterms:created xsi:type="dcterms:W3CDTF">2021-05-08T14:00:55Z</dcterms:created>
  <dcterms:modified xsi:type="dcterms:W3CDTF">2021-11-21T08:39:21Z</dcterms:modified>
</cp:coreProperties>
</file>