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307" r:id="rId3"/>
    <p:sldId id="308" r:id="rId4"/>
    <p:sldId id="309" r:id="rId5"/>
    <p:sldId id="311" r:id="rId6"/>
    <p:sldId id="313" r:id="rId7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81" autoAdjust="0"/>
  </p:normalViewPr>
  <p:slideViewPr>
    <p:cSldViewPr>
      <p:cViewPr varScale="1">
        <p:scale>
          <a:sx n="67" d="100"/>
          <a:sy n="67" d="100"/>
        </p:scale>
        <p:origin x="282" y="90"/>
      </p:cViewPr>
      <p:guideLst>
        <p:guide orient="horz" pos="2160"/>
        <p:guide pos="3831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93E71-07F5-488B-AE25-F3CA7D5BF9F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B2E6C-2AFC-4020-8547-494ABD7E6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7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19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8491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 sáng</a:t>
            </a:r>
            <a:r>
              <a:rPr lang="en-US" baseline="0" smtClean="0"/>
              <a:t> G và GI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1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1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2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12161838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246494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3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2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5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8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6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D0918-B3BC-4D15-9AF8-385E8378AD06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0" y="0"/>
            <a:ext cx="12161838" cy="3022600"/>
          </a:xfrm>
          <a:prstGeom prst="rect">
            <a:avLst/>
          </a:prstGeom>
          <a:solidFill>
            <a:srgbClr val="0086EA"/>
          </a:solidFill>
          <a:effectLst>
            <a:glow rad="50800">
              <a:schemeClr val="accent5">
                <a:satMod val="175000"/>
                <a:alpha val="18000"/>
              </a:schemeClr>
            </a:glow>
          </a:effectLst>
        </p:spPr>
        <p:txBody>
          <a:bodyPr vert="horz" lIns="91294" tIns="45647" rIns="91294" bIns="45647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0600" b="1">
              <a:solidFill>
                <a:srgbClr val="0070C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3074" name="Picture 2" descr="Bộ SGK Lớp 6 - Kết nối tri thức với cuộc sống - Công ty Cổ phần Đầu tư và  Phát triển Giáo dục Phương N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 bwMode="auto">
          <a:xfrm>
            <a:off x="329384" y="462491"/>
            <a:ext cx="2039642" cy="187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94362" y="1254919"/>
            <a:ext cx="8330788" cy="1325563"/>
          </a:xfrm>
        </p:spPr>
        <p:txBody>
          <a:bodyPr>
            <a:noAutofit/>
          </a:bodyPr>
          <a:lstStyle/>
          <a:p>
            <a:pPr algn="ctr"/>
            <a:r>
              <a:rPr lang="en-US" sz="10600" b="1">
                <a:solidFill>
                  <a:schemeClr val="bg1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TIẾNG </a:t>
            </a:r>
            <a:r>
              <a:rPr lang="en-US" sz="10600" b="1" smtClean="0">
                <a:solidFill>
                  <a:schemeClr val="bg1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VIỆT </a:t>
            </a:r>
            <a:r>
              <a:rPr lang="en-US" sz="10600" b="1" smtClean="0">
                <a:solidFill>
                  <a:schemeClr val="bg1"/>
                </a:solidFill>
                <a:latin typeface=".VnArial" pitchFamily="34" charset="0"/>
                <a:ea typeface="AvantGarde" pitchFamily="2" charset="0"/>
                <a:cs typeface="AvantGarde" pitchFamily="2" charset="0"/>
              </a:rPr>
              <a:t>1</a:t>
            </a:r>
            <a:endParaRPr lang="en-US" sz="10600" b="1">
              <a:solidFill>
                <a:schemeClr val="bg1"/>
              </a:solidFill>
              <a:latin typeface=".VnArial" pitchFamily="34" charset="0"/>
              <a:ea typeface="AvantGarde" pitchFamily="2" charset="0"/>
              <a:cs typeface="AvantGarde" pitchFamily="2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513" y="4205197"/>
            <a:ext cx="4512126" cy="2182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3003"/>
            <a:ext cx="3439518" cy="4234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H="1" flipV="1">
            <a:off x="0" y="6807200"/>
            <a:ext cx="12161838" cy="16933"/>
          </a:xfrm>
          <a:prstGeom prst="line">
            <a:avLst/>
          </a:prstGeom>
          <a:ln w="88900">
            <a:solidFill>
              <a:srgbClr val="0086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98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6" t="71111" r="53217" b="8888"/>
          <a:stretch>
            <a:fillRect/>
          </a:stretch>
        </p:blipFill>
        <p:spPr bwMode="auto">
          <a:xfrm>
            <a:off x="304046" y="464552"/>
            <a:ext cx="5749690" cy="402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93" t="47778" r="51723" b="31111"/>
          <a:stretch>
            <a:fillRect/>
          </a:stretch>
        </p:blipFill>
        <p:spPr bwMode="auto">
          <a:xfrm>
            <a:off x="6060761" y="2972933"/>
            <a:ext cx="5469814" cy="3597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53738" y="1224667"/>
            <a:ext cx="5652867" cy="162718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599"/>
              </a:spcBef>
            </a:pPr>
            <a:r>
              <a:rPr lang="en-US" sz="9975" b="1">
                <a:solidFill>
                  <a:srgbClr val="FF0000"/>
                </a:solidFill>
                <a:latin typeface="HP001 4 hàng" panose="020B0603050302020204" pitchFamily="34" charset="0"/>
                <a:ea typeface="Kids" pitchFamily="2" charset="0"/>
                <a:cs typeface="Arial" pitchFamily="34" charset="0"/>
              </a:rPr>
              <a:t>Viết vở</a:t>
            </a:r>
          </a:p>
        </p:txBody>
      </p:sp>
    </p:spTree>
    <p:extLst>
      <p:ext uri="{BB962C8B-B14F-4D97-AF65-F5344CB8AC3E}">
        <p14:creationId xmlns:p14="http://schemas.microsoft.com/office/powerpoint/2010/main" val="1756502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536" y="123704"/>
            <a:ext cx="7101536" cy="64239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956719" y="981223"/>
            <a:ext cx="1259986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87" smtClean="0">
                <a:solidFill>
                  <a:srgbClr val="FF0000"/>
                </a:solidFill>
                <a:latin typeface="HP001 4 hàng" panose="020B0603050302020204" pitchFamily="34" charset="0"/>
              </a:rPr>
              <a:t>wƑ</a:t>
            </a:r>
            <a:endParaRPr lang="en-US" sz="53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971785" y="2015409"/>
            <a:ext cx="1448425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wƑ</a:t>
            </a:r>
            <a:r>
              <a:rPr lang="en-US" sz="5387">
                <a:solidFill>
                  <a:srgbClr val="FF0000"/>
                </a:solidFill>
                <a:latin typeface="HP001 4 hàng" panose="020B0603050302020204" pitchFamily="34" charset="0"/>
              </a:rPr>
              <a:t>ô</a:t>
            </a:r>
            <a:endParaRPr lang="en-US" sz="53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945743" y="3080047"/>
            <a:ext cx="1539411" cy="905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wƑ</a:t>
            </a:r>
            <a:r>
              <a:rPr lang="en-US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õ</a:t>
            </a:r>
            <a:endParaRPr lang="en-US" sz="52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956719" y="5179081"/>
            <a:ext cx="157810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>
                <a:solidFill>
                  <a:srgbClr val="FF0000"/>
                </a:solidFill>
                <a:latin typeface="HP001 4 hàng" panose="020B0603050302020204" pitchFamily="34" charset="0"/>
              </a:rPr>
              <a:t>wƑ</a:t>
            </a:r>
            <a:r>
              <a:rPr lang="el-GR" sz="5300">
                <a:solidFill>
                  <a:srgbClr val="FF0000"/>
                </a:solidFill>
                <a:latin typeface="HP001 4 hàng" panose="020B0603050302020204" pitchFamily="34" charset="0"/>
              </a:rPr>
              <a:t>Β</a:t>
            </a:r>
            <a:r>
              <a:rPr lang="en-US" sz="5300">
                <a:solidFill>
                  <a:srgbClr val="FF0000"/>
                </a:solidFill>
                <a:latin typeface="HP001 4 hàng" panose="020B0603050302020204" pitchFamily="34" charset="0"/>
              </a:rPr>
              <a:t>≈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466627" y="123704"/>
            <a:ext cx="0" cy="634091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3963210" y="987634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5780771" y="965194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6372237" y="983658"/>
            <a:ext cx="802657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87" smtClean="0">
                <a:solidFill>
                  <a:srgbClr val="FF0000"/>
                </a:solidFill>
                <a:latin typeface="HP001 4 hàng" panose="020B0603050302020204" pitchFamily="34" charset="0"/>
              </a:rPr>
              <a:t>gŁ</a:t>
            </a:r>
            <a:endParaRPr lang="en-US" sz="53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129108" y="979295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554305" y="980241"/>
            <a:ext cx="1281405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87">
                <a:solidFill>
                  <a:srgbClr val="FF0000"/>
                </a:solidFill>
                <a:latin typeface="HP001 4 hàng" panose="020B0603050302020204" pitchFamily="34" charset="0"/>
              </a:rPr>
              <a:t>w</a:t>
            </a:r>
            <a:r>
              <a:rPr lang="en-US" sz="5387" smtClean="0">
                <a:solidFill>
                  <a:srgbClr val="FF0000"/>
                </a:solidFill>
                <a:latin typeface="HP001 4 hàng" panose="020B0603050302020204" pitchFamily="34" charset="0"/>
              </a:rPr>
              <a:t>h</a:t>
            </a:r>
            <a:endParaRPr lang="en-US" sz="53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4244529" y="2030908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4672153" y="2006243"/>
            <a:ext cx="1581094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87" smtClean="0">
                <a:solidFill>
                  <a:srgbClr val="FF0000"/>
                </a:solidFill>
                <a:latin typeface="HP001 4 hàng" panose="020B0603050302020204" pitchFamily="34" charset="0"/>
              </a:rPr>
              <a:t>wgč</a:t>
            </a:r>
            <a:endParaRPr lang="en-US" sz="53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6054031" y="2013314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6505191" y="2006243"/>
            <a:ext cx="1741720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wƑ</a:t>
            </a:r>
            <a:r>
              <a:rPr lang="el-GR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Β</a:t>
            </a:r>
            <a:r>
              <a:rPr lang="en-US" sz="5387" smtClean="0">
                <a:solidFill>
                  <a:srgbClr val="FF0000"/>
                </a:solidFill>
                <a:latin typeface="HP001 4 hàng" panose="020B0603050302020204" pitchFamily="34" charset="0"/>
              </a:rPr>
              <a:t>≈</a:t>
            </a:r>
            <a:endParaRPr lang="en-US" sz="53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4158015" y="3072353"/>
            <a:ext cx="1924779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>
                <a:solidFill>
                  <a:srgbClr val="FF0000"/>
                </a:solidFill>
                <a:latin typeface="HP001 4 hàng" panose="020B0603050302020204" pitchFamily="34" charset="0"/>
              </a:rPr>
              <a:t>w</a:t>
            </a:r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hỏ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5399279" y="3042984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5862410" y="3096168"/>
            <a:ext cx="1280125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wƑã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174894" y="3090462"/>
            <a:ext cx="1228986" cy="905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ba</a:t>
            </a:r>
            <a:endParaRPr lang="en-US" sz="52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4539615" y="5186194"/>
            <a:ext cx="1571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>
                <a:solidFill>
                  <a:srgbClr val="FF0000"/>
                </a:solidFill>
                <a:latin typeface="HP001 4 hàng" panose="020B0603050302020204" pitchFamily="34" charset="0"/>
              </a:rPr>
              <a:t>w</a:t>
            </a:r>
            <a:r>
              <a:rPr lang="en-US" sz="5400">
                <a:solidFill>
                  <a:srgbClr val="FF0000"/>
                </a:solidFill>
                <a:latin typeface="HP001 4 hàng" panose="020B0603050302020204" pitchFamily="34" charset="0"/>
              </a:rPr>
              <a:t>g</a:t>
            </a:r>
            <a:r>
              <a:rPr lang="en-US" sz="5300">
                <a:solidFill>
                  <a:srgbClr val="FF0000"/>
                </a:solidFill>
                <a:latin typeface="HP001 4 hàng" panose="020B0603050302020204" pitchFamily="34" charset="0"/>
              </a:rPr>
              <a:t>č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5830161" y="5186194"/>
            <a:ext cx="500220" cy="905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† </a:t>
            </a:r>
            <a:endParaRPr lang="en-US" sz="52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6381683" y="5201033"/>
            <a:ext cx="1289929" cy="905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bờ</a:t>
            </a:r>
            <a:endParaRPr lang="en-US" sz="52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415039" y="916399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425058" y="1969329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415436" y="3038222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425058" y="5123429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979212" y="3892008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.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466627" y="455876"/>
            <a:ext cx="6847457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971785" y="4148961"/>
            <a:ext cx="1157467" cy="905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cč</a:t>
            </a:r>
            <a:endParaRPr lang="en-US" sz="52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3758075" y="4145728"/>
            <a:ext cx="1960953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</a:t>
            </a:r>
            <a:r>
              <a:rPr lang="el-GR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Ή</a:t>
            </a:r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Ń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5233491" y="4112252"/>
            <a:ext cx="457000" cy="890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187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endParaRPr lang="en-US" sz="51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5739619" y="4142540"/>
            <a:ext cx="166633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wƑhĆ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312717" y="4142540"/>
            <a:ext cx="141271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l-GR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Β</a:t>
            </a:r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∆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197585" y="5183442"/>
            <a:ext cx="1289929" cy="905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l-GR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Α</a:t>
            </a:r>
            <a:r>
              <a:rPr lang="en-US" sz="5287" smtClean="0">
                <a:solidFill>
                  <a:srgbClr val="FF0000"/>
                </a:solidFill>
                <a:latin typeface="HP001 4 hàng" panose="020B0603050302020204" pitchFamily="34" charset="0"/>
              </a:rPr>
              <a:t></a:t>
            </a:r>
            <a:endParaRPr lang="en-US" sz="5287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8451128" y="711477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.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959135" y="1776042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.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7823046" y="4917208"/>
            <a:ext cx="457000" cy="1320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7980">
                <a:solidFill>
                  <a:srgbClr val="FF0000"/>
                </a:solidFill>
                <a:latin typeface="HP001 4 hàng" panose="020B0603050302020204" pitchFamily="34" charset="0"/>
              </a:rPr>
              <a:t>.</a:t>
            </a:r>
            <a:endParaRPr lang="en-US" sz="798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2466626" y="6247736"/>
            <a:ext cx="6847457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4404519" y="983658"/>
            <a:ext cx="1650730" cy="92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091"/>
            <a:r>
              <a:rPr lang="en-US" sz="5300" smtClean="0">
                <a:solidFill>
                  <a:srgbClr val="FF0000"/>
                </a:solidFill>
                <a:latin typeface="HP001 4 hàng" panose="020B0603050302020204" pitchFamily="34" charset="0"/>
              </a:rPr>
              <a:t>wƑh</a:t>
            </a:r>
            <a:endParaRPr lang="en-US" sz="53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4499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41" grpId="0"/>
      <p:bldP spid="43" grpId="0"/>
      <p:bldP spid="44" grpId="0"/>
      <p:bldP spid="45" grpId="0"/>
      <p:bldP spid="46" grpId="0"/>
      <p:bldP spid="49" grpId="0"/>
      <p:bldP spid="50" grpId="0"/>
      <p:bldP spid="51" grpId="0"/>
      <p:bldP spid="52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29" grpId="0"/>
      <p:bldP spid="30" grpId="0"/>
      <p:bldP spid="31" grpId="0"/>
      <p:bldP spid="32" grpId="0"/>
      <p:bldP spid="33" grpId="0"/>
      <p:bldP spid="36" grpId="0"/>
      <p:bldP spid="37" grpId="0"/>
      <p:bldP spid="38" grpId="0"/>
      <p:bldP spid="39" grpId="0"/>
      <p:bldP spid="40" grpId="0"/>
      <p:bldP spid="62" grpId="0"/>
      <p:bldP spid="64" grpId="0"/>
      <p:bldP spid="65" grpId="0"/>
      <p:bldP spid="66" grpId="0"/>
      <p:bldP spid="47" grpId="0"/>
      <p:bldP spid="4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80752" y="2914874"/>
            <a:ext cx="2569397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</a:t>
            </a:r>
            <a:endParaRPr lang="en-US" sz="1660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04719" y="2914874"/>
            <a:ext cx="45720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ngh</a:t>
            </a:r>
            <a:endParaRPr lang="en-US" sz="1660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103438" y="4800600"/>
            <a:ext cx="1920081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748529" y="4648200"/>
            <a:ext cx="2034828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7959671" y="2916005"/>
            <a:ext cx="2123468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6600">
              <a:solidFill>
                <a:srgbClr val="00B05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9052719" y="4381500"/>
            <a:ext cx="9906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7872350" y="2914874"/>
            <a:ext cx="3122738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smtClean="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</a:t>
            </a:r>
            <a:endParaRPr lang="en-US" sz="166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7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413919" y="705074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i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270919" y="1400287"/>
            <a:ext cx="1905000" cy="149531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213519" y="2590800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ngh</a:t>
            </a:r>
            <a:endParaRPr lang="en-US" sz="880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508375" y="2448037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smtClean="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337719" y="4167244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ê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423319" y="3038363"/>
            <a:ext cx="1752600" cy="96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47119" y="3367144"/>
            <a:ext cx="1647428" cy="12476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9289256" y="395368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smtClean="0">
                <a:solidFill>
                  <a:srgbClr val="7030A0"/>
                </a:solidFill>
                <a:latin typeface="Arial-SGK-TV" pitchFamily="2" charset="0"/>
                <a:ea typeface="Arial-Rounded" pitchFamily="34" charset="0"/>
                <a:cs typeface="Arial-SGK-TV" pitchFamily="2" charset="0"/>
              </a:rPr>
              <a:t>a</a:t>
            </a:r>
            <a:endParaRPr lang="en-US" sz="8800">
              <a:solidFill>
                <a:srgbClr val="7030A0"/>
              </a:solidFill>
              <a:latin typeface="Arial-SGK-TV" pitchFamily="2" charset="0"/>
              <a:ea typeface="Arial-Rounded" pitchFamily="34" charset="0"/>
              <a:cs typeface="Arial-SGK-TV" pitchFamily="2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985919" y="1431804"/>
            <a:ext cx="1905000" cy="149531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5928519" y="2622317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</a:t>
            </a:r>
            <a:endParaRPr lang="en-US" sz="880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9306718" y="1475534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smtClean="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o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9306718" y="2616966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ô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985919" y="2230585"/>
            <a:ext cx="1779786" cy="77432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985919" y="3139412"/>
            <a:ext cx="1933972" cy="516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9349581" y="3729767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347200" y="4624893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smtClean="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392443" y="5580589"/>
            <a:ext cx="2057400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7030A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  <a:endParaRPr lang="en-US" sz="8800">
              <a:solidFill>
                <a:srgbClr val="7030A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8013700" y="3343163"/>
            <a:ext cx="2057400" cy="8185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985919" y="3451862"/>
            <a:ext cx="1929408" cy="166552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962899" y="3580113"/>
            <a:ext cx="1980209" cy="24929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13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1"/>
      <p:bldP spid="13" grpId="0"/>
      <p:bldP spid="15" grpId="0"/>
      <p:bldP spid="16" grpId="0"/>
      <p:bldP spid="17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275" y="5211763"/>
            <a:ext cx="12084050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9" y="3810000"/>
            <a:ext cx="11239500" cy="1617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782" y="-141688"/>
            <a:ext cx="8701075" cy="422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966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70</Words>
  <Application>Microsoft Office PowerPoint</Application>
  <PresentationFormat>Custom</PresentationFormat>
  <Paragraphs>55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.VnArial</vt:lpstr>
      <vt:lpstr>Arial</vt:lpstr>
      <vt:lpstr>Arial-Rounded</vt:lpstr>
      <vt:lpstr>Arial-SGK-TV</vt:lpstr>
      <vt:lpstr>AvantGarde</vt:lpstr>
      <vt:lpstr>Calibri</vt:lpstr>
      <vt:lpstr>HP001 4 hàng</vt:lpstr>
      <vt:lpstr>Kids</vt:lpstr>
      <vt:lpstr>Office Theme</vt:lpstr>
      <vt:lpstr>TIẾNG VIỆT 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Ngoc Yen</cp:lastModifiedBy>
  <cp:revision>131</cp:revision>
  <dcterms:created xsi:type="dcterms:W3CDTF">2021-05-08T14:00:55Z</dcterms:created>
  <dcterms:modified xsi:type="dcterms:W3CDTF">2021-10-14T07:16:54Z</dcterms:modified>
</cp:coreProperties>
</file>