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317" r:id="rId2"/>
    <p:sldId id="305" r:id="rId3"/>
    <p:sldId id="307" r:id="rId4"/>
    <p:sldId id="267" r:id="rId5"/>
    <p:sldId id="280" r:id="rId6"/>
    <p:sldId id="279" r:id="rId7"/>
    <p:sldId id="259" r:id="rId8"/>
    <p:sldId id="306" r:id="rId9"/>
    <p:sldId id="264" r:id="rId10"/>
    <p:sldId id="316" r:id="rId11"/>
    <p:sldId id="308" r:id="rId12"/>
    <p:sldId id="309" r:id="rId13"/>
    <p:sldId id="284" r:id="rId14"/>
    <p:sldId id="286" r:id="rId15"/>
    <p:sldId id="310" r:id="rId16"/>
    <p:sldId id="287" r:id="rId17"/>
    <p:sldId id="272" r:id="rId18"/>
    <p:sldId id="311" r:id="rId19"/>
    <p:sldId id="274" r:id="rId20"/>
    <p:sldId id="288" r:id="rId21"/>
    <p:sldId id="301" r:id="rId22"/>
  </p:sldIdLst>
  <p:sldSz cx="9906000" cy="6858000" type="A4"/>
  <p:notesSz cx="9144000" cy="6858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D9D9"/>
    <a:srgbClr val="D1F3FF"/>
    <a:srgbClr val="000099"/>
    <a:srgbClr val="FFFFEF"/>
    <a:srgbClr val="E7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660"/>
  </p:normalViewPr>
  <p:slideViewPr>
    <p:cSldViewPr>
      <p:cViewPr varScale="1">
        <p:scale>
          <a:sx n="82" d="100"/>
          <a:sy n="82" d="100"/>
        </p:scale>
        <p:origin x="984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CE44D89-144B-492B-AED0-5CB4A38B22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B879D23-8306-45AB-8860-2230600FB7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4BA348A-1921-4F0A-ACB7-C3189017CD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DF29784-8525-41F3-A400-A99ECEB17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751CA8FC-8453-42AE-8F17-840F3061E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996816B6-324D-4F29-8652-CB3FCF465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F7B00E-7ED5-4D66-8DED-1DE3F68331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B700-CB51-4D81-8D12-9F651855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5D643-2158-4ED1-AAE7-63EE97A2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15C04-1821-4B1B-A437-CDF40104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028C-7797-47AE-88A6-18EBE6430E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7922747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DC082-E32A-4C6F-B989-4A3584CA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EFD66-C1C2-4987-9508-DDA067BF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8CE4B-F6C4-421F-87BC-08F7312F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D4E3-BDC8-48D7-8742-92F26076F2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1420704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27862-58CA-432B-921D-7F29304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A01B5-26FE-4AF4-84DB-6B732A51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FCEE-E5F3-4832-8B21-15291FD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7E54-E67A-43A4-8E0A-EB79B4BB8D6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3764874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71A4F8-EFAA-4D3D-8F3E-DF858F6C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E7B076-EA2B-4E3E-85BD-5BED467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25C22-03CD-4D3B-9AAC-358D215D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8400-A3EB-4320-BF02-C00576B7B4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6368979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3093-6A1E-4A7C-944C-F60440C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3E4B-C8F8-4A95-AB96-EC73C92D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FA892-FCBC-4B1A-8CD4-D9BC8907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A09E-E8F9-4B3D-BED1-3CFF225775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1104808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0AAB-681E-48CB-A348-B8C3D972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96A8-1DB3-4A3B-8BFE-80EBE6FC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87E7D-BAAA-48B4-802F-FD13F0C6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4141-27DF-4416-BC44-18A4FCB92F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6671584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30A0-A1A4-4043-9DC6-7B07AB45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F152E-2F39-4AA3-AE7B-38ACE4E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A05C-B925-4F99-8704-410964FB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8FAD-7B82-4A9D-A1E8-0966415C8F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0175608"/>
      </p:ext>
    </p:extLst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1F566-699E-4AFF-BF41-04D7DCEB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0EF91B-9554-46A9-9055-C55BEA41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9452C3-52D6-4B61-8F23-79F27E62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87AD-DAC7-4BEE-9289-49318A7B88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8967128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0A524B-15E3-4B75-BEE7-C91B36EE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975076-1375-42A4-9663-230EC2B7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FAB43A-7929-4308-92B1-6D866749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E61-41E1-4C91-8A21-57B9BB1DF1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0912917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568ED0-3AAF-4C73-A341-3A2B3AF6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46647F-803F-4789-913D-C8C7ADF5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DFC1CE-1C11-4D8D-A0A1-990E8369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2478-5775-4F87-B193-06C80D834A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5861267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EC1D09-9E75-4846-9D2E-7534C3BD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E8F731-AEA9-42C1-8157-614E23CA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CC0D58-2565-4373-8ACF-5A753F98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4D17-D58D-4238-B0E4-79EA6CE5A8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7354782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BA2C21-E0D1-4D73-87E8-F447EB6D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36D588-FB68-4A4F-A41D-822DE30B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2A67BE-5F81-4942-BE9A-AA3E7672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87BE-4E1F-4F77-BB03-5A88D53B89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9251916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7AD20-E17E-4BDA-A6CA-564D29B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E70BBD-396F-4AF0-A8E1-0C3BA36C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473B5-9EC1-499A-B4C2-14EF4177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655B-289B-45C7-8598-D2B633D319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0208701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FE0C61-AC3E-4A6D-8EDF-85378C033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00E8CA-75CE-46AF-8BEE-EF7953E86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D9ED-A5C8-4688-899A-D6967E377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4CC9A-55B2-443F-B7F5-9AB94976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E6D2-110D-4164-8045-9FF253091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FC0B9A-0EF2-4B7D-B514-9DC32AFD00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cover dir="d"/>
  </p:transition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C21E7E2E-DA0E-4566-91E2-7EEC18D99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381000"/>
            <a:ext cx="8915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b="1">
                <a:latin typeface="Times New Roman" panose="02020603050405020304" pitchFamily="18" charset="0"/>
              </a:rPr>
              <a:t>TRƯỜNG TIỂU HỌC GIA THỤY</a:t>
            </a:r>
          </a:p>
          <a:p>
            <a:pPr algn="ctr"/>
            <a:endParaRPr lang="en-US" altLang="en-US" sz="3600" b="1">
              <a:latin typeface="Times New Roman" panose="02020603050405020304" pitchFamily="18" charset="0"/>
            </a:endParaRPr>
          </a:p>
          <a:p>
            <a:pPr algn="ctr"/>
            <a:endParaRPr lang="en-US" altLang="en-US" sz="3600" b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PHÂN MÔN: ĐỊA LÍ</a:t>
            </a:r>
          </a:p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1: DÃY HOÀNG LIÊN SƠN</a:t>
            </a:r>
          </a:p>
        </p:txBody>
      </p:sp>
      <p:pic>
        <p:nvPicPr>
          <p:cNvPr id="3075" name="Picture 8" descr="http://previews.123rf.com/images/yuyuyi/yuyuyi1209/yuyuyi120900222/15452353-Multicultural-children-and-banner--Stock-Vector-children-school-holding.jpg">
            <a:extLst>
              <a:ext uri="{FF2B5EF4-FFF2-40B4-BE49-F238E27FC236}">
                <a16:creationId xmlns:a16="http://schemas.microsoft.com/office/drawing/2014/main" id="{1143B8B3-92D6-4464-B5E2-522C94D4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37465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an0010">
            <a:extLst>
              <a:ext uri="{FF2B5EF4-FFF2-40B4-BE49-F238E27FC236}">
                <a16:creationId xmlns:a16="http://schemas.microsoft.com/office/drawing/2014/main" id="{AC9A898E-234F-49D4-AF5D-F7C8CD17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"/>
            <a:ext cx="980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36E24F-5F11-41E5-A679-043D83DEED8B}"/>
              </a:ext>
            </a:extLst>
          </p:cNvPr>
          <p:cNvSpPr/>
          <p:nvPr/>
        </p:nvSpPr>
        <p:spPr>
          <a:xfrm>
            <a:off x="187325" y="6172200"/>
            <a:ext cx="9677400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5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đỉnh núi Phan – xi – păng trên lược đồ và cho biết độ cao của nó.</a:t>
            </a:r>
            <a:endParaRPr lang="en-US" altLang="vi-VN" sz="2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can0011">
            <a:extLst>
              <a:ext uri="{FF2B5EF4-FFF2-40B4-BE49-F238E27FC236}">
                <a16:creationId xmlns:a16="http://schemas.microsoft.com/office/drawing/2014/main" id="{627E55C3-2986-48E1-BB32-C4363955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2CFFA32-12A1-48CD-97CD-04C6A7E3EFBD}"/>
              </a:ext>
            </a:extLst>
          </p:cNvPr>
          <p:cNvSpPr/>
          <p:nvPr/>
        </p:nvSpPr>
        <p:spPr>
          <a:xfrm>
            <a:off x="1503363" y="120650"/>
            <a:ext cx="6324600" cy="1143000"/>
          </a:xfrm>
          <a:prstGeom prst="wedgeRoundRectCallout">
            <a:avLst>
              <a:gd name="adj1" fmla="val -67419"/>
              <a:gd name="adj2" fmla="val 101759"/>
              <a:gd name="adj3" fmla="val 16667"/>
            </a:avLst>
          </a:prstGeom>
          <a:solidFill>
            <a:srgbClr val="FFF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797A2-D0F0-4940-B356-AFCF97680988}"/>
              </a:ext>
            </a:extLst>
          </p:cNvPr>
          <p:cNvSpPr/>
          <p:nvPr/>
        </p:nvSpPr>
        <p:spPr>
          <a:xfrm>
            <a:off x="0" y="5287963"/>
            <a:ext cx="9906000" cy="1570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kern="0" dirty="0" err="1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vi-VN" sz="3200" kern="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9670F-3BDA-40F1-AC05-97C75223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9025"/>
            <a:ext cx="16240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7A6CEEB-A337-425B-AB5B-2BED63898180}"/>
              </a:ext>
            </a:extLst>
          </p:cNvPr>
          <p:cNvSpPr/>
          <p:nvPr/>
        </p:nvSpPr>
        <p:spPr>
          <a:xfrm>
            <a:off x="2209800" y="762000"/>
            <a:ext cx="5638800" cy="1681163"/>
          </a:xfrm>
          <a:prstGeom prst="wedgeRoundRectCallout">
            <a:avLst>
              <a:gd name="adj1" fmla="val -66833"/>
              <a:gd name="adj2" fmla="val 175623"/>
              <a:gd name="adj3" fmla="val 16667"/>
            </a:avLst>
          </a:prstGeom>
          <a:solidFill>
            <a:srgbClr val="FF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guyen Lam\Desktop\Trang Trí\phang xi phang1.jpg">
            <a:extLst>
              <a:ext uri="{FF2B5EF4-FFF2-40B4-BE49-F238E27FC236}">
                <a16:creationId xmlns:a16="http://schemas.microsoft.com/office/drawing/2014/main" id="{51F27EF5-F2E1-4D6C-B45C-A0902DCE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6B1DF4D4-D784-49F6-B1AD-78BB1ABD0C27}"/>
              </a:ext>
            </a:extLst>
          </p:cNvPr>
          <p:cNvSpPr/>
          <p:nvPr/>
        </p:nvSpPr>
        <p:spPr>
          <a:xfrm>
            <a:off x="5352197" y="838200"/>
            <a:ext cx="4553803" cy="1524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 Phan – xi – păng </a:t>
            </a:r>
            <a:endParaRPr lang="en-US" sz="2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Nguyen Lam\Desktop\leo-nui-fansipan-vietsensetravel_1407135163.jpg">
            <a:extLst>
              <a:ext uri="{FF2B5EF4-FFF2-40B4-BE49-F238E27FC236}">
                <a16:creationId xmlns:a16="http://schemas.microsoft.com/office/drawing/2014/main" id="{94661942-45E1-4630-A267-22A0D736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EA2AA13-AABF-45A3-BA8B-074092F27EA2}"/>
              </a:ext>
            </a:extLst>
          </p:cNvPr>
          <p:cNvSpPr/>
          <p:nvPr/>
        </p:nvSpPr>
        <p:spPr>
          <a:xfrm>
            <a:off x="330200" y="0"/>
            <a:ext cx="4553803" cy="1524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“nóc nhà” của Tổ Quốc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151F3-B8F7-44B3-A234-562093ED1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163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Khí hậu ở những nơi cao lạnh quanh năm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48F59-1575-4F78-BF6A-3727D0A3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F21871CE-BC44-47C7-BD5D-F0E378097F09}"/>
              </a:ext>
            </a:extLst>
          </p:cNvPr>
          <p:cNvSpPr/>
          <p:nvPr/>
        </p:nvSpPr>
        <p:spPr>
          <a:xfrm>
            <a:off x="1676400" y="990600"/>
            <a:ext cx="6781800" cy="2743200"/>
          </a:xfrm>
          <a:prstGeom prst="cloudCallout">
            <a:avLst>
              <a:gd name="adj1" fmla="val -41421"/>
              <a:gd name="adj2" fmla="val 1015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guyen Lam\Desktop\Trang Trí\66cc641d0368110da6882b50090174ac_sapa_mua_dong.jpg">
            <a:extLst>
              <a:ext uri="{FF2B5EF4-FFF2-40B4-BE49-F238E27FC236}">
                <a16:creationId xmlns:a16="http://schemas.microsoft.com/office/drawing/2014/main" id="{9EE303B4-37ED-41E7-BD68-2C0ECFB0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91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Nguyen Lam\Desktop\Trang Trí\tuyet-32cbe.JPG">
            <a:extLst>
              <a:ext uri="{FF2B5EF4-FFF2-40B4-BE49-F238E27FC236}">
                <a16:creationId xmlns:a16="http://schemas.microsoft.com/office/drawing/2014/main" id="{FC773E02-F786-450E-B79F-BD8AC9BF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507365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>
            <a:extLst>
              <a:ext uri="{FF2B5EF4-FFF2-40B4-BE49-F238E27FC236}">
                <a16:creationId xmlns:a16="http://schemas.microsoft.com/office/drawing/2014/main" id="{1283B860-3688-41B1-964C-777CA1D3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763"/>
            <a:ext cx="9601200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89ECF031-4DCF-4246-BE51-3426A3D0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38862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Sapa</a:t>
            </a:r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B22AE42E-B161-4073-9372-9E11291C06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2189163"/>
            <a:ext cx="412750" cy="1600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809F7D9D-DC1E-415A-936C-88259112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24600"/>
            <a:ext cx="759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 chỉ vị trí của Sapa.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6EBBBA-85B9-49BA-A124-54E40AC30EB2}"/>
              </a:ext>
            </a:extLst>
          </p:cNvPr>
          <p:cNvSpPr/>
          <p:nvPr/>
        </p:nvSpPr>
        <p:spPr>
          <a:xfrm>
            <a:off x="1576388" y="3276600"/>
            <a:ext cx="5514975" cy="1066800"/>
          </a:xfrm>
          <a:prstGeom prst="wedgeRoundRectCallout">
            <a:avLst>
              <a:gd name="adj1" fmla="val -47280"/>
              <a:gd name="adj2" fmla="val 111779"/>
              <a:gd name="adj3" fmla="val 16667"/>
            </a:avLst>
          </a:prstGeom>
          <a:solidFill>
            <a:srgbClr val="D1F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Sapa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95A54-71BF-412C-A316-77FAC705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001C354-9982-4FE9-A778-3F7D60BA14BF}"/>
              </a:ext>
            </a:extLst>
          </p:cNvPr>
          <p:cNvSpPr/>
          <p:nvPr/>
        </p:nvSpPr>
        <p:spPr>
          <a:xfrm>
            <a:off x="1576388" y="3305175"/>
            <a:ext cx="6781800" cy="1447800"/>
          </a:xfrm>
          <a:prstGeom prst="wedgeRoundRectCallout">
            <a:avLst>
              <a:gd name="adj1" fmla="val -48649"/>
              <a:gd name="adj2" fmla="val 91546"/>
              <a:gd name="adj3" fmla="val 16667"/>
            </a:avLst>
          </a:prstGeom>
          <a:solidFill>
            <a:srgbClr val="FF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2624F591-A6B5-4D80-A70E-1FA34F7482C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23875"/>
            <a:ext cx="7696200" cy="2409825"/>
            <a:chOff x="1371600" y="533400"/>
            <a:chExt cx="7696200" cy="2409825"/>
          </a:xfrm>
        </p:grpSpPr>
        <p:pic>
          <p:nvPicPr>
            <p:cNvPr id="23558" name="Picture 3">
              <a:extLst>
                <a:ext uri="{FF2B5EF4-FFF2-40B4-BE49-F238E27FC236}">
                  <a16:creationId xmlns:a16="http://schemas.microsoft.com/office/drawing/2014/main" id="{E738CB5E-5E3B-4CD3-87FE-8E7C5028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1" t="37231" r="31358" b="37685"/>
            <a:stretch>
              <a:fillRect/>
            </a:stretch>
          </p:blipFill>
          <p:spPr bwMode="auto">
            <a:xfrm>
              <a:off x="1371600" y="533400"/>
              <a:ext cx="7696200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37">
              <a:extLst>
                <a:ext uri="{FF2B5EF4-FFF2-40B4-BE49-F238E27FC236}">
                  <a16:creationId xmlns:a16="http://schemas.microsoft.com/office/drawing/2014/main" id="{0D50204E-E8CF-4D0B-8D21-8EFB8CE4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808" y="2397067"/>
              <a:ext cx="624039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số liệu về nhiệt độ trung bình ở Sapa.</a:t>
              </a: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8" name="Text Box 38">
            <a:extLst>
              <a:ext uri="{FF2B5EF4-FFF2-40B4-BE49-F238E27FC236}">
                <a16:creationId xmlns:a16="http://schemas.microsoft.com/office/drawing/2014/main" id="{83FF0AA3-3786-48C5-8FF3-E971E56F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04800"/>
            <a:ext cx="881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 có khí hậu mát mẻ, phong cảnh đẹp nên đã trở thành nơi du lịch, nghỉ mát lí tưởng của vùng núi phía bắc.</a:t>
            </a:r>
          </a:p>
          <a:p>
            <a:pPr eaLnBrk="1" hangingPunct="1"/>
            <a:endParaRPr lang="en-US" altLang="vi-VN" sz="280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0" name="Picture 40" descr="ruc-ro-sac-hoa-sapa">
            <a:extLst>
              <a:ext uri="{FF2B5EF4-FFF2-40B4-BE49-F238E27FC236}">
                <a16:creationId xmlns:a16="http://schemas.microsoft.com/office/drawing/2014/main" id="{09194860-8B63-4943-A199-D4758CB7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601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219621-FF23-4887-8576-1A4CBCE49717}"/>
              </a:ext>
            </a:extLst>
          </p:cNvPr>
          <p:cNvSpPr/>
          <p:nvPr/>
        </p:nvSpPr>
        <p:spPr>
          <a:xfrm>
            <a:off x="3906923" y="838200"/>
            <a:ext cx="1723550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5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86F78-3228-4475-94EF-53C71D085B92}"/>
              </a:ext>
            </a:extLst>
          </p:cNvPr>
          <p:cNvSpPr/>
          <p:nvPr/>
        </p:nvSpPr>
        <p:spPr>
          <a:xfrm>
            <a:off x="845873" y="2186226"/>
            <a:ext cx="7680309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>
            <a:extLst>
              <a:ext uri="{FF2B5EF4-FFF2-40B4-BE49-F238E27FC236}">
                <a16:creationId xmlns:a16="http://schemas.microsoft.com/office/drawing/2014/main" id="{275D4204-9863-4D37-8F53-5557EF8D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6375"/>
            <a:ext cx="48704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C:\Users\Nguyen Lam\Desktop\Trang Trí\sapa-trekking-tour.jpg">
            <a:extLst>
              <a:ext uri="{FF2B5EF4-FFF2-40B4-BE49-F238E27FC236}">
                <a16:creationId xmlns:a16="http://schemas.microsoft.com/office/drawing/2014/main" id="{873CA717-3C4D-44B5-9B18-837AC996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6375"/>
            <a:ext cx="47688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C:\Users\Nguyen Lam\Desktop\Trang Trí\66cc641d0368110da6882b50090174ac_sapa_mua_dong.jpg">
            <a:extLst>
              <a:ext uri="{FF2B5EF4-FFF2-40B4-BE49-F238E27FC236}">
                <a16:creationId xmlns:a16="http://schemas.microsoft.com/office/drawing/2014/main" id="{64D97FB3-BA23-49CD-82B8-520FFF68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429000"/>
            <a:ext cx="4873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C:\Users\Nguyen Lam\Desktop\Trang Trí\sapa(6).jpg">
            <a:extLst>
              <a:ext uri="{FF2B5EF4-FFF2-40B4-BE49-F238E27FC236}">
                <a16:creationId xmlns:a16="http://schemas.microsoft.com/office/drawing/2014/main" id="{1CEB2C3B-57C4-4FDE-ADAF-169060DF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29000"/>
            <a:ext cx="4748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B09A9A9-47DF-4C99-B857-50CA58AF4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3575"/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334FB48A-BAD9-4359-A782-C5A4034EF3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74638"/>
            <a:ext cx="8915400" cy="6126162"/>
          </a:xfrm>
        </p:spPr>
      </p:pic>
    </p:spTree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08B1842D-89E5-48C9-9471-BCC74D74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Hoàng Liên Sơn – dãy núi cao và đồ sộ nhất Việt Nam</a:t>
            </a:r>
          </a:p>
        </p:txBody>
      </p:sp>
    </p:spTree>
  </p:cSld>
  <p:clrMapOvr>
    <a:masterClrMapping/>
  </p:clrMapOvr>
  <p:transition spd="med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10">
            <a:extLst>
              <a:ext uri="{FF2B5EF4-FFF2-40B4-BE49-F238E27FC236}">
                <a16:creationId xmlns:a16="http://schemas.microsoft.com/office/drawing/2014/main" id="{50A9298D-8427-43EA-A61D-B164C7C6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"/>
            <a:ext cx="980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BE900-9C62-42FD-ABFC-7AFEFAA0D157}"/>
              </a:ext>
            </a:extLst>
          </p:cNvPr>
          <p:cNvSpPr/>
          <p:nvPr/>
        </p:nvSpPr>
        <p:spPr>
          <a:xfrm>
            <a:off x="101600" y="6038850"/>
            <a:ext cx="9677400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>
            <a:extLst>
              <a:ext uri="{FF2B5EF4-FFF2-40B4-BE49-F238E27FC236}">
                <a16:creationId xmlns:a16="http://schemas.microsoft.com/office/drawing/2014/main" id="{9D7D240F-E470-45CF-8CDC-F515B07F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19800"/>
            <a:ext cx="800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/>
          </a:p>
        </p:txBody>
      </p:sp>
      <p:sp>
        <p:nvSpPr>
          <p:cNvPr id="9219" name="Text Box 12">
            <a:extLst>
              <a:ext uri="{FF2B5EF4-FFF2-40B4-BE49-F238E27FC236}">
                <a16:creationId xmlns:a16="http://schemas.microsoft.com/office/drawing/2014/main" id="{D7A8A45C-8F4A-43BA-90D1-AD9A171E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657600"/>
            <a:ext cx="660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800"/>
              <a:t>Hình 1. Lược đồ các dãy núi chính ở Bắc Bộ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0934EC3-9756-4BD0-9B76-56AC091E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6219825"/>
            <a:ext cx="967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Dãy Hoàng Liên Sơn nằm ở phía nào của sông Hồng và sông Đà?</a:t>
            </a:r>
          </a:p>
        </p:txBody>
      </p:sp>
      <p:pic>
        <p:nvPicPr>
          <p:cNvPr id="9221" name="Picture 15" descr="scan0010">
            <a:extLst>
              <a:ext uri="{FF2B5EF4-FFF2-40B4-BE49-F238E27FC236}">
                <a16:creationId xmlns:a16="http://schemas.microsoft.com/office/drawing/2014/main" id="{C020ABF4-5DA1-49F9-A312-B84CF221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38"/>
            <a:ext cx="97536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9ADBF5-1929-4A91-8855-E311336B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219825"/>
            <a:ext cx="8880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núi Hoàng Liên Sơn nằm giữa sông Hồng và sông Đà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>
            <a:extLst>
              <a:ext uri="{FF2B5EF4-FFF2-40B4-BE49-F238E27FC236}">
                <a16:creationId xmlns:a16="http://schemas.microsoft.com/office/drawing/2014/main" id="{632CC1B9-1E05-419D-95CA-C1313CE25551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0"/>
            <a:ext cx="9829800" cy="6646863"/>
            <a:chOff x="-10319" y="-76200"/>
            <a:chExt cx="9525000" cy="6646247"/>
          </a:xfrm>
        </p:grpSpPr>
        <p:pic>
          <p:nvPicPr>
            <p:cNvPr id="10247" name="Picture 5" descr="C:\Users\Nguyen Lam\Desktop\Trang Trí\scan0047 (1).jpg">
              <a:extLst>
                <a:ext uri="{FF2B5EF4-FFF2-40B4-BE49-F238E27FC236}">
                  <a16:creationId xmlns:a16="http://schemas.microsoft.com/office/drawing/2014/main" id="{6DA3D7B1-CFBB-4E67-8686-A1A065EED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A3152E8-C9D1-46F1-B10B-9B9EC0968B44}"/>
                </a:ext>
              </a:extLst>
            </p:cNvPr>
            <p:cNvSpPr/>
            <p:nvPr/>
          </p:nvSpPr>
          <p:spPr>
            <a:xfrm>
              <a:off x="149662" y="258732"/>
              <a:ext cx="8995833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74C7C678-4837-443F-A1A0-B5C80D97AE74}"/>
              </a:ext>
            </a:extLst>
          </p:cNvPr>
          <p:cNvSpPr/>
          <p:nvPr/>
        </p:nvSpPr>
        <p:spPr>
          <a:xfrm>
            <a:off x="409575" y="127000"/>
            <a:ext cx="4848225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0ADACA6-F8EA-41B7-9DDC-916422B48D0B}"/>
              </a:ext>
            </a:extLst>
          </p:cNvPr>
          <p:cNvSpPr/>
          <p:nvPr/>
        </p:nvSpPr>
        <p:spPr>
          <a:xfrm>
            <a:off x="-152400" y="1312863"/>
            <a:ext cx="5618163" cy="4259262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Line Callout 1 1">
            <a:extLst>
              <a:ext uri="{FF2B5EF4-FFF2-40B4-BE49-F238E27FC236}">
                <a16:creationId xmlns:a16="http://schemas.microsoft.com/office/drawing/2014/main" id="{6BA0DD4D-F255-47D7-9D38-864D7865F27D}"/>
              </a:ext>
            </a:extLst>
          </p:cNvPr>
          <p:cNvSpPr/>
          <p:nvPr/>
        </p:nvSpPr>
        <p:spPr>
          <a:xfrm>
            <a:off x="409972" y="4572000"/>
            <a:ext cx="1733550" cy="838200"/>
          </a:xfrm>
          <a:prstGeom prst="borderCallout1">
            <a:avLst>
              <a:gd name="adj1" fmla="val -440"/>
              <a:gd name="adj2" fmla="val 48383"/>
              <a:gd name="adj3" fmla="val -176555"/>
              <a:gd name="adj4" fmla="val 113810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28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B992B752-C699-4986-807C-276F663C4E15}"/>
              </a:ext>
            </a:extLst>
          </p:cNvPr>
          <p:cNvSpPr/>
          <p:nvPr/>
        </p:nvSpPr>
        <p:spPr>
          <a:xfrm>
            <a:off x="5257800" y="761999"/>
            <a:ext cx="2076406" cy="876301"/>
          </a:xfrm>
          <a:prstGeom prst="borderCallout1">
            <a:avLst>
              <a:gd name="adj1" fmla="val 98067"/>
              <a:gd name="adj2" fmla="val 52647"/>
              <a:gd name="adj3" fmla="val 252366"/>
              <a:gd name="adj4" fmla="val -41615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ienthuc-Hoang-lien-Son_QDWE">
            <a:extLst>
              <a:ext uri="{FF2B5EF4-FFF2-40B4-BE49-F238E27FC236}">
                <a16:creationId xmlns:a16="http://schemas.microsoft.com/office/drawing/2014/main" id="{1D95F091-C857-4951-BB57-43F59437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753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C96C1F-993C-4C69-B3DC-B907DFAA52FE}"/>
              </a:ext>
            </a:extLst>
          </p:cNvPr>
          <p:cNvSpPr/>
          <p:nvPr/>
        </p:nvSpPr>
        <p:spPr>
          <a:xfrm>
            <a:off x="76200" y="2209800"/>
            <a:ext cx="1447800" cy="2438400"/>
          </a:xfrm>
          <a:prstGeom prst="roundRect">
            <a:avLst>
              <a:gd name="adj" fmla="val 24692"/>
            </a:avLst>
          </a:prstGeom>
          <a:noFill/>
          <a:ln w="38100"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92E73-2043-4345-BD62-DA516B1C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9075"/>
            <a:ext cx="487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Vị trí: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14C6D-E948-4AB1-A1EE-07488406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95400"/>
            <a:ext cx="4876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33CCA-B439-4D8E-9041-C03E3AF71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5038"/>
            <a:ext cx="1981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0DBF5-F687-4DCC-A0EF-0FC98F0C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48000"/>
            <a:ext cx="4876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Độ cao: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64C165-564E-4CD3-AE24-7195A51A0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33838"/>
            <a:ext cx="4876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Đỉnh: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C009F1-F68D-4D64-9CB4-7B18F4E2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948238"/>
            <a:ext cx="4876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Sườn: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B508A-9735-4CAD-9F1B-41975317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38838"/>
            <a:ext cx="2286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Thung lũng: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5792D6-AF42-42CD-A90B-3385A924F93A}"/>
              </a:ext>
            </a:extLst>
          </p:cNvPr>
          <p:cNvCxnSpPr>
            <a:stCxn id="4" idx="3"/>
            <a:endCxn id="14" idx="1"/>
          </p:cNvCxnSpPr>
          <p:nvPr/>
        </p:nvCxnSpPr>
        <p:spPr>
          <a:xfrm flipV="1">
            <a:off x="1524000" y="457200"/>
            <a:ext cx="1752600" cy="297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88216E-ABCB-4FE7-A65A-AB85C10C71BF}"/>
              </a:ext>
            </a:extLst>
          </p:cNvPr>
          <p:cNvCxnSpPr>
            <a:stCxn id="4" idx="3"/>
            <a:endCxn id="15" idx="1"/>
          </p:cNvCxnSpPr>
          <p:nvPr/>
        </p:nvCxnSpPr>
        <p:spPr>
          <a:xfrm flipV="1">
            <a:off x="1524000" y="1533525"/>
            <a:ext cx="1905000" cy="1895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F4E2B3-094B-42B7-B404-EEC468088CE8}"/>
              </a:ext>
            </a:extLst>
          </p:cNvPr>
          <p:cNvCxnSpPr>
            <a:stCxn id="4" idx="3"/>
            <a:endCxn id="16" idx="1"/>
          </p:cNvCxnSpPr>
          <p:nvPr/>
        </p:nvCxnSpPr>
        <p:spPr>
          <a:xfrm flipV="1">
            <a:off x="1524000" y="2443163"/>
            <a:ext cx="1905000" cy="985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294499-95DA-4A00-ADA6-5F042C1EA686}"/>
              </a:ext>
            </a:extLst>
          </p:cNvPr>
          <p:cNvCxnSpPr>
            <a:stCxn id="4" idx="3"/>
            <a:endCxn id="17" idx="1"/>
          </p:cNvCxnSpPr>
          <p:nvPr/>
        </p:nvCxnSpPr>
        <p:spPr>
          <a:xfrm flipV="1">
            <a:off x="1524000" y="3286125"/>
            <a:ext cx="1905000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0BB285-D8CA-4223-A808-43349D466CFB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1524000" y="3429000"/>
            <a:ext cx="1905000" cy="842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B53C2C-BF60-44A0-B6A6-046893162469}"/>
              </a:ext>
            </a:extLst>
          </p:cNvPr>
          <p:cNvCxnSpPr>
            <a:stCxn id="4" idx="3"/>
            <a:endCxn id="19" idx="1"/>
          </p:cNvCxnSpPr>
          <p:nvPr/>
        </p:nvCxnSpPr>
        <p:spPr>
          <a:xfrm>
            <a:off x="1524000" y="3429000"/>
            <a:ext cx="1905000" cy="1757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3D2971-CBAA-4C3C-9C02-E6441ACA7098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1524000" y="3429000"/>
            <a:ext cx="1905000" cy="2747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5">
            <a:extLst>
              <a:ext uri="{FF2B5EF4-FFF2-40B4-BE49-F238E27FC236}">
                <a16:creationId xmlns:a16="http://schemas.microsoft.com/office/drawing/2014/main" id="{69E9AB56-2B3C-49D6-AEC4-D348B3C1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04788"/>
            <a:ext cx="5486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phía Bắc nước ta, giữa sông Hồng và sông Đà.</a:t>
            </a: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1ADF09A3-484C-4080-AD89-41044C89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1303338"/>
            <a:ext cx="3632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180 km.</a:t>
            </a:r>
          </a:p>
        </p:txBody>
      </p:sp>
      <p:sp>
        <p:nvSpPr>
          <p:cNvPr id="41" name="Text Box 27">
            <a:extLst>
              <a:ext uri="{FF2B5EF4-FFF2-40B4-BE49-F238E27FC236}">
                <a16:creationId xmlns:a16="http://schemas.microsoft.com/office/drawing/2014/main" id="{79CD11BC-CB62-417D-85D7-B39CBEDF8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17738"/>
            <a:ext cx="2146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30 km.</a:t>
            </a: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07C972C4-2217-4993-8525-D2D5E929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55938"/>
            <a:ext cx="5943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núi cao và đồ sộ nhất Việt Nam.</a:t>
            </a:r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id="{EDB8D2FF-D640-46E9-A34B-D91DFC94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046538"/>
            <a:ext cx="3175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đỉnh nhọn.</a:t>
            </a:r>
          </a:p>
        </p:txBody>
      </p:sp>
      <p:sp>
        <p:nvSpPr>
          <p:cNvPr id="45" name="Text Box 30">
            <a:extLst>
              <a:ext uri="{FF2B5EF4-FFF2-40B4-BE49-F238E27FC236}">
                <a16:creationId xmlns:a16="http://schemas.microsoft.com/office/drawing/2014/main" id="{0C051747-11E3-4F54-BB4F-C30FA14DB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946650"/>
            <a:ext cx="1981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dốc.</a:t>
            </a: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90638B8A-4D09-4523-8BD1-BBE80FE6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5932488"/>
            <a:ext cx="429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5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hẹp và sâu</a:t>
            </a:r>
          </a:p>
        </p:txBody>
      </p:sp>
      <p:sp>
        <p:nvSpPr>
          <p:cNvPr id="13336" name="Rectangle 3">
            <a:extLst>
              <a:ext uri="{FF2B5EF4-FFF2-40B4-BE49-F238E27FC236}">
                <a16:creationId xmlns:a16="http://schemas.microsoft.com/office/drawing/2014/main" id="{2E2FFE2F-F320-430D-BF09-16D22D6B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3817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thể hiện đặc điểm của dãy Hoàng Liên Sơn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38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>
            <a:extLst>
              <a:ext uri="{FF2B5EF4-FFF2-40B4-BE49-F238E27FC236}">
                <a16:creationId xmlns:a16="http://schemas.microsoft.com/office/drawing/2014/main" id="{B9EB3CA7-9EB8-4E91-B724-2C1E155BD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62880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4604" name="Picture 28" descr="HOÀNG LIÊN SƠN3">
            <a:extLst>
              <a:ext uri="{FF2B5EF4-FFF2-40B4-BE49-F238E27FC236}">
                <a16:creationId xmlns:a16="http://schemas.microsoft.com/office/drawing/2014/main" id="{9718FFC0-8DAA-48B3-9E27-6425712C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6403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9" name="Text Box 63">
            <a:extLst>
              <a:ext uri="{FF2B5EF4-FFF2-40B4-BE49-F238E27FC236}">
                <a16:creationId xmlns:a16="http://schemas.microsoft.com/office/drawing/2014/main" id="{632935EC-1E65-406E-9EEB-1244685C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1531938"/>
            <a:ext cx="38846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sườn núi rất dốc, thung lũng thường hẹp và sâu.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3f86b6b21aa4b324f4fadfe27cc82fd58c443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8&quot;/&gt;&lt;/object&gt;&lt;object type=&quot;3&quot; unique_id=&quot;10004&quot;&gt;&lt;property id=&quot;20148&quot; value=&quot;5&quot;/&gt;&lt;property id=&quot;20300&quot; value=&quot;Slide 2 - &amp;quot;ĐỊA LÍ  BÀI 1 DÃY NÚI HOÀNG LIÊN SƠN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1. Hoàng Liên Sơn-dãy núi cao và đồ sộ nhất Việt Nam&amp;quot;&quot;/&gt;&lt;property id=&quot;20307&quot; value=&quot;267&quot;/&gt;&lt;/object&gt;&lt;object type=&quot;3&quot; unique_id=&quot;10006&quot;&gt;&lt;property id=&quot;20148&quot; value=&quot;5&quot;/&gt;&lt;property id=&quot;20300&quot; value=&quot;Slide 4 - &amp;quot;1. Hoàng Liên Sơn-dãy núi cao và đồ sộ nhất Việt Nam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1. Hoàng Liên Sơn-dãy núi cao và đồ sộ nhất Việt Nam&amp;quot;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 - &amp;quot;1. Hoàng Liên Sơn-dãy núi cao và đồ sộ nhất Việt Nam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1. Hoàng Liên Sơn-dãy núi cao và đồ sộ nhất Việt Nam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1. Hoàng Liên Sơn-dãy núi cao và đồ sộ nhất Việt Nam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 - &amp;quot;2. Đỉnh Phan-xi-păng- “Nóc nhà” của Tổ Quốc&amp;quot;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5&quot;&gt;&lt;property id=&quot;20148&quot; value=&quot;5&quot;/&gt;&lt;property id=&quot;20300&quot; value=&quot;Slide 13&quot;/&gt;&lt;property id=&quot;20307&quot; value=&quot;282&quot;/&gt;&lt;/object&gt;&lt;object type=&quot;3&quot; unique_id=&quot;10016&quot;&gt;&lt;property id=&quot;20148&quot; value=&quot;5&quot;/&gt;&lt;property id=&quot;20300&quot; value=&quot;Slide 14&quot;/&gt;&lt;property id=&quot;20307&quot; value=&quot;283&quot;/&gt;&lt;/object&gt;&lt;object type=&quot;3&quot; unique_id=&quot;10017&quot;&gt;&lt;property id=&quot;20148&quot; value=&quot;5&quot;/&gt;&lt;property id=&quot;20300&quot; value=&quot;Slide 15 - &amp;quot;2. Đỉnh Phan-xi-păng- “Nóc nhà” của Tổ Quốc&amp;quot;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284&quot;/&gt;&lt;/object&gt;&lt;object type=&quot;3&quot; unique_id=&quot;10019&quot;&gt;&lt;property id=&quot;20148&quot; value=&quot;5&quot;/&gt;&lt;property id=&quot;20300&quot; value=&quot;Slide 17&quot;/&gt;&lt;property id=&quot;20307&quot; value=&quot;286&quot;/&gt;&lt;/object&gt;&lt;object type=&quot;3&quot; unique_id=&quot;10020&quot;&gt;&lt;property id=&quot;20148&quot; value=&quot;5&quot;/&gt;&lt;property id=&quot;20300&quot; value=&quot;Slide 18&quot;/&gt;&lt;property id=&quot;20307&quot; value=&quot;287&quot;/&gt;&lt;/object&gt;&lt;object type=&quot;3&quot; unique_id=&quot;10021&quot;&gt;&lt;property id=&quot;20148&quot; value=&quot;5&quot;/&gt;&lt;property id=&quot;20300&quot; value=&quot;Slide 19 - &amp;quot;3. Khí hậu ở những nơi cao lạnh quanh năm.&amp;quot;&quot;/&gt;&lt;property id=&quot;20307&quot; value=&quot;273&quot;/&gt;&lt;/object&gt;&lt;object type=&quot;3&quot; unique_id=&quot;10022&quot;&gt;&lt;property id=&quot;20148&quot; value=&quot;5&quot;/&gt;&lt;property id=&quot;20300&quot; value=&quot;Slide 20 - &amp;quot;3. Khí hậu ở những nơi cao lạnh quanh năm.&amp;quot;&quot;/&gt;&lt;property id=&quot;20307&quot; value=&quot;272&quot;/&gt;&lt;/object&gt;&lt;object type=&quot;3&quot; unique_id=&quot;10023&quot;&gt;&lt;property id=&quot;20148&quot; value=&quot;5&quot;/&gt;&lt;property id=&quot;20300&quot; value=&quot;Slide 21 - &amp;quot;3. Khí hậu ở những nơi cao lạnh quanh năm.&amp;quot;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8&quot;/&gt;&lt;/object&gt;&lt;object type=&quot;3&quot; unique_id=&quot;10025&quot;&gt;&lt;property id=&quot;20148&quot; value=&quot;5&quot;/&gt;&lt;property id=&quot;20300&quot; value=&quot;Slide 23&quot;/&gt;&lt;property id=&quot;20307&quot; value=&quot;276&quot;/&gt;&lt;/object&gt;&lt;object type=&quot;3&quot; unique_id=&quot;10026&quot;&gt;&lt;property id=&quot;20148&quot; value=&quot;5&quot;/&gt;&lt;property id=&quot;20300&quot; value=&quot;Slide 24&quot;/&gt;&lt;property id=&quot;20307&quot; value=&quot;289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420</Words>
  <Application>Microsoft Office PowerPoint</Application>
  <PresentationFormat>A4 Paper (210x297 mm)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Hương Đào</cp:lastModifiedBy>
  <cp:revision>48</cp:revision>
  <dcterms:created xsi:type="dcterms:W3CDTF">2013-10-18T05:42:36Z</dcterms:created>
  <dcterms:modified xsi:type="dcterms:W3CDTF">2022-09-15T05:21:05Z</dcterms:modified>
</cp:coreProperties>
</file>