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65" r:id="rId2"/>
    <p:sldId id="268" r:id="rId3"/>
    <p:sldId id="260" r:id="rId4"/>
    <p:sldId id="272" r:id="rId5"/>
    <p:sldId id="270" r:id="rId6"/>
    <p:sldId id="269" r:id="rId7"/>
    <p:sldId id="293" r:id="rId8"/>
    <p:sldId id="271" r:id="rId9"/>
    <p:sldId id="264" r:id="rId10"/>
    <p:sldId id="274" r:id="rId11"/>
    <p:sldId id="276" r:id="rId12"/>
    <p:sldId id="277" r:id="rId13"/>
    <p:sldId id="278" r:id="rId14"/>
    <p:sldId id="279" r:id="rId15"/>
    <p:sldId id="280" r:id="rId16"/>
    <p:sldId id="282" r:id="rId17"/>
    <p:sldId id="281" r:id="rId18"/>
    <p:sldId id="283" r:id="rId19"/>
    <p:sldId id="291" r:id="rId20"/>
    <p:sldId id="287" r:id="rId21"/>
    <p:sldId id="286" r:id="rId22"/>
    <p:sldId id="292" r:id="rId23"/>
    <p:sldId id="29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2F2F6"/>
    <a:srgbClr val="0000FF"/>
    <a:srgbClr val="000066"/>
    <a:srgbClr val="009999"/>
    <a:srgbClr val="9CE2EC"/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>
      <p:cViewPr varScale="1">
        <p:scale>
          <a:sx n="87" d="100"/>
          <a:sy n="87" d="100"/>
        </p:scale>
        <p:origin x="10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4AE93-6BDE-4AE2-831E-C6F00148C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D3EE8-151E-43C8-A161-BC0C33B5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D8E3E-B1DF-4051-B6BF-746B0A5D6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550A3-C06D-459B-9433-E20B3A8020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0661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687AF-107F-46AC-9C9E-A2A5D02F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E96B8-1F1B-438A-BAC3-4A3ABE17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3ECF2-772C-4B10-A962-28FA05C7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A4329-6247-489A-9D1F-0965C461F3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477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21A90-7C86-4767-A3C3-FD65259DD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9DD65-4017-44EF-B9BE-F134D785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9BB62-1A84-4F21-96AB-45AC76A4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8F9CB-246C-4663-93F9-EAFAF0377D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1436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C073B-9BC0-49A7-A637-7900915F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840C1-81B8-46FD-8DD4-E5BDC212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0EDE2-423C-4466-A113-895E3FDB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74C8A-8F6E-4681-912B-3BD7897C77D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413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CB37-2728-4AD3-98E9-816F4D1F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42180-E0FF-4F02-A07C-F2DE62B2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D577-F50E-46B0-8B5A-FFC8A8B0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7CE9F-8981-400D-9E04-A05E0476F56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533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4E5F55-5047-49BB-B54F-BE98525F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574335-A4BB-4BB8-8B84-6A81F120D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7FA835-72E4-41CE-98D5-07CF49A4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F870A-1394-4195-95E0-4F77F602ED0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785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3ED4E3-A29F-4DF8-81C6-36D0E924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62EAD5-7D61-4A9A-A1D0-7FF54199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3E8D3F-12A7-4C13-8BE8-C5931FC0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59159-8BA4-4364-AF0A-6FDAE6FC6A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209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94222F-BDD8-4DDA-A283-EFF231FF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601BAE-5D4C-4DFB-A8DB-392540AA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5946750-E58C-404B-B1F4-8031D41C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8BC56-180E-4C0C-8816-BAD52F66300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76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7D5ECEF-32E5-43F9-9A71-8D7B0C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8E09A6-E5F0-4CEA-BE31-6D5989D3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2C5402-059D-42A8-A5B6-31F60E4D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8E58B-79F4-4E63-AC17-0BCA94409FB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4847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A5E05B-9364-4A41-B292-2814F798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C84283-5CE3-4E0E-A497-AA7B0333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DDE0A2-2ED4-4E98-B0D2-BAE72B8B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14000-12AD-45BA-95E2-9B622A28E8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1593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89D1A0-4B6D-46B9-A877-B142B595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9709C3-7289-46AE-9BCE-8D372090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002BC0-9955-4C6B-955B-C99C6083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226C1-552D-4100-A91E-24FC83A063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813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D79B9D7-6281-4A6B-9B4C-A143A66E61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DA1473-8835-4AA5-9353-A987EC0BB8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324F5-7B51-48B3-8244-10DC5CB28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B134D-C15F-4ADE-86FE-03C2B7DB6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86700-9184-41B9-B7D0-48CAA4421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900">
                <a:solidFill>
                  <a:srgbClr val="898989"/>
                </a:solidFill>
              </a:defRPr>
            </a:lvl1pPr>
          </a:lstStyle>
          <a:p>
            <a:fld id="{AF70E8E6-549A-4053-AA43-5C0E68A2AA4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3BE0BB-7F04-408A-8840-8A46BDC66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762000"/>
            <a:ext cx="3352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6600" b="1">
                <a:solidFill>
                  <a:srgbClr val="E91E26"/>
                </a:solidFill>
                <a:cs typeface="Times New Roman" panose="02020603050405020304" pitchFamily="18" charset="0"/>
              </a:rPr>
              <a:t>Đạo đức</a:t>
            </a:r>
            <a:endParaRPr lang="vi-VN" altLang="vi-VN" sz="6600" b="1">
              <a:solidFill>
                <a:srgbClr val="E91E26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5" name="Picture 8" descr="http://previews.123rf.com/images/yuyuyi/yuyuyi1209/yuyuyi120900222/15452353-Multicultural-children-and-banner--Stock-Vector-children-school-holding.jpg">
            <a:extLst>
              <a:ext uri="{FF2B5EF4-FFF2-40B4-BE49-F238E27FC236}">
                <a16:creationId xmlns:a16="http://schemas.microsoft.com/office/drawing/2014/main" id="{BC0F388F-A7FF-4DA0-BF22-4184454E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-38100" y="4038600"/>
            <a:ext cx="91440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E5013E-0B0D-402C-9782-96A54AC3F8EE}"/>
              </a:ext>
            </a:extLst>
          </p:cNvPr>
          <p:cNvSpPr/>
          <p:nvPr/>
        </p:nvSpPr>
        <p:spPr>
          <a:xfrm>
            <a:off x="1634233" y="2133600"/>
            <a:ext cx="6408741" cy="147732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 err="1">
                <a:ln w="11430"/>
                <a:solidFill>
                  <a:srgbClr val="3333FF"/>
                </a:solidFill>
                <a:cs typeface="Times New Roman" pitchFamily="18" charset="0"/>
              </a:rPr>
              <a:t>Trung</a:t>
            </a:r>
            <a:r>
              <a:rPr lang="en-US" sz="4500" b="1" dirty="0">
                <a:ln w="11430"/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solidFill>
                  <a:srgbClr val="3333FF"/>
                </a:solidFill>
                <a:cs typeface="Times New Roman" pitchFamily="18" charset="0"/>
              </a:rPr>
              <a:t>thực</a:t>
            </a:r>
            <a:r>
              <a:rPr lang="en-US" sz="4500" b="1" dirty="0">
                <a:ln w="11430"/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solidFill>
                  <a:srgbClr val="3333FF"/>
                </a:solidFill>
                <a:cs typeface="Times New Roman" pitchFamily="18" charset="0"/>
              </a:rPr>
              <a:t>trong</a:t>
            </a:r>
            <a:r>
              <a:rPr lang="en-US" sz="4500" b="1" dirty="0">
                <a:ln w="11430"/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solidFill>
                  <a:srgbClr val="3333FF"/>
                </a:solidFill>
                <a:cs typeface="Times New Roman" pitchFamily="18" charset="0"/>
              </a:rPr>
              <a:t>học</a:t>
            </a:r>
            <a:r>
              <a:rPr lang="en-US" sz="4500" b="1" dirty="0">
                <a:ln w="11430"/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solidFill>
                  <a:srgbClr val="3333FF"/>
                </a:solidFill>
                <a:cs typeface="Times New Roman" pitchFamily="18" charset="0"/>
              </a:rPr>
              <a:t>tập</a:t>
            </a:r>
            <a:endParaRPr lang="en-US" sz="4500" b="1" dirty="0">
              <a:ln w="11430"/>
              <a:solidFill>
                <a:srgbClr val="3333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4500" b="1" dirty="0">
                <a:ln w="11430"/>
                <a:solidFill>
                  <a:srgbClr val="3333FF"/>
                </a:solidFill>
                <a:cs typeface="Times New Roman" pitchFamily="18" charset="0"/>
              </a:rPr>
              <a:t>(</a:t>
            </a:r>
            <a:r>
              <a:rPr lang="en-US" sz="4500" b="1" dirty="0" err="1">
                <a:ln w="11430"/>
                <a:solidFill>
                  <a:srgbClr val="3333FF"/>
                </a:solidFill>
                <a:cs typeface="Times New Roman" pitchFamily="18" charset="0"/>
              </a:rPr>
              <a:t>Tiết</a:t>
            </a:r>
            <a:r>
              <a:rPr lang="en-US" sz="4500" b="1" dirty="0">
                <a:ln w="11430"/>
                <a:solidFill>
                  <a:srgbClr val="3333FF"/>
                </a:solidFill>
                <a:cs typeface="Times New Roman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.istockimg.com/file_thumbview_approve/9777757/6/stock-illustration-9777757-happy-children-group-holding-hand-and-blank-banner-cartoon-illustration.jpg">
            <a:extLst>
              <a:ext uri="{FF2B5EF4-FFF2-40B4-BE49-F238E27FC236}">
                <a16:creationId xmlns:a16="http://schemas.microsoft.com/office/drawing/2014/main" id="{8C472AB0-E5B4-453C-ADDF-7EDA3A437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2BB9C3-B70D-40EB-985E-BFD66BC2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905000"/>
            <a:ext cx="631190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b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cần thiết phải trung thực trong học tập</a:t>
            </a:r>
            <a:endParaRPr lang="vi-VN" altLang="vi-VN" sz="44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>
            <a:extLst>
              <a:ext uri="{FF2B5EF4-FFF2-40B4-BE49-F238E27FC236}">
                <a16:creationId xmlns:a16="http://schemas.microsoft.com/office/drawing/2014/main" id="{63DE4492-9ACE-4121-ACC3-10FF7426A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962400"/>
            <a:ext cx="75660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</a:pPr>
            <a:br>
              <a:rPr lang="en-US" altLang="vi-VN" sz="2800">
                <a:cs typeface="Times New Roman" panose="02020603050405020304" pitchFamily="18" charset="0"/>
              </a:rPr>
            </a:br>
            <a:br>
              <a:rPr lang="en-US" altLang="vi-VN" sz="2800">
                <a:cs typeface="Times New Roman" panose="02020603050405020304" pitchFamily="18" charset="0"/>
              </a:rPr>
            </a:br>
            <a:br>
              <a:rPr lang="en-US" altLang="vi-VN" sz="2800">
                <a:cs typeface="Times New Roman" panose="02020603050405020304" pitchFamily="18" charset="0"/>
              </a:rPr>
            </a:br>
            <a:endParaRPr lang="en-US" altLang="vi-VN" sz="2800">
              <a:cs typeface="Times New Roman" panose="02020603050405020304" pitchFamily="18" charset="0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2BB277B7-5C5E-40F3-8FB6-57CD81A2A043}"/>
              </a:ext>
            </a:extLst>
          </p:cNvPr>
          <p:cNvSpPr/>
          <p:nvPr/>
        </p:nvSpPr>
        <p:spPr>
          <a:xfrm>
            <a:off x="528638" y="755650"/>
            <a:ext cx="6613525" cy="1373188"/>
          </a:xfrm>
          <a:prstGeom prst="homePlate">
            <a:avLst>
              <a:gd name="adj" fmla="val 8118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Theo em, việc làm nào thể hiện tính trung thực trong học tập ?</a:t>
            </a:r>
            <a:endParaRPr lang="vi-VN" sz="32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1CCCD7-C199-421E-A28B-62B282A90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349500"/>
            <a:ext cx="84613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A52AC1-6D80-49B5-B5EE-92630B25F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110976" y="4311993"/>
            <a:ext cx="937281" cy="871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AA4BB6B-D633-48C0-8ECC-D9B013F4E7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7380283" y="83386"/>
            <a:ext cx="1306516" cy="1214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5DF2A89-819B-46BB-93FA-17B96C99D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358900"/>
            <a:ext cx="1258887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5EE639-8587-4455-A4A2-B8712AE7C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352800"/>
            <a:ext cx="84613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60B5623-F82D-4AE5-A76B-FDD91E85F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321300"/>
            <a:ext cx="84613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81A6F9-C8AA-413A-9C47-AA7C2009C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2498725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200" b="1">
                <a:cs typeface="Times New Roman" panose="02020603050405020304" pitchFamily="18" charset="0"/>
              </a:rPr>
              <a:t>a) Nhắc bài cho bạn trong giờ kiểm tra.</a:t>
            </a:r>
            <a:endParaRPr lang="vi-VN" altLang="vi-VN" sz="3200" b="1"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1D126E-926D-4816-9478-8C01F9254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3457575"/>
            <a:ext cx="756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200" b="1">
                <a:cs typeface="Times New Roman" panose="02020603050405020304" pitchFamily="18" charset="0"/>
              </a:rPr>
              <a:t>b) Không làm bài tập mà mượn vở của bạn để chép.</a:t>
            </a:r>
            <a:endParaRPr lang="vi-VN" altLang="vi-VN" sz="3600" b="1"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BC94D1-CE62-48DE-B524-1895E3486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328" y="4575949"/>
            <a:ext cx="7335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1">
                <a:cs typeface="Times New Roman" panose="02020603050405020304" pitchFamily="18" charset="0"/>
              </a:rPr>
              <a:t>c) Không chép bài của bạn trong giờ kiểm tra.</a:t>
            </a:r>
            <a:endParaRPr lang="vi-VN" altLang="vi-VN" sz="3200" b="1"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2A21A6-FC64-4096-B58C-76B041284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2" y="5140325"/>
            <a:ext cx="7412037" cy="82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vi-VN" sz="2800" b="1">
                <a:cs typeface="Times New Roman" panose="02020603050405020304" pitchFamily="18" charset="0"/>
              </a:rPr>
              <a:t>d) Giấu điểm kém chỉ báo điểm tốt với bố mẹ.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5">
            <a:extLst>
              <a:ext uri="{FF2B5EF4-FFF2-40B4-BE49-F238E27FC236}">
                <a16:creationId xmlns:a16="http://schemas.microsoft.com/office/drawing/2014/main" id="{7E9C1DBC-C02E-4AD8-9940-BA4FD476DBE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81000"/>
            <a:ext cx="8153400" cy="6230938"/>
            <a:chOff x="457200" y="381003"/>
            <a:chExt cx="8153400" cy="6231079"/>
          </a:xfrm>
        </p:grpSpPr>
        <p:pic>
          <p:nvPicPr>
            <p:cNvPr id="16387" name="Picture 2" descr="http://images.clipartpanda.com/kids-talking-clipart-group-kids-talking-banner-cartoon-35468410.jpg">
              <a:extLst>
                <a:ext uri="{FF2B5EF4-FFF2-40B4-BE49-F238E27FC236}">
                  <a16:creationId xmlns:a16="http://schemas.microsoft.com/office/drawing/2014/main" id="{B04FFDD9-6370-4E9A-A91C-6601353186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96"/>
            <a:stretch>
              <a:fillRect/>
            </a:stretch>
          </p:blipFill>
          <p:spPr bwMode="auto">
            <a:xfrm>
              <a:off x="457200" y="381003"/>
              <a:ext cx="8153400" cy="62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8" name="TextBox 4">
              <a:extLst>
                <a:ext uri="{FF2B5EF4-FFF2-40B4-BE49-F238E27FC236}">
                  <a16:creationId xmlns:a16="http://schemas.microsoft.com/office/drawing/2014/main" id="{6AFA5FBA-6AAB-4BE3-88C6-67035640A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914400"/>
              <a:ext cx="6781800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6000" b="1" i="1">
                  <a:solidFill>
                    <a:srgbClr val="C00000"/>
                  </a:solidFill>
                </a:rPr>
                <a:t>Trong học tập, vì sao ta phải trung thực?</a:t>
              </a:r>
              <a:endParaRPr lang="vi-VN" altLang="vi-VN" sz="6000" b="1" i="1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www.2muchvector.com/items_images/1377175982kid-74.jpg">
            <a:extLst>
              <a:ext uri="{FF2B5EF4-FFF2-40B4-BE49-F238E27FC236}">
                <a16:creationId xmlns:a16="http://schemas.microsoft.com/office/drawing/2014/main" id="{D0D16D0A-8CBE-4B25-A417-BB68B9973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0"/>
            <a:ext cx="913606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>
            <a:extLst>
              <a:ext uri="{FF2B5EF4-FFF2-40B4-BE49-F238E27FC236}">
                <a16:creationId xmlns:a16="http://schemas.microsoft.com/office/drawing/2014/main" id="{5515DEA0-E14B-4E48-BD1A-7B218FC00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7" y="2133600"/>
            <a:ext cx="5699125" cy="41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vi-VN" sz="3600" b="1" i="1">
                <a:solidFill>
                  <a:srgbClr val="000000"/>
                </a:solidFill>
              </a:rPr>
              <a:t>Trung thực trong học tập giúp em mau tiến bộ.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vi-VN" sz="3600" b="1" i="1">
                <a:solidFill>
                  <a:srgbClr val="000000"/>
                </a:solidFill>
              </a:rPr>
              <a:t>Trung thực trong học tập em sẽ được mọi người tin yêu.</a:t>
            </a:r>
            <a:endParaRPr lang="vi-VN" altLang="vi-VN" sz="36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CB24CF8-B512-4F39-B9B0-BBC820ED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7A5A400-8975-416A-A2CE-DD7374AE7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8436" name="TextBox 3">
            <a:extLst>
              <a:ext uri="{FF2B5EF4-FFF2-40B4-BE49-F238E27FC236}">
                <a16:creationId xmlns:a16="http://schemas.microsoft.com/office/drawing/2014/main" id="{8AA0C4B0-200E-4ED0-AD55-42DE2DF75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14400"/>
            <a:ext cx="6781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6000" i="1">
                <a:solidFill>
                  <a:srgbClr val="FF0000"/>
                </a:solidFill>
              </a:rPr>
              <a:t>Trong học tập, vì sao ta phải trung thực?</a:t>
            </a:r>
            <a:endParaRPr lang="vi-VN" altLang="vi-VN" sz="6000" i="1">
              <a:solidFill>
                <a:srgbClr val="FF0000"/>
              </a:solidFill>
            </a:endParaRPr>
          </a:p>
        </p:txBody>
      </p:sp>
      <p:grpSp>
        <p:nvGrpSpPr>
          <p:cNvPr id="18437" name="Group 4">
            <a:extLst>
              <a:ext uri="{FF2B5EF4-FFF2-40B4-BE49-F238E27FC236}">
                <a16:creationId xmlns:a16="http://schemas.microsoft.com/office/drawing/2014/main" id="{48D929D6-BA3A-491C-B105-5CF6CC0E24D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28600"/>
            <a:ext cx="8153400" cy="6383338"/>
            <a:chOff x="457200" y="228600"/>
            <a:chExt cx="8153400" cy="6383482"/>
          </a:xfrm>
        </p:grpSpPr>
        <p:pic>
          <p:nvPicPr>
            <p:cNvPr id="18438" name="Picture 2" descr="http://images.clipartpanda.com/kids-talking-clipart-group-kids-talking-banner-cartoon-35468410.jpg">
              <a:extLst>
                <a:ext uri="{FF2B5EF4-FFF2-40B4-BE49-F238E27FC236}">
                  <a16:creationId xmlns:a16="http://schemas.microsoft.com/office/drawing/2014/main" id="{FDD7A2D9-F959-4F79-9581-E5633209F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96"/>
            <a:stretch>
              <a:fillRect/>
            </a:stretch>
          </p:blipFill>
          <p:spPr bwMode="auto">
            <a:xfrm>
              <a:off x="457200" y="228600"/>
              <a:ext cx="8153400" cy="6383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Box 6">
              <a:extLst>
                <a:ext uri="{FF2B5EF4-FFF2-40B4-BE49-F238E27FC236}">
                  <a16:creationId xmlns:a16="http://schemas.microsoft.com/office/drawing/2014/main" id="{AE69D7AB-BCDD-4D89-84FA-91FE89B44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506285"/>
              <a:ext cx="6655174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vi-VN" sz="6000" b="1" i="1">
                  <a:solidFill>
                    <a:srgbClr val="FF0000"/>
                  </a:solidFill>
                </a:rPr>
                <a:t>Nếu chúng ta gian dối, chúng ta có tiến bộ được không?</a:t>
              </a:r>
              <a:endParaRPr lang="vi-VN" altLang="vi-VN" sz="6000" b="1" i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FC9A476-2305-4D9E-BB03-9CB22875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20EBE63A-0F8E-4AAF-BEB1-7C2AE4994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9460" name="Picture 6" descr="http://www.2muchvector.com/items_images/1377175982kid-74.jpg">
            <a:extLst>
              <a:ext uri="{FF2B5EF4-FFF2-40B4-BE49-F238E27FC236}">
                <a16:creationId xmlns:a16="http://schemas.microsoft.com/office/drawing/2014/main" id="{50B3D07B-46A8-4F8D-B696-3314EC8DA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915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4">
            <a:extLst>
              <a:ext uri="{FF2B5EF4-FFF2-40B4-BE49-F238E27FC236}">
                <a16:creationId xmlns:a16="http://schemas.microsoft.com/office/drawing/2014/main" id="{CA652E92-C6ED-460F-A068-612AED3A0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90775"/>
            <a:ext cx="53498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Char char="-"/>
            </a:pPr>
            <a:r>
              <a:rPr lang="en-US" altLang="vi-VN" sz="4000" b="1" i="1">
                <a:solidFill>
                  <a:srgbClr val="000000"/>
                </a:solidFill>
              </a:rPr>
              <a:t>Học tập giúp chúng ta tiến bộ. Nếu chúng ta gian trá, giả dối, kết quả học tập là không thực chất – chúng ta sẽ không tiến bộ được.</a:t>
            </a:r>
            <a:endParaRPr lang="vi-VN" altLang="vi-VN" sz="40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1A11244-8232-4943-8F71-1E70EC75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04B3688-8A67-4E88-A084-CB984895A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20484" name="Picture 2" descr="http://i.istockimg.com/file_thumbview_approve/9777757/6/stock-illustration-9777757-happy-children-group-holding-hand-and-blank-banner-cartoon-illustration.jpg">
            <a:extLst>
              <a:ext uri="{FF2B5EF4-FFF2-40B4-BE49-F238E27FC236}">
                <a16:creationId xmlns:a16="http://schemas.microsoft.com/office/drawing/2014/main" id="{7D4EB0E0-891A-47A6-BA69-68F42A411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533400"/>
            <a:ext cx="9020175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itle 1">
            <a:extLst>
              <a:ext uri="{FF2B5EF4-FFF2-40B4-BE49-F238E27FC236}">
                <a16:creationId xmlns:a16="http://schemas.microsoft.com/office/drawing/2014/main" id="{2D1657FD-2B4D-41D4-B0CA-39F663FCC81B}"/>
              </a:ext>
            </a:extLst>
          </p:cNvPr>
          <p:cNvSpPr txBox="1">
            <a:spLocks/>
          </p:cNvSpPr>
          <p:nvPr/>
        </p:nvSpPr>
        <p:spPr bwMode="auto">
          <a:xfrm>
            <a:off x="1600200" y="1858963"/>
            <a:ext cx="59436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300">
                <a:cs typeface="Times New Roman" panose="02020603050405020304" pitchFamily="18" charset="0"/>
              </a:rPr>
              <a:t>  </a:t>
            </a:r>
            <a:r>
              <a:rPr lang="en-US" altLang="vi-VN" sz="5100" b="1">
                <a:solidFill>
                  <a:srgbClr val="FF0000"/>
                </a:solidFill>
                <a:cs typeface="Times New Roman" panose="02020603050405020304" pitchFamily="18" charset="0"/>
              </a:rPr>
              <a:t>Hoạt động 2: </a:t>
            </a:r>
            <a:br>
              <a:rPr lang="en-US" altLang="vi-VN" sz="5100" b="1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vi-VN" sz="5100" b="1">
                <a:solidFill>
                  <a:srgbClr val="FF0000"/>
                </a:solidFill>
                <a:cs typeface="Times New Roman" panose="02020603050405020304" pitchFamily="18" charset="0"/>
              </a:rPr>
              <a:t>Bày tỏ thái độ</a:t>
            </a:r>
            <a:endParaRPr lang="vi-VN" altLang="vi-VN" sz="51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>
            <a:extLst>
              <a:ext uri="{FF2B5EF4-FFF2-40B4-BE49-F238E27FC236}">
                <a16:creationId xmlns:a16="http://schemas.microsoft.com/office/drawing/2014/main" id="{EA813FE8-204A-4232-83C3-60AFAA4A5F72}"/>
              </a:ext>
            </a:extLst>
          </p:cNvPr>
          <p:cNvSpPr/>
          <p:nvPr/>
        </p:nvSpPr>
        <p:spPr>
          <a:xfrm>
            <a:off x="1128713" y="223838"/>
            <a:ext cx="6615112" cy="1373187"/>
          </a:xfrm>
          <a:prstGeom prst="homePlate">
            <a:avLst>
              <a:gd name="adj" fmla="val 8118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Em hãy bày tỏ thái độ của mình về các ý kiến sau:</a:t>
            </a:r>
            <a:endParaRPr lang="vi-VN" sz="36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14" descr="Smile icon 3 Royalty Free Stock Photography">
            <a:extLst>
              <a:ext uri="{FF2B5EF4-FFF2-40B4-BE49-F238E27FC236}">
                <a16:creationId xmlns:a16="http://schemas.microsoft.com/office/drawing/2014/main" id="{B7EA7EB9-E3A1-4E49-9AA6-21463CEC4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828800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Smile icon 16 Royalty Free Stock Image">
            <a:extLst>
              <a:ext uri="{FF2B5EF4-FFF2-40B4-BE49-F238E27FC236}">
                <a16:creationId xmlns:a16="http://schemas.microsoft.com/office/drawing/2014/main" id="{3C515493-C3B8-417E-B51F-1E2606C2C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060825"/>
            <a:ext cx="1320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2C2EFA-F28F-46B9-9391-4C155B742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828800"/>
            <a:ext cx="3810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6600" i="1"/>
              <a:t>Tán thành</a:t>
            </a:r>
            <a:endParaRPr lang="vi-VN" altLang="vi-VN" sz="6600" i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9E2EB1-03B2-4B7E-8843-F55256232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084638"/>
            <a:ext cx="6324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6600" i="1"/>
              <a:t>Không tán thành</a:t>
            </a:r>
            <a:endParaRPr lang="vi-VN" altLang="vi-VN" sz="66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1D8E05-6598-44A4-A180-E5D9A821715D}"/>
              </a:ext>
            </a:extLst>
          </p:cNvPr>
          <p:cNvSpPr txBox="1"/>
          <p:nvPr/>
        </p:nvSpPr>
        <p:spPr>
          <a:xfrm>
            <a:off x="1804988" y="1676400"/>
            <a:ext cx="6964362" cy="14642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4000" b="1">
                <a:solidFill>
                  <a:srgbClr val="203864"/>
                </a:solidFill>
              </a:rPr>
              <a:t>Trung thực trong học tập chỉ </a:t>
            </a:r>
          </a:p>
          <a:p>
            <a:pPr algn="ctr">
              <a:defRPr/>
            </a:pPr>
            <a:r>
              <a:rPr lang="en-US" sz="4000" b="1">
                <a:solidFill>
                  <a:srgbClr val="203864"/>
                </a:solidFill>
              </a:rPr>
              <a:t>thiệt mình.</a:t>
            </a:r>
            <a:endParaRPr lang="vi-VN" sz="4000" b="1">
              <a:solidFill>
                <a:srgbClr val="20386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D4326-7535-4E3B-B629-D13EBA205B20}"/>
              </a:ext>
            </a:extLst>
          </p:cNvPr>
          <p:cNvSpPr txBox="1"/>
          <p:nvPr/>
        </p:nvSpPr>
        <p:spPr>
          <a:xfrm>
            <a:off x="1835150" y="3408363"/>
            <a:ext cx="6934200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4400" b="1">
                <a:solidFill>
                  <a:srgbClr val="203864"/>
                </a:solidFill>
              </a:rPr>
              <a:t>Thiếu trung thực trong học </a:t>
            </a:r>
          </a:p>
          <a:p>
            <a:pPr algn="ctr">
              <a:defRPr/>
            </a:pPr>
            <a:r>
              <a:rPr lang="en-US" sz="4400" b="1">
                <a:solidFill>
                  <a:srgbClr val="203864"/>
                </a:solidFill>
              </a:rPr>
              <a:t>tập là giả dối</a:t>
            </a:r>
            <a:r>
              <a:rPr lang="en-US" sz="4400">
                <a:solidFill>
                  <a:srgbClr val="203864"/>
                </a:solidFill>
              </a:rPr>
              <a:t>.</a:t>
            </a:r>
            <a:endParaRPr lang="vi-VN" sz="4400">
              <a:solidFill>
                <a:srgbClr val="20386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01C15-83DC-49D0-8A1F-494289D4115D}"/>
              </a:ext>
            </a:extLst>
          </p:cNvPr>
          <p:cNvSpPr txBox="1"/>
          <p:nvPr/>
        </p:nvSpPr>
        <p:spPr>
          <a:xfrm>
            <a:off x="1835150" y="5116513"/>
            <a:ext cx="6962775" cy="14642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4000" b="1">
                <a:solidFill>
                  <a:srgbClr val="203864"/>
                </a:solidFill>
              </a:rPr>
              <a:t>Trung thực trong học tập thể</a:t>
            </a:r>
          </a:p>
          <a:p>
            <a:pPr algn="ctr">
              <a:defRPr/>
            </a:pPr>
            <a:r>
              <a:rPr lang="en-US" sz="4000" b="1">
                <a:solidFill>
                  <a:srgbClr val="203864"/>
                </a:solidFill>
              </a:rPr>
              <a:t> hiện lòng tự trọng.</a:t>
            </a:r>
            <a:endParaRPr lang="vi-VN" sz="4000" b="1">
              <a:solidFill>
                <a:srgbClr val="203864"/>
              </a:solidFill>
            </a:endParaRPr>
          </a:p>
        </p:txBody>
      </p:sp>
      <p:pic>
        <p:nvPicPr>
          <p:cNvPr id="22533" name="Picture 14" descr="Smile icon 3 Royalty Free Stock Photography">
            <a:extLst>
              <a:ext uri="{FF2B5EF4-FFF2-40B4-BE49-F238E27FC236}">
                <a16:creationId xmlns:a16="http://schemas.microsoft.com/office/drawing/2014/main" id="{58D2B363-BAF2-4B50-A72B-764769F1C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53988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6" descr="Smile icon 16 Royalty Free Stock Image">
            <a:extLst>
              <a:ext uri="{FF2B5EF4-FFF2-40B4-BE49-F238E27FC236}">
                <a16:creationId xmlns:a16="http://schemas.microsoft.com/office/drawing/2014/main" id="{7EBBDD0E-36FE-4DDE-911B-285349F0D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92075"/>
            <a:ext cx="1149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Smile icon 16 Royalty Free Stock Image">
            <a:extLst>
              <a:ext uri="{FF2B5EF4-FFF2-40B4-BE49-F238E27FC236}">
                <a16:creationId xmlns:a16="http://schemas.microsoft.com/office/drawing/2014/main" id="{EB7DF7C3-BE6B-410D-A946-6A0C07897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1825"/>
            <a:ext cx="1149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Smile icon 3 Royalty Free Stock Photography">
            <a:extLst>
              <a:ext uri="{FF2B5EF4-FFF2-40B4-BE49-F238E27FC236}">
                <a16:creationId xmlns:a16="http://schemas.microsoft.com/office/drawing/2014/main" id="{4CE5CE02-F6BB-4A7B-8175-0EB60363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7913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Smile icon 3 Royalty Free Stock Photography">
            <a:extLst>
              <a:ext uri="{FF2B5EF4-FFF2-40B4-BE49-F238E27FC236}">
                <a16:creationId xmlns:a16="http://schemas.microsoft.com/office/drawing/2014/main" id="{C6EE60B8-1AF5-4230-A2E9-134B7A70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26063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>
            <a:extLst>
              <a:ext uri="{FF2B5EF4-FFF2-40B4-BE49-F238E27FC236}">
                <a16:creationId xmlns:a16="http://schemas.microsoft.com/office/drawing/2014/main" id="{17CF624E-B87D-4594-A3B8-41268206F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67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CB6BDD-DDF0-4D19-9032-B52604140B2B}"/>
              </a:ext>
            </a:extLst>
          </p:cNvPr>
          <p:cNvSpPr/>
          <p:nvPr/>
        </p:nvSpPr>
        <p:spPr>
          <a:xfrm>
            <a:off x="3429000" y="430213"/>
            <a:ext cx="3117850" cy="6746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3200" b="1" dirty="0" err="1"/>
              <a:t>Ghi</a:t>
            </a:r>
            <a:r>
              <a:rPr lang="en-US" sz="3200" b="1" dirty="0"/>
              <a:t> </a:t>
            </a:r>
            <a:r>
              <a:rPr lang="en-US" sz="3200" b="1" dirty="0" err="1"/>
              <a:t>nhớ</a:t>
            </a:r>
            <a:endParaRPr lang="vi-VN" sz="3200" b="1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DA81F62F-6C7F-4CDB-85CC-AE756D1705E9}"/>
              </a:ext>
            </a:extLst>
          </p:cNvPr>
          <p:cNvSpPr/>
          <p:nvPr/>
        </p:nvSpPr>
        <p:spPr>
          <a:xfrm>
            <a:off x="2133600" y="1295400"/>
            <a:ext cx="5334000" cy="5334000"/>
          </a:xfrm>
          <a:prstGeom prst="flowChartProcess">
            <a:avLst/>
          </a:prstGeom>
          <a:solidFill>
            <a:srgbClr val="D2F2F6"/>
          </a:solidFill>
          <a:ln w="5715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vi-VN" sz="3600" b="1" i="1">
                <a:cs typeface="Times New Roman" panose="02020603050405020304" pitchFamily="18" charset="0"/>
              </a:rPr>
              <a:t>- Trung thực trong học tập là </a:t>
            </a:r>
            <a:r>
              <a:rPr lang="vi-VN" sz="3600" b="1" i="1">
                <a:solidFill>
                  <a:srgbClr val="000000"/>
                </a:solidFill>
                <a:cs typeface="Times New Roman" panose="02020603050405020304" pitchFamily="18" charset="0"/>
              </a:rPr>
              <a:t>thể hiện lòng tự trọng.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sz="3600" b="1" i="1">
                <a:cs typeface="Times New Roman" panose="02020603050405020304" pitchFamily="18" charset="0"/>
              </a:rPr>
              <a:t>- Trung thực trong học tập giúp em mau tiến bộ và được mọi người yêu quý, tôn trọng.</a:t>
            </a:r>
            <a:endParaRPr lang="en-US" sz="3600" b="1" i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B2D5E96-F3FF-489D-B221-C6610020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27730B03-80BD-462E-8331-B3F5289C6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6148" name="Picture 2" descr="http://i.istockimg.com/file_thumbview_approve/9777757/6/stock-illustration-9777757-happy-children-group-holding-hand-and-blank-banner-cartoon-illustration.jpg">
            <a:extLst>
              <a:ext uri="{FF2B5EF4-FFF2-40B4-BE49-F238E27FC236}">
                <a16:creationId xmlns:a16="http://schemas.microsoft.com/office/drawing/2014/main" id="{062A123D-02BF-48F8-B894-1AE5ED5D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533400"/>
            <a:ext cx="9020175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itle 1">
            <a:extLst>
              <a:ext uri="{FF2B5EF4-FFF2-40B4-BE49-F238E27FC236}">
                <a16:creationId xmlns:a16="http://schemas.microsoft.com/office/drawing/2014/main" id="{FC0ABDA5-FE51-48F7-B94F-DB435395FDC0}"/>
              </a:ext>
            </a:extLst>
          </p:cNvPr>
          <p:cNvSpPr txBox="1">
            <a:spLocks/>
          </p:cNvSpPr>
          <p:nvPr/>
        </p:nvSpPr>
        <p:spPr bwMode="auto">
          <a:xfrm>
            <a:off x="1600200" y="1858963"/>
            <a:ext cx="59436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300">
                <a:cs typeface="Times New Roman" panose="02020603050405020304" pitchFamily="18" charset="0"/>
              </a:rPr>
              <a:t>  </a:t>
            </a:r>
            <a:r>
              <a:rPr lang="en-US" altLang="vi-VN" sz="5100" b="1">
                <a:solidFill>
                  <a:srgbClr val="FF0000"/>
                </a:solidFill>
                <a:cs typeface="Times New Roman" panose="02020603050405020304" pitchFamily="18" charset="0"/>
              </a:rPr>
              <a:t>Hoạt động 1: </a:t>
            </a:r>
            <a:br>
              <a:rPr lang="en-US" altLang="vi-VN" sz="5100" b="1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vi-VN" sz="5100" b="1">
                <a:solidFill>
                  <a:srgbClr val="FF0000"/>
                </a:solidFill>
                <a:cs typeface="Times New Roman" panose="02020603050405020304" pitchFamily="18" charset="0"/>
              </a:rPr>
              <a:t>Xử lí tình huống</a:t>
            </a:r>
            <a:endParaRPr lang="vi-VN" altLang="vi-VN" sz="51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5BADAF8-11FF-48A9-A508-8AD485BB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BF6BF6EC-7577-4743-9811-D9AF03448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5604" name="Picture 8" descr="http://previews.123rf.com/images/yuyuyi/yuyuyi1209/yuyuyi120900222/15452353-Multicultural-children-and-banner--Stock-Vector-children-school-holding.jpg">
            <a:extLst>
              <a:ext uri="{FF2B5EF4-FFF2-40B4-BE49-F238E27FC236}">
                <a16:creationId xmlns:a16="http://schemas.microsoft.com/office/drawing/2014/main" id="{64B1AD2C-2FCD-40A1-96C1-AF565F3BB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52400"/>
            <a:ext cx="90678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>
            <a:extLst>
              <a:ext uri="{FF2B5EF4-FFF2-40B4-BE49-F238E27FC236}">
                <a16:creationId xmlns:a16="http://schemas.microsoft.com/office/drawing/2014/main" id="{339ECD94-7D78-4005-B949-EBA269787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258763"/>
            <a:ext cx="893603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400" b="1" i="1">
                <a:solidFill>
                  <a:srgbClr val="000000"/>
                </a:solidFill>
              </a:rPr>
              <a:t>Hãy nêu những hành vi của bản thân em mà em cho là trung thực trong học tập ?</a:t>
            </a:r>
            <a:endParaRPr lang="vi-VN" altLang="en-US" sz="54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images.clipartpanda.com/layout-clipart-original-670455-1.jpg">
            <a:extLst>
              <a:ext uri="{FF2B5EF4-FFF2-40B4-BE49-F238E27FC236}">
                <a16:creationId xmlns:a16="http://schemas.microsoft.com/office/drawing/2014/main" id="{31EDC479-4BB4-45B5-A07D-3A03A45EB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2600"/>
            <a:ext cx="83058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7">
            <a:extLst>
              <a:ext uri="{FF2B5EF4-FFF2-40B4-BE49-F238E27FC236}">
                <a16:creationId xmlns:a16="http://schemas.microsoft.com/office/drawing/2014/main" id="{04B43E53-68D3-4744-9430-BCF29CDE1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581400"/>
            <a:ext cx="6324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5400" b="1" i="1">
                <a:solidFill>
                  <a:srgbClr val="C00000"/>
                </a:solidFill>
              </a:rPr>
              <a:t>Bạn nào đã có lần chưa trung thực trong học tập ?</a:t>
            </a:r>
            <a:endParaRPr lang="vi-VN" altLang="vi-VN" sz="5400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180EB611-EFB3-4875-8363-1D583DAF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D858CD2E-223D-4F34-845E-1FEC79322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8676" name="Picture 2" descr="http://previews.123rf.com/images/usikova/usikova1408/usikova140800007/30682664-school-children-Stock-Vector-school-border-cartoon.jpg">
            <a:extLst>
              <a:ext uri="{FF2B5EF4-FFF2-40B4-BE49-F238E27FC236}">
                <a16:creationId xmlns:a16="http://schemas.microsoft.com/office/drawing/2014/main" id="{F2D2FE0E-1C77-4951-AF8B-9FEDCDC28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4">
            <a:extLst>
              <a:ext uri="{FF2B5EF4-FFF2-40B4-BE49-F238E27FC236}">
                <a16:creationId xmlns:a16="http://schemas.microsoft.com/office/drawing/2014/main" id="{5744C5C0-72F0-4F44-9A20-1359D508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125538"/>
            <a:ext cx="6629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altLang="vi-VN" sz="4000" i="1"/>
              <a:t>- </a:t>
            </a:r>
            <a:r>
              <a:rPr lang="vi-VN" altLang="vi-VN" sz="4000" b="1" i="1"/>
              <a:t>Thực hành: </a:t>
            </a:r>
            <a:r>
              <a:rPr lang="vi-VN" altLang="vi-VN" sz="4000" i="1"/>
              <a:t>Trung thực trong học tập và nhắc nhở các bạn cùng thực hiện.</a:t>
            </a:r>
          </a:p>
        </p:txBody>
      </p:sp>
      <p:sp>
        <p:nvSpPr>
          <p:cNvPr id="28678" name="TextBox 5">
            <a:extLst>
              <a:ext uri="{FF2B5EF4-FFF2-40B4-BE49-F238E27FC236}">
                <a16:creationId xmlns:a16="http://schemas.microsoft.com/office/drawing/2014/main" id="{62A45712-8402-4071-829D-BF63C7282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32125"/>
            <a:ext cx="662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altLang="vi-VN" sz="4000" i="1"/>
              <a:t>- Tìm các mẩu chuyện, tấm gương về tính trung thực trong học tập.</a:t>
            </a:r>
          </a:p>
        </p:txBody>
      </p:sp>
      <p:sp>
        <p:nvSpPr>
          <p:cNvPr id="28679" name="TextBox 6">
            <a:extLst>
              <a:ext uri="{FF2B5EF4-FFF2-40B4-BE49-F238E27FC236}">
                <a16:creationId xmlns:a16="http://schemas.microsoft.com/office/drawing/2014/main" id="{D96EA1E3-2155-4BDF-A547-7C1ABC32B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481013"/>
            <a:ext cx="3352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4400" b="1">
                <a:solidFill>
                  <a:srgbClr val="C00000"/>
                </a:solidFill>
              </a:rPr>
              <a:t>DẶN DÒ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74C723-B8F0-4172-BEE0-0C0DBD427E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29699" name="Picture 4" descr="phao hoa">
            <a:extLst>
              <a:ext uri="{FF2B5EF4-FFF2-40B4-BE49-F238E27FC236}">
                <a16:creationId xmlns:a16="http://schemas.microsoft.com/office/drawing/2014/main" id="{D5D93A9A-FD88-4A98-AF34-0A83A795F4AE}"/>
              </a:ext>
            </a:extLst>
          </p:cNvPr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500"/>
            <a:ext cx="9144000" cy="5715000"/>
          </a:xfrm>
        </p:spPr>
      </p:pic>
      <p:pic>
        <p:nvPicPr>
          <p:cNvPr id="29700" name="Picture 9" descr="floral">
            <a:extLst>
              <a:ext uri="{FF2B5EF4-FFF2-40B4-BE49-F238E27FC236}">
                <a16:creationId xmlns:a16="http://schemas.microsoft.com/office/drawing/2014/main" id="{D4DCC683-3601-4E5E-99BF-5C0D9B69D4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1650"/>
            <a:ext cx="822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" descr="floral">
            <a:extLst>
              <a:ext uri="{FF2B5EF4-FFF2-40B4-BE49-F238E27FC236}">
                <a16:creationId xmlns:a16="http://schemas.microsoft.com/office/drawing/2014/main" id="{7A95BA5B-1A59-403A-9C87-A8EE07B7C2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5708650"/>
            <a:ext cx="822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1" descr="floral">
            <a:extLst>
              <a:ext uri="{FF2B5EF4-FFF2-40B4-BE49-F238E27FC236}">
                <a16:creationId xmlns:a16="http://schemas.microsoft.com/office/drawing/2014/main" id="{B8BC4F15-4901-420F-A616-DB73FA6E35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97500"/>
            <a:ext cx="822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2" descr="floral">
            <a:extLst>
              <a:ext uri="{FF2B5EF4-FFF2-40B4-BE49-F238E27FC236}">
                <a16:creationId xmlns:a16="http://schemas.microsoft.com/office/drawing/2014/main" id="{A394FD71-9F05-4D2D-A7E8-6132A4E9A5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45150"/>
            <a:ext cx="822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3" descr="floral">
            <a:extLst>
              <a:ext uri="{FF2B5EF4-FFF2-40B4-BE49-F238E27FC236}">
                <a16:creationId xmlns:a16="http://schemas.microsoft.com/office/drawing/2014/main" id="{FC757A9D-A2A3-4366-8BD1-755247DB76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27650"/>
            <a:ext cx="822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4" descr="floral">
            <a:extLst>
              <a:ext uri="{FF2B5EF4-FFF2-40B4-BE49-F238E27FC236}">
                <a16:creationId xmlns:a16="http://schemas.microsoft.com/office/drawing/2014/main" id="{9D9D944E-7A2A-46EC-8D09-7D29F8BBF6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5581650"/>
            <a:ext cx="822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5" descr="floral">
            <a:extLst>
              <a:ext uri="{FF2B5EF4-FFF2-40B4-BE49-F238E27FC236}">
                <a16:creationId xmlns:a16="http://schemas.microsoft.com/office/drawing/2014/main" id="{350B4F55-24BE-4646-BA78-DEE8B8DB6E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822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6" descr="floral">
            <a:extLst>
              <a:ext uri="{FF2B5EF4-FFF2-40B4-BE49-F238E27FC236}">
                <a16:creationId xmlns:a16="http://schemas.microsoft.com/office/drawing/2014/main" id="{4A78D003-B36C-42EF-A853-614D73B20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5581650"/>
            <a:ext cx="822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7" descr="floral">
            <a:extLst>
              <a:ext uri="{FF2B5EF4-FFF2-40B4-BE49-F238E27FC236}">
                <a16:creationId xmlns:a16="http://schemas.microsoft.com/office/drawing/2014/main" id="{32FE4654-FC3E-4BD5-B0E7-6005591C00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5581650"/>
            <a:ext cx="822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8" descr="floral">
            <a:extLst>
              <a:ext uri="{FF2B5EF4-FFF2-40B4-BE49-F238E27FC236}">
                <a16:creationId xmlns:a16="http://schemas.microsoft.com/office/drawing/2014/main" id="{6F90DD00-58DC-4EBE-9179-AA120AF923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391150"/>
            <a:ext cx="822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WordArt 14">
            <a:extLst>
              <a:ext uri="{FF2B5EF4-FFF2-40B4-BE49-F238E27FC236}">
                <a16:creationId xmlns:a16="http://schemas.microsoft.com/office/drawing/2014/main" id="{0C905504-06C2-4A04-AEA9-F3EC57BD89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2222500"/>
            <a:ext cx="7696200" cy="3048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Tiết học kết thúc !</a:t>
            </a:r>
          </a:p>
        </p:txBody>
      </p:sp>
      <p:sp>
        <p:nvSpPr>
          <p:cNvPr id="39951" name="AutoShape 15">
            <a:extLst>
              <a:ext uri="{FF2B5EF4-FFF2-40B4-BE49-F238E27FC236}">
                <a16:creationId xmlns:a16="http://schemas.microsoft.com/office/drawing/2014/main" id="{B13B2BD4-5AFD-486D-8C8B-E0DF34A34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984375"/>
            <a:ext cx="609600" cy="56038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76729" tIns="38365" rIns="76729" bIns="38365" anchor="ctr"/>
          <a:lstStyle/>
          <a:p>
            <a:pPr>
              <a:defRPr/>
            </a:pPr>
            <a:endParaRPr lang="en-US" sz="1667">
              <a:solidFill>
                <a:prstClr val="black"/>
              </a:solidFill>
            </a:endParaRPr>
          </a:p>
        </p:txBody>
      </p:sp>
      <p:sp>
        <p:nvSpPr>
          <p:cNvPr id="39952" name="AutoShape 16">
            <a:extLst>
              <a:ext uri="{FF2B5EF4-FFF2-40B4-BE49-F238E27FC236}">
                <a16:creationId xmlns:a16="http://schemas.microsoft.com/office/drawing/2014/main" id="{1E73F502-0C38-46C0-9428-581F15DA4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1423988"/>
            <a:ext cx="609600" cy="56038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76729" tIns="38365" rIns="76729" bIns="38365" anchor="ctr"/>
          <a:lstStyle/>
          <a:p>
            <a:pPr>
              <a:defRPr/>
            </a:pPr>
            <a:endParaRPr lang="en-US" sz="1667">
              <a:solidFill>
                <a:prstClr val="black"/>
              </a:solidFill>
            </a:endParaRPr>
          </a:p>
        </p:txBody>
      </p:sp>
      <p:sp>
        <p:nvSpPr>
          <p:cNvPr id="39953" name="AutoShape 17">
            <a:extLst>
              <a:ext uri="{FF2B5EF4-FFF2-40B4-BE49-F238E27FC236}">
                <a16:creationId xmlns:a16="http://schemas.microsoft.com/office/drawing/2014/main" id="{0673F204-E98A-4B1B-A2E3-5F4AE9410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3" y="5614988"/>
            <a:ext cx="609600" cy="56038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76729" tIns="38365" rIns="76729" bIns="38365" anchor="ctr"/>
          <a:lstStyle/>
          <a:p>
            <a:pPr>
              <a:defRPr/>
            </a:pPr>
            <a:endParaRPr lang="en-US" sz="1667">
              <a:solidFill>
                <a:prstClr val="black"/>
              </a:solidFill>
            </a:endParaRPr>
          </a:p>
        </p:txBody>
      </p:sp>
      <p:sp>
        <p:nvSpPr>
          <p:cNvPr id="39954" name="AutoShape 18">
            <a:extLst>
              <a:ext uri="{FF2B5EF4-FFF2-40B4-BE49-F238E27FC236}">
                <a16:creationId xmlns:a16="http://schemas.microsoft.com/office/drawing/2014/main" id="{91650713-9473-46E2-87DF-D2927B03C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334000"/>
            <a:ext cx="609600" cy="56038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76729" tIns="38365" rIns="76729" bIns="38365" anchor="ctr"/>
          <a:lstStyle/>
          <a:p>
            <a:pPr>
              <a:defRPr/>
            </a:pPr>
            <a:endParaRPr lang="en-US" sz="1667">
              <a:solidFill>
                <a:prstClr val="black"/>
              </a:solidFill>
            </a:endParaRPr>
          </a:p>
        </p:txBody>
      </p:sp>
      <p:sp>
        <p:nvSpPr>
          <p:cNvPr id="39955" name="AutoShape 19">
            <a:extLst>
              <a:ext uri="{FF2B5EF4-FFF2-40B4-BE49-F238E27FC236}">
                <a16:creationId xmlns:a16="http://schemas.microsoft.com/office/drawing/2014/main" id="{E6F6099A-1148-4BDF-BBFE-1D52F66CF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31875"/>
            <a:ext cx="609600" cy="56038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76729" tIns="38365" rIns="76729" bIns="38365" anchor="ctr"/>
          <a:lstStyle/>
          <a:p>
            <a:pPr>
              <a:defRPr/>
            </a:pPr>
            <a:endParaRPr lang="en-US" sz="1667">
              <a:solidFill>
                <a:prstClr val="black"/>
              </a:solidFill>
            </a:endParaRPr>
          </a:p>
        </p:txBody>
      </p:sp>
      <p:sp>
        <p:nvSpPr>
          <p:cNvPr id="39956" name="AutoShape 20">
            <a:extLst>
              <a:ext uri="{FF2B5EF4-FFF2-40B4-BE49-F238E27FC236}">
                <a16:creationId xmlns:a16="http://schemas.microsoft.com/office/drawing/2014/main" id="{330F9D6B-97C2-485B-AE56-F8B6D8F47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143000"/>
            <a:ext cx="609600" cy="56038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76729" tIns="38365" rIns="76729" bIns="38365" anchor="ctr"/>
          <a:lstStyle/>
          <a:p>
            <a:pPr>
              <a:defRPr/>
            </a:pPr>
            <a:endParaRPr lang="en-US" sz="1667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">
            <a:extLst>
              <a:ext uri="{FF2B5EF4-FFF2-40B4-BE49-F238E27FC236}">
                <a16:creationId xmlns:a16="http://schemas.microsoft.com/office/drawing/2014/main" id="{F4286237-EA1F-4190-B6B0-005A927A6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5476875"/>
            <a:ext cx="9144000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/>
              <a:t>Tình huống: </a:t>
            </a:r>
            <a:r>
              <a:rPr lang="en-US" altLang="vi-VN" sz="2800" b="1" i="1">
                <a:solidFill>
                  <a:srgbClr val="0000FF"/>
                </a:solidFill>
              </a:rPr>
              <a:t>Hôm qua, Long mải đi chơi, quên chưa sưu tầm tranh, ảnh phục vụ cho bài học. Sáng nay đến lớp Long mới nhớ ra và rất lo lắng…</a:t>
            </a:r>
          </a:p>
        </p:txBody>
      </p:sp>
      <p:pic>
        <p:nvPicPr>
          <p:cNvPr id="7171" name="Picture 22" descr="E:\CongTy\Software\Baigiang PP\Khoi lop 4\Dao duc\hinh anh\1.jpg">
            <a:extLst>
              <a:ext uri="{FF2B5EF4-FFF2-40B4-BE49-F238E27FC236}">
                <a16:creationId xmlns:a16="http://schemas.microsoft.com/office/drawing/2014/main" id="{75B7F87D-F316-40C3-835B-F09F7B63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57163"/>
            <a:ext cx="8791575" cy="52530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E73724-0B0C-4BB6-A808-E9646823B53E}"/>
              </a:ext>
            </a:extLst>
          </p:cNvPr>
          <p:cNvSpPr/>
          <p:nvPr/>
        </p:nvSpPr>
        <p:spPr>
          <a:xfrm>
            <a:off x="762000" y="1447800"/>
            <a:ext cx="1219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http://www.clipartbest.com/cliparts/di8/GnA/di8GnA7ie.jpeg">
            <a:extLst>
              <a:ext uri="{FF2B5EF4-FFF2-40B4-BE49-F238E27FC236}">
                <a16:creationId xmlns:a16="http://schemas.microsoft.com/office/drawing/2014/main" id="{13F37F60-0A25-4169-B869-9000D489E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49688"/>
            <a:ext cx="2286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F72E0839-3A21-4855-A246-ED8E9656AB60}"/>
              </a:ext>
            </a:extLst>
          </p:cNvPr>
          <p:cNvSpPr/>
          <p:nvPr/>
        </p:nvSpPr>
        <p:spPr>
          <a:xfrm>
            <a:off x="2438400" y="152400"/>
            <a:ext cx="6858000" cy="5486400"/>
          </a:xfrm>
          <a:prstGeom prst="cloudCallout">
            <a:avLst>
              <a:gd name="adj1" fmla="val -52024"/>
              <a:gd name="adj2" fmla="val 4291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vi-VN" sz="4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Theo em, bạn Long có thể có những cách giải quyết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>
            <a:extLst>
              <a:ext uri="{FF2B5EF4-FFF2-40B4-BE49-F238E27FC236}">
                <a16:creationId xmlns:a16="http://schemas.microsoft.com/office/drawing/2014/main" id="{58AC5505-7A20-42C9-A430-1FDFE0FB9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00050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vi-VN" altLang="vi-VN" sz="4800" b="1">
                <a:solidFill>
                  <a:srgbClr val="FF0000"/>
                </a:solidFill>
                <a:cs typeface="Times New Roman" panose="02020603050405020304" pitchFamily="18" charset="0"/>
              </a:rPr>
              <a:t>3 cách giải quyết chính: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F2F4D6C-D7CF-49CF-BC77-52F44FEE8F88}"/>
              </a:ext>
            </a:extLst>
          </p:cNvPr>
          <p:cNvSpPr/>
          <p:nvPr/>
        </p:nvSpPr>
        <p:spPr>
          <a:xfrm>
            <a:off x="304800" y="1447800"/>
            <a:ext cx="8382000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08150" indent="-1708150">
              <a:defRPr/>
            </a:pPr>
            <a:r>
              <a:rPr lang="vi-VN" sz="360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Cách 1: Mượn tranh, ảnh của bạn để đưa cô giáo xem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D9F7690-BBA7-4232-A882-83E0FD3610D6}"/>
              </a:ext>
            </a:extLst>
          </p:cNvPr>
          <p:cNvSpPr/>
          <p:nvPr/>
        </p:nvSpPr>
        <p:spPr>
          <a:xfrm>
            <a:off x="304800" y="3143250"/>
            <a:ext cx="8382000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08150" indent="-17081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vi-VN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Cách 2: Nói dối cô là đã sưu tầm nhưng quên ở nhà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388B3C-281B-4679-8D8E-228779CEE100}"/>
              </a:ext>
            </a:extLst>
          </p:cNvPr>
          <p:cNvSpPr/>
          <p:nvPr/>
        </p:nvSpPr>
        <p:spPr>
          <a:xfrm>
            <a:off x="304800" y="4838700"/>
            <a:ext cx="8382000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08150" indent="-1708150">
              <a:defRPr/>
            </a:pPr>
            <a:r>
              <a:rPr lang="vi-VN" sz="360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Cách 3: Nhận lỗi và hứa với cô sẽ sưu tầm, nộp sau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245C400-66F4-4021-A51F-E2B0583D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CBF0BA37-EC2D-46D9-BDC8-3EFEA0572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 b="1"/>
          </a:p>
        </p:txBody>
      </p:sp>
      <p:pic>
        <p:nvPicPr>
          <p:cNvPr id="10244" name="Picture 12" descr="http://www.clipartbest.com/cliparts/di8/GnA/di8GnA7ie.jpeg">
            <a:extLst>
              <a:ext uri="{FF2B5EF4-FFF2-40B4-BE49-F238E27FC236}">
                <a16:creationId xmlns:a16="http://schemas.microsoft.com/office/drawing/2014/main" id="{D25165EA-80DC-4591-999B-FAF5E24C1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84563"/>
            <a:ext cx="2592388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1B9C114F-62B7-48B6-83D4-3146EB13BD26}"/>
              </a:ext>
            </a:extLst>
          </p:cNvPr>
          <p:cNvSpPr/>
          <p:nvPr/>
        </p:nvSpPr>
        <p:spPr>
          <a:xfrm>
            <a:off x="2590800" y="152400"/>
            <a:ext cx="6400800" cy="5486400"/>
          </a:xfrm>
          <a:prstGeom prst="cloudCallout">
            <a:avLst>
              <a:gd name="adj1" fmla="val -52024"/>
              <a:gd name="adj2" fmla="val 4291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vi-VN" sz="5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Nếu em là Long, em sẽ làm gì? Vì sao em làm như vậy?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>
            <a:extLst>
              <a:ext uri="{FF2B5EF4-FFF2-40B4-BE49-F238E27FC236}">
                <a16:creationId xmlns:a16="http://schemas.microsoft.com/office/drawing/2014/main" id="{3449B677-B23D-419C-9EEF-B55243604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00050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vi-VN" altLang="vi-VN" sz="4800" b="1">
                <a:solidFill>
                  <a:srgbClr val="FF0000"/>
                </a:solidFill>
                <a:cs typeface="Times New Roman" panose="02020603050405020304" pitchFamily="18" charset="0"/>
              </a:rPr>
              <a:t>3 cách giải quyết chính: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78AECFE-E587-45A1-9F5D-5BD41857DCDA}"/>
              </a:ext>
            </a:extLst>
          </p:cNvPr>
          <p:cNvSpPr/>
          <p:nvPr/>
        </p:nvSpPr>
        <p:spPr>
          <a:xfrm>
            <a:off x="304800" y="1447800"/>
            <a:ext cx="8382000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08150" indent="-1708150">
              <a:defRPr/>
            </a:pPr>
            <a:r>
              <a:rPr lang="vi-VN" sz="360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Cách 1: </a:t>
            </a:r>
            <a:r>
              <a:rPr lang="vi-VN" sz="3600" b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Mượn tranh, ảnh của bạn để đưa cô giáo xem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7B52462-982D-45D3-93F1-26989DB7FD2D}"/>
              </a:ext>
            </a:extLst>
          </p:cNvPr>
          <p:cNvSpPr/>
          <p:nvPr/>
        </p:nvSpPr>
        <p:spPr>
          <a:xfrm>
            <a:off x="304800" y="3143250"/>
            <a:ext cx="8382000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08150" indent="-17081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vi-VN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Cách 2: </a:t>
            </a:r>
            <a:r>
              <a:rPr lang="vi-VN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Nói dối cô là đã sưu tầm nhưng quên ở nhà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7EA6F6E-2C99-4C3B-84B4-342C9ED1490F}"/>
              </a:ext>
            </a:extLst>
          </p:cNvPr>
          <p:cNvSpPr/>
          <p:nvPr/>
        </p:nvSpPr>
        <p:spPr>
          <a:xfrm>
            <a:off x="304800" y="4838700"/>
            <a:ext cx="8382000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08150" indent="-1708150">
              <a:defRPr/>
            </a:pPr>
            <a:r>
              <a:rPr lang="vi-VN" sz="360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Cách 3: </a:t>
            </a:r>
            <a:r>
              <a:rPr lang="vi-VN" sz="3600" b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 lỗi và hứa với cô sẽ sưu tầm, nộp sau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E675C39-8081-4E8F-ACB9-FD03D63D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2292" name="Picture 22" descr="E:\CongTy\Software\Baigiang PP\Khoi lop 4\Dao duc\hinh anh\1.jpg">
            <a:extLst>
              <a:ext uri="{FF2B5EF4-FFF2-40B4-BE49-F238E27FC236}">
                <a16:creationId xmlns:a16="http://schemas.microsoft.com/office/drawing/2014/main" id="{343F385C-E2D7-4AFF-A5E2-22B7D84EC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2400"/>
            <a:ext cx="8791575" cy="52530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1F83F3F3-E051-4492-8FF5-92C46DDD4E1E}"/>
              </a:ext>
            </a:extLst>
          </p:cNvPr>
          <p:cNvSpPr/>
          <p:nvPr/>
        </p:nvSpPr>
        <p:spPr>
          <a:xfrm>
            <a:off x="457200" y="5854700"/>
            <a:ext cx="609600" cy="457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vi-VN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TextBox 5">
            <a:extLst>
              <a:ext uri="{FF2B5EF4-FFF2-40B4-BE49-F238E27FC236}">
                <a16:creationId xmlns:a16="http://schemas.microsoft.com/office/drawing/2014/main" id="{31B8A41F-1EB0-4E25-A5E4-5851B4A54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5540375"/>
            <a:ext cx="7558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600" b="1">
                <a:solidFill>
                  <a:srgbClr val="C00000"/>
                </a:solidFill>
              </a:rPr>
              <a:t>Theo em, trong học tập chúng ta có cần phải trung thực không?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reviews.123rf.com/images/yuyuyi/yuyuyi1210/yuyuyi121000050/15821776-Cute-cartoon-kids-frame--Stock-Vector-children.jpg">
            <a:extLst>
              <a:ext uri="{FF2B5EF4-FFF2-40B4-BE49-F238E27FC236}">
                <a16:creationId xmlns:a16="http://schemas.microsoft.com/office/drawing/2014/main" id="{659346AD-5F51-4620-871E-606D7E099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5553" r="835" b="5621"/>
          <a:stretch>
            <a:fillRect/>
          </a:stretch>
        </p:blipFill>
        <p:spPr bwMode="auto">
          <a:xfrm>
            <a:off x="18361" y="19280"/>
            <a:ext cx="92011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4A8BA843-70AA-4064-A55F-427DCCB80FDD}"/>
              </a:ext>
            </a:extLst>
          </p:cNvPr>
          <p:cNvSpPr/>
          <p:nvPr/>
        </p:nvSpPr>
        <p:spPr>
          <a:xfrm>
            <a:off x="1500981" y="3414311"/>
            <a:ext cx="6142037" cy="331311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vi-VN" sz="3600" b="1">
                <a:solidFill>
                  <a:srgbClr val="CC0066"/>
                </a:solidFill>
                <a:cs typeface="Times New Roman" panose="02020603050405020304" pitchFamily="18" charset="0"/>
              </a:rPr>
              <a:t>KẾT LUẬN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vi-VN" sz="4000" b="1" i="1">
                <a:solidFill>
                  <a:srgbClr val="C00000"/>
                </a:solidFill>
                <a:cs typeface="Times New Roman" panose="02020603050405020304" pitchFamily="18" charset="0"/>
              </a:rPr>
              <a:t>Trong học tập, chúng ta cần phải luôn trung thực. Khi mắc lỗi gì trong học tập, ta nên thẳng thắn nhận lỗi và sửa lỗi.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sz="3200">
              <a:solidFill>
                <a:srgbClr val="CC0066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582</Words>
  <Application>Microsoft Office PowerPoint</Application>
  <PresentationFormat>On-screen Show (4:3)</PresentationFormat>
  <Paragraphs>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Hoạt động 2:  Sự cần thiết phải trung thực trong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giaoviensangtao.net</Company>
  <LinksUpToDate>false</LinksUpToDate>
  <SharedDoc>false</SharedDoc>
  <HyperlinkBase>http//:giaoviensangtao.net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Trung thực trong học tập</dc:title>
  <dc:creator>Hoang Bao</dc:creator>
  <cp:lastModifiedBy>Hương Đào</cp:lastModifiedBy>
  <cp:revision>140</cp:revision>
  <cp:lastPrinted>1601-01-01T00:00:00Z</cp:lastPrinted>
  <dcterms:created xsi:type="dcterms:W3CDTF">2007-05-02T06:41:29Z</dcterms:created>
  <dcterms:modified xsi:type="dcterms:W3CDTF">2022-09-14T08:40:27Z</dcterms:modified>
</cp:coreProperties>
</file>