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2" r:id="rId2"/>
    <p:sldId id="259" r:id="rId3"/>
    <p:sldId id="258" r:id="rId4"/>
    <p:sldId id="339" r:id="rId5"/>
    <p:sldId id="262" r:id="rId6"/>
    <p:sldId id="333" r:id="rId7"/>
    <p:sldId id="288" r:id="rId8"/>
    <p:sldId id="272" r:id="rId9"/>
    <p:sldId id="273" r:id="rId10"/>
    <p:sldId id="274" r:id="rId11"/>
    <p:sldId id="276" r:id="rId12"/>
    <p:sldId id="337" r:id="rId13"/>
    <p:sldId id="277" r:id="rId14"/>
    <p:sldId id="278" r:id="rId15"/>
    <p:sldId id="279" r:id="rId16"/>
    <p:sldId id="331" r:id="rId17"/>
    <p:sldId id="280" r:id="rId18"/>
    <p:sldId id="282" r:id="rId19"/>
    <p:sldId id="285" r:id="rId20"/>
    <p:sldId id="287" r:id="rId21"/>
    <p:sldId id="283" r:id="rId22"/>
    <p:sldId id="284" r:id="rId23"/>
    <p:sldId id="286" r:id="rId24"/>
    <p:sldId id="323" r:id="rId25"/>
    <p:sldId id="334" r:id="rId26"/>
    <p:sldId id="324" r:id="rId27"/>
    <p:sldId id="335" r:id="rId28"/>
    <p:sldId id="325" r:id="rId29"/>
    <p:sldId id="326" r:id="rId30"/>
    <p:sldId id="327" r:id="rId31"/>
    <p:sldId id="328" r:id="rId32"/>
    <p:sldId id="338" r:id="rId33"/>
    <p:sldId id="340" r:id="rId34"/>
    <p:sldId id="341" r:id="rId35"/>
    <p:sldId id="342" r:id="rId36"/>
    <p:sldId id="343" r:id="rId37"/>
    <p:sldId id="344" r:id="rId38"/>
    <p:sldId id="32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>
          <p15:clr>
            <a:srgbClr val="A4A3A4"/>
          </p15:clr>
        </p15:guide>
        <p15:guide id="2" pos="2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408" y="102"/>
      </p:cViewPr>
      <p:guideLst>
        <p:guide orient="horz" pos="1572"/>
        <p:guide pos="2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38B674C-FDC5-4504-81AA-5AE118A381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6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0DB7-9A2F-4BE5-9C4D-AB670BB65DC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742950"/>
            <a:ext cx="69342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CHÀO MỪNG CÁC EM ĐẾN VỚI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312508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7350"/>
            <a:ext cx="4191000" cy="302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7350"/>
            <a:ext cx="4191000" cy="302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5800" y="209550"/>
            <a:ext cx="7924800" cy="879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lũ,sạt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209550"/>
            <a:ext cx="8077200" cy="685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tham gia giao thông an 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847848"/>
            <a:ext cx="5029200" cy="237273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tôn trọng và chấp hành luật giao thông, vận động mọi người cùng tham gia giao thông an toàn.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23951"/>
            <a:ext cx="3708991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6350"/>
            <a:ext cx="9143999" cy="3486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285750"/>
            <a:ext cx="8839200" cy="5724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àng ngày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đã làm gì để chấp hành đúng luật Giao thông?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1450"/>
            <a:ext cx="8686800" cy="48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10" y="800100"/>
            <a:ext cx="3876675" cy="187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1000" y="3486150"/>
            <a:ext cx="4114800" cy="10858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xe đạp không được đi hàng 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2647" y="1258629"/>
            <a:ext cx="4114800" cy="15612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đi xe máy phải đội mũ bảo hiểm và thắt dây an toàn.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10" y="2800350"/>
            <a:ext cx="3876675" cy="21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685800"/>
            <a:ext cx="4084955" cy="143573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đúng phần 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876550"/>
            <a:ext cx="4084956" cy="20574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Nghiêm túc thực hiện theo tín hiệu đèn báo giao thông, quan sát trước khi qua đường.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90" y="133350"/>
            <a:ext cx="4156990" cy="222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90" y="2495549"/>
            <a:ext cx="4200652" cy="2530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543946" y="165248"/>
            <a:ext cx="4951708" cy="2343150"/>
          </a:xfrm>
          <a:prstGeom prst="cloudCallout">
            <a:avLst>
              <a:gd name="adj1" fmla="val -56745"/>
              <a:gd name="adj2" fmla="val 56409"/>
            </a:avLst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exagon 4"/>
          <p:cNvSpPr/>
          <p:nvPr/>
        </p:nvSpPr>
        <p:spPr>
          <a:xfrm>
            <a:off x="-8965" y="3407008"/>
            <a:ext cx="9152965" cy="1736492"/>
          </a:xfrm>
          <a:prstGeom prst="hexagon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luật giao thông là trách nhiệm của mỗi người dân để tự bảo vệ mình, bảo vệ mọi người và đảm bảo an toàn giao thông.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019800" y="2621826"/>
            <a:ext cx="484632" cy="733806"/>
          </a:xfrm>
          <a:prstGeom prst="downArrow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8188"/>
            <a:ext cx="2447925" cy="240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190750"/>
            <a:ext cx="73152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2: </a:t>
            </a:r>
          </a:p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 HÀNH –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20989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5300" y="14547"/>
            <a:ext cx="8153400" cy="8046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tranh nào dưới đây thể hiện việc thực hiện đúng Luật giao thông? Vì sao?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0118"/>
            <a:ext cx="9143999" cy="418338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1999"/>
            <a:ext cx="7772399" cy="371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4476750"/>
            <a:ext cx="91440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xe đạp sát lề đường bên phải, chỉ chở thêm 1 người.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133350"/>
            <a:ext cx="32004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4095750"/>
            <a:ext cx="9144000" cy="10477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Nghiêm túc thực hiện theo chỉ dẫn của đèn tín hiệu và đội mũ bảo hiểm.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95349"/>
            <a:ext cx="7772400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33350"/>
            <a:ext cx="36576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luật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1052" y="769281"/>
            <a:ext cx="8513618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1.Thế nào là tham gia các hoạt động nhân đạo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2477" y="2670531"/>
            <a:ext cx="87630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hoạt động mà em tham gia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383" y="1737081"/>
            <a:ext cx="880427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      </a:t>
            </a:r>
            <a:r>
              <a:rPr lang="vi-VN" sz="2800" b="1" dirty="0">
                <a:latin typeface="+mj-lt"/>
              </a:rPr>
              <a:t>Giúp đỡ những người gặp khó khăn hoạn</a:t>
            </a:r>
            <a:r>
              <a:rPr lang="en-US" sz="2800" b="1" dirty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nạn.</a:t>
            </a:r>
            <a:endParaRPr lang="en-US" sz="28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958" y="3747868"/>
            <a:ext cx="88927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70102" y="1872763"/>
            <a:ext cx="576580" cy="354965"/>
          </a:xfrm>
          <a:prstGeom prst="rightArrow">
            <a:avLst>
              <a:gd name="adj1" fmla="val 4966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22477" y="3945610"/>
            <a:ext cx="576580" cy="354965"/>
          </a:xfrm>
          <a:prstGeom prst="rightArrow">
            <a:avLst>
              <a:gd name="adj1" fmla="val 49668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4552950"/>
            <a:ext cx="9144000" cy="4381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Dừng lại trước rào chắn khi có tàu chạy qua.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1550"/>
            <a:ext cx="7620000" cy="319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253322"/>
            <a:ext cx="32004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8239"/>
            <a:ext cx="7620000" cy="324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4248150"/>
            <a:ext cx="9144000" cy="6423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vừa chạy nhanh, vừa chở quá  nhiều đồ và người trên xe.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7900" y="216057"/>
            <a:ext cx="48006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luật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endParaRPr 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38150"/>
            <a:ext cx="78486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3943350"/>
            <a:ext cx="9144000" cy="1028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Chăn thả trâu bò trên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gây nguy hiểm cho người tham gia giao thông.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66750"/>
            <a:ext cx="7620000" cy="330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4400550"/>
            <a:ext cx="9144000" cy="495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ngược chiều, xe đạp không được đi vào.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196590" y="285750"/>
            <a:ext cx="6791908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63444" y="1657350"/>
            <a:ext cx="8458200" cy="32778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sinh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đá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bóng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giữa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lòng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b, Hai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bạn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ngồi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chơi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tàu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hoả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c, Hai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phơi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rơm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rạ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quốc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lộ</a:t>
            </a:r>
            <a:endParaRPr lang="en-US" sz="22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thiếu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niên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đứng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xem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vũ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đám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thanh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niên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xe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máy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trái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phép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sinh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tan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tụ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tập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lòng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trước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cổng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e,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Để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trâu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bò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lung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tung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quốc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lộ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Đò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qua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sông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chở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quá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quy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định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9461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1950"/>
            <a:ext cx="914399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dự</a:t>
            </a:r>
            <a:r>
              <a:rPr lang="en-US" sz="2400" b="1" dirty="0"/>
              <a:t> </a:t>
            </a:r>
            <a:r>
              <a:rPr lang="en-US" sz="2400" b="1" dirty="0" err="1"/>
              <a:t>đoán</a:t>
            </a:r>
            <a:r>
              <a:rPr lang="en-US" sz="2400" b="1" dirty="0"/>
              <a:t> </a:t>
            </a:r>
            <a:r>
              <a:rPr lang="en-US" sz="2400" b="1" dirty="0" err="1"/>
              <a:t>xem</a:t>
            </a:r>
            <a:r>
              <a:rPr lang="en-US" sz="2400" b="1" dirty="0"/>
              <a:t> </a:t>
            </a:r>
            <a:r>
              <a:rPr lang="en-US" sz="2400" b="1" dirty="0" err="1"/>
              <a:t>điều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tình</a:t>
            </a:r>
            <a:r>
              <a:rPr lang="en-US" sz="2400" b="1" dirty="0"/>
              <a:t> </a:t>
            </a:r>
            <a:r>
              <a:rPr lang="en-US" sz="2400" b="1" dirty="0" err="1"/>
              <a:t>huống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23950"/>
            <a:ext cx="7086600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440055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  <a:buClr>
                <a:srgbClr val="56C7AA"/>
              </a:buClr>
              <a:buSzPct val="60000"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bóng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giữa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lòng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648633"/>
              </p:ext>
            </p:extLst>
          </p:nvPr>
        </p:nvGraphicFramePr>
        <p:xfrm>
          <a:off x="1126331" y="4559796"/>
          <a:ext cx="7062787" cy="456010"/>
        </p:xfrm>
        <a:graphic>
          <a:graphicData uri="http://schemas.openxmlformats.org/drawingml/2006/table">
            <a:tbl>
              <a:tblPr/>
              <a:tblGrid>
                <a:gridCol w="706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b, Hai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ngồi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tàu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hoả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361950"/>
            <a:ext cx="914399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dự</a:t>
            </a:r>
            <a:r>
              <a:rPr lang="en-US" sz="2400" b="1" dirty="0"/>
              <a:t> </a:t>
            </a:r>
            <a:r>
              <a:rPr lang="en-US" sz="2400" b="1" dirty="0" err="1"/>
              <a:t>đoán</a:t>
            </a:r>
            <a:r>
              <a:rPr lang="en-US" sz="2400" b="1" dirty="0"/>
              <a:t> </a:t>
            </a:r>
            <a:r>
              <a:rPr lang="en-US" sz="2400" b="1" dirty="0" err="1"/>
              <a:t>xem</a:t>
            </a:r>
            <a:r>
              <a:rPr lang="en-US" sz="2400" b="1" dirty="0"/>
              <a:t> </a:t>
            </a:r>
            <a:r>
              <a:rPr lang="en-US" sz="2400" b="1" dirty="0" err="1"/>
              <a:t>điều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tình</a:t>
            </a:r>
            <a:r>
              <a:rPr lang="en-US" sz="2400" b="1" dirty="0"/>
              <a:t> </a:t>
            </a:r>
            <a:r>
              <a:rPr lang="en-US" sz="2400" b="1" dirty="0" err="1"/>
              <a:t>huống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23950"/>
            <a:ext cx="719851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0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51" y="438150"/>
            <a:ext cx="9242337" cy="7254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" y="4525962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56C7AA"/>
              </a:buClr>
              <a:buSzPct val="60000"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c, Hai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phơi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rơm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quốc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lộ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76350"/>
            <a:ext cx="7010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1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361950"/>
            <a:ext cx="9144000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hãy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dự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đoán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xem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điều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gì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thể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xảy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huống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sau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:</a:t>
            </a:r>
          </a:p>
        </p:txBody>
      </p:sp>
      <p:graphicFrame>
        <p:nvGraphicFramePr>
          <p:cNvPr id="72708" name="Group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007643457"/>
              </p:ext>
            </p:extLst>
          </p:nvPr>
        </p:nvGraphicFramePr>
        <p:xfrm>
          <a:off x="0" y="4300538"/>
          <a:ext cx="9143999" cy="800100"/>
        </p:xfrm>
        <a:graphic>
          <a:graphicData uri="http://schemas.openxmlformats.org/drawingml/2006/table">
            <a:tbl>
              <a:tblPr/>
              <a:tblGrid>
                <a:gridCol w="9143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Một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thiếu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đứng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xem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cổ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vũ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thanh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đua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máy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phép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23950"/>
            <a:ext cx="6934199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24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99874"/>
              </p:ext>
            </p:extLst>
          </p:nvPr>
        </p:nvGraphicFramePr>
        <p:xfrm>
          <a:off x="0" y="4324350"/>
          <a:ext cx="9144000" cy="8001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1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Học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tan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tụ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tập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dưới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lòng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cổng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trường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" y="285750"/>
            <a:ext cx="9242337" cy="72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23950"/>
            <a:ext cx="7239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1687437"/>
            <a:ext cx="5303154" cy="6557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992823"/>
            <a:ext cx="1754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7678305" y="4212864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380423" y="3686537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381058" y="690880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8229600" y="825425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465160"/>
              </p:ext>
            </p:extLst>
          </p:nvPr>
        </p:nvGraphicFramePr>
        <p:xfrm>
          <a:off x="0" y="4476750"/>
          <a:ext cx="9372600" cy="540544"/>
        </p:xfrm>
        <a:graphic>
          <a:graphicData uri="http://schemas.openxmlformats.org/drawingml/2006/table">
            <a:tbl>
              <a:tblPr/>
              <a:tblGrid>
                <a:gridCol w="937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Để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bò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lung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quốc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4762" name="Group 10"/>
          <p:cNvGrpSpPr>
            <a:grpSpLocks/>
          </p:cNvGrpSpPr>
          <p:nvPr/>
        </p:nvGrpSpPr>
        <p:grpSpPr bwMode="auto">
          <a:xfrm>
            <a:off x="762000" y="1257300"/>
            <a:ext cx="7620000" cy="3067050"/>
            <a:chOff x="204" y="989"/>
            <a:chExt cx="5398" cy="2206"/>
          </a:xfrm>
        </p:grpSpPr>
        <p:pic>
          <p:nvPicPr>
            <p:cNvPr id="74763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026"/>
              <a:ext cx="2586" cy="21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64" name="Picture 12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989"/>
              <a:ext cx="2813" cy="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313"/>
            <a:ext cx="924233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7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8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781100"/>
              </p:ext>
            </p:extLst>
          </p:nvPr>
        </p:nvGraphicFramePr>
        <p:xfrm>
          <a:off x="-14344" y="4476750"/>
          <a:ext cx="9144000" cy="6096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Đò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qua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chở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định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44" y="329126"/>
            <a:ext cx="9242337" cy="72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00150"/>
            <a:ext cx="7162800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33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190750"/>
            <a:ext cx="73152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HOẠT ĐỘNG 3: </a:t>
            </a:r>
          </a:p>
          <a:p>
            <a:pPr algn="ctr"/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VẬN DỤNG </a:t>
            </a:r>
          </a:p>
        </p:txBody>
      </p:sp>
    </p:spTree>
    <p:extLst>
      <p:ext uri="{BB962C8B-B14F-4D97-AF65-F5344CB8AC3E}">
        <p14:creationId xmlns:p14="http://schemas.microsoft.com/office/powerpoint/2010/main" val="2367709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11"/>
          <p:cNvSpPr>
            <a:spLocks noChangeArrowheads="1" noChangeShapeType="1" noTextEdit="1"/>
          </p:cNvSpPr>
          <p:nvPr/>
        </p:nvSpPr>
        <p:spPr bwMode="auto">
          <a:xfrm>
            <a:off x="3943350" y="971550"/>
            <a:ext cx="1714500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TRÒ CHƠI</a:t>
            </a:r>
            <a:endParaRPr lang="en-US" sz="3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2362" r="25307" b="18375"/>
          <a:stretch>
            <a:fillRect/>
          </a:stretch>
        </p:blipFill>
        <p:spPr bwMode="auto">
          <a:xfrm>
            <a:off x="6572250" y="3886201"/>
            <a:ext cx="757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r="10695" b="19167"/>
          <a:stretch>
            <a:fillRect/>
          </a:stretch>
        </p:blipFill>
        <p:spPr bwMode="auto">
          <a:xfrm>
            <a:off x="6400800" y="2571750"/>
            <a:ext cx="877491" cy="76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14240"/>
          <a:stretch>
            <a:fillRect/>
          </a:stretch>
        </p:blipFill>
        <p:spPr bwMode="auto">
          <a:xfrm>
            <a:off x="4972050" y="2400301"/>
            <a:ext cx="85606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17" descr="cam di xe d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"/>
          <a:stretch>
            <a:fillRect/>
          </a:stretch>
        </p:blipFill>
        <p:spPr bwMode="auto">
          <a:xfrm>
            <a:off x="1771650" y="2457450"/>
            <a:ext cx="901304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18" descr="bien cam di n-chie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"/>
          <a:stretch>
            <a:fillRect/>
          </a:stretch>
        </p:blipFill>
        <p:spPr bwMode="auto">
          <a:xfrm>
            <a:off x="3200401" y="3771900"/>
            <a:ext cx="851297" cy="8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7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3409" r="19231" b="13637"/>
          <a:stretch>
            <a:fillRect/>
          </a:stretch>
        </p:blipFill>
        <p:spPr bwMode="auto">
          <a:xfrm>
            <a:off x="4914900" y="3886200"/>
            <a:ext cx="883444" cy="8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8" name="Picture 22" descr="bien cho xe tho s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r="11711"/>
          <a:stretch>
            <a:fillRect/>
          </a:stretch>
        </p:blipFill>
        <p:spPr bwMode="auto">
          <a:xfrm>
            <a:off x="3600450" y="2400300"/>
            <a:ext cx="808435" cy="77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9" name="Picture 23" descr="bien danh cho di b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6383" r="6804"/>
          <a:stretch>
            <a:fillRect/>
          </a:stretch>
        </p:blipFill>
        <p:spPr bwMode="auto">
          <a:xfrm>
            <a:off x="1714500" y="3714750"/>
            <a:ext cx="85606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3543300" y="1628775"/>
            <a:ext cx="2628900" cy="40005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nhanh,ai đúng?</a:t>
            </a:r>
          </a:p>
        </p:txBody>
      </p:sp>
    </p:spTree>
    <p:extLst>
      <p:ext uri="{BB962C8B-B14F-4D97-AF65-F5344CB8AC3E}">
        <p14:creationId xmlns:p14="http://schemas.microsoft.com/office/powerpoint/2010/main" val="5992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5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2362" r="25307" b="18375"/>
          <a:stretch>
            <a:fillRect/>
          </a:stretch>
        </p:blipFill>
        <p:spPr bwMode="auto">
          <a:xfrm>
            <a:off x="1714500" y="1371600"/>
            <a:ext cx="1844279" cy="191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257300" y="3686175"/>
            <a:ext cx="3314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một chiều</a:t>
            </a:r>
          </a:p>
        </p:txBody>
      </p: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3409" r="19231" b="13637"/>
          <a:stretch>
            <a:fillRect/>
          </a:stretch>
        </p:blipFill>
        <p:spPr bwMode="auto">
          <a:xfrm>
            <a:off x="5201841" y="1295400"/>
            <a:ext cx="195024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143500" y="3708798"/>
            <a:ext cx="2457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7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rẽ trái</a:t>
            </a:r>
          </a:p>
        </p:txBody>
      </p:sp>
    </p:spTree>
    <p:extLst>
      <p:ext uri="{BB962C8B-B14F-4D97-AF65-F5344CB8AC3E}">
        <p14:creationId xmlns:p14="http://schemas.microsoft.com/office/powerpoint/2010/main" val="9948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bien cam di n-chi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2257" r="8069" b="3581"/>
          <a:stretch>
            <a:fillRect/>
          </a:stretch>
        </p:blipFill>
        <p:spPr bwMode="auto">
          <a:xfrm>
            <a:off x="5543550" y="1252537"/>
            <a:ext cx="1988344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4686300" y="4057650"/>
            <a:ext cx="3314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  <p:pic>
        <p:nvPicPr>
          <p:cNvPr id="77837" name="Picture 13" descr="cam di xe d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"/>
          <a:stretch>
            <a:fillRect/>
          </a:stretch>
        </p:blipFill>
        <p:spPr bwMode="auto">
          <a:xfrm>
            <a:off x="1657350" y="1600200"/>
            <a:ext cx="21717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1314450" y="400050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7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xe đạp</a:t>
            </a:r>
          </a:p>
        </p:txBody>
      </p:sp>
    </p:spTree>
    <p:extLst>
      <p:ext uri="{BB962C8B-B14F-4D97-AF65-F5344CB8AC3E}">
        <p14:creationId xmlns:p14="http://schemas.microsoft.com/office/powerpoint/2010/main" val="11229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6" grpId="0"/>
      <p:bldP spid="778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11" descr="bien cho xe tho 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r="11711"/>
          <a:stretch>
            <a:fillRect/>
          </a:stretch>
        </p:blipFill>
        <p:spPr bwMode="auto">
          <a:xfrm>
            <a:off x="2128838" y="1628775"/>
            <a:ext cx="1714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r="10695" b="19167"/>
          <a:stretch>
            <a:fillRect/>
          </a:stretch>
        </p:blipFill>
        <p:spPr bwMode="auto">
          <a:xfrm>
            <a:off x="4950619" y="1628775"/>
            <a:ext cx="1943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5200650" y="4008835"/>
            <a:ext cx="1828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1657350" y="3794523"/>
            <a:ext cx="3143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riêng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xe thô sơ</a:t>
            </a:r>
          </a:p>
        </p:txBody>
      </p:sp>
    </p:spTree>
    <p:extLst>
      <p:ext uri="{BB962C8B-B14F-4D97-AF65-F5344CB8AC3E}">
        <p14:creationId xmlns:p14="http://schemas.microsoft.com/office/powerpoint/2010/main" val="40834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1" grpId="0"/>
      <p:bldP spid="7886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1" descr="bien danh cho di 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6383" r="6804"/>
          <a:stretch>
            <a:fillRect/>
          </a:stretch>
        </p:blipFill>
        <p:spPr bwMode="auto">
          <a:xfrm>
            <a:off x="1732360" y="1200150"/>
            <a:ext cx="1714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218010" y="3508773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riêng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người đi bộ</a:t>
            </a:r>
          </a:p>
        </p:txBody>
      </p:sp>
      <p:pic>
        <p:nvPicPr>
          <p:cNvPr id="7988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14240"/>
          <a:stretch>
            <a:fillRect/>
          </a:stretch>
        </p:blipFill>
        <p:spPr bwMode="auto">
          <a:xfrm>
            <a:off x="4663679" y="1085850"/>
            <a:ext cx="21145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457700" y="3394473"/>
            <a:ext cx="32575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nhau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tín hiệu đèn</a:t>
            </a:r>
          </a:p>
        </p:txBody>
      </p:sp>
    </p:spTree>
    <p:extLst>
      <p:ext uri="{BB962C8B-B14F-4D97-AF65-F5344CB8AC3E}">
        <p14:creationId xmlns:p14="http://schemas.microsoft.com/office/powerpoint/2010/main" val="2013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dib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7195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2"/>
          <p:cNvSpPr txBox="1">
            <a:spLocks noChangeArrowheads="1"/>
          </p:cNvSpPr>
          <p:nvPr/>
        </p:nvSpPr>
        <p:spPr bwMode="auto">
          <a:xfrm>
            <a:off x="3790950" y="717194"/>
            <a:ext cx="4000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u="sng" dirty="0">
                <a:solidFill>
                  <a:srgbClr val="000066"/>
                </a:solidFill>
                <a:cs typeface="Arial" charset="0"/>
              </a:rPr>
              <a:t>DẶN DÒ</a:t>
            </a:r>
          </a:p>
        </p:txBody>
      </p:sp>
      <p:pic>
        <p:nvPicPr>
          <p:cNvPr id="12" name="Picture 3" descr="Picture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78467"/>
            <a:ext cx="1943100" cy="1711128"/>
          </a:xfrm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0800" y="1926447"/>
            <a:ext cx="6400800" cy="19389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7081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l="9067" t="1756" r="2844" b="5536"/>
          <a:stretch>
            <a:fillRect/>
          </a:stretch>
        </p:blipFill>
        <p:spPr>
          <a:xfrm>
            <a:off x="46672" y="3070482"/>
            <a:ext cx="1887855" cy="1978025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150495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Xem video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ra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video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?</a:t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 Em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suy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nghĩ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sau khi xem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video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?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Up Ribbon 4"/>
          <p:cNvSpPr/>
          <p:nvPr/>
        </p:nvSpPr>
        <p:spPr>
          <a:xfrm>
            <a:off x="990600" y="269875"/>
            <a:ext cx="6705600" cy="1066800"/>
          </a:xfrm>
          <a:prstGeom prst="ribbon2">
            <a:avLst>
              <a:gd name="adj1" fmla="val 7252"/>
              <a:gd name="adj2" fmla="val 6547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800" b="1" dirty="0" err="1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đổi </a:t>
            </a:r>
            <a:r>
              <a:rPr lang="en-US" sz="2800" b="1" dirty="0" err="1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6747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819150"/>
            <a:ext cx="8915400" cy="3538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Thông tin:</a:t>
            </a:r>
          </a:p>
          <a:p>
            <a:r>
              <a:rPr lang="vi-VN" sz="3200" dirty="0">
                <a:latin typeface="+mj-lt"/>
              </a:rPr>
              <a:t>* Trong những năm gần đây, đã xảy ra nhiều tai nạn giao thông trên toàn quốc. Nhiều người bị thương, bị chết; kinh tế bị thiệt hại do hậu quả của tai nạn giao thông.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thủy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8006" y="209550"/>
            <a:ext cx="523008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nhân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504950"/>
            <a:ext cx="8762999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u="sng" dirty="0">
                <a:solidFill>
                  <a:srgbClr val="002060"/>
                </a:solidFill>
              </a:rPr>
              <a:t>Câu 1</a:t>
            </a:r>
            <a:r>
              <a:rPr lang="en-US" sz="3000" dirty="0">
                <a:solidFill>
                  <a:srgbClr val="002060"/>
                </a:solidFill>
              </a:rPr>
              <a:t>: Tai </a:t>
            </a:r>
            <a:r>
              <a:rPr lang="en-US" sz="3000" dirty="0" err="1">
                <a:solidFill>
                  <a:srgbClr val="002060"/>
                </a:solidFill>
              </a:rPr>
              <a:t>nạn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giao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thông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để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lại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những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hậu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quả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gì</a:t>
            </a:r>
            <a:endParaRPr lang="en-US" sz="3000" dirty="0">
              <a:solidFill>
                <a:srgbClr val="002060"/>
              </a:solidFill>
            </a:endParaRPr>
          </a:p>
          <a:p>
            <a:endParaRPr lang="en-US" sz="3000" dirty="0">
              <a:solidFill>
                <a:srgbClr val="002060"/>
              </a:solidFill>
            </a:endParaRPr>
          </a:p>
          <a:p>
            <a:r>
              <a:rPr lang="en-US" sz="3000" u="sng" dirty="0">
                <a:solidFill>
                  <a:srgbClr val="002060"/>
                </a:solidFill>
              </a:rPr>
              <a:t>Câu 2</a:t>
            </a:r>
            <a:r>
              <a:rPr lang="en-US" sz="3000" dirty="0">
                <a:solidFill>
                  <a:srgbClr val="002060"/>
                </a:solidFill>
              </a:rPr>
              <a:t>: </a:t>
            </a:r>
            <a:r>
              <a:rPr lang="en-US" sz="3000" dirty="0" err="1">
                <a:solidFill>
                  <a:srgbClr val="002060"/>
                </a:solidFill>
              </a:rPr>
              <a:t>Tại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sao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lại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xảy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ra</a:t>
            </a:r>
            <a:r>
              <a:rPr lang="en-US" sz="3000" dirty="0">
                <a:solidFill>
                  <a:srgbClr val="002060"/>
                </a:solidFill>
              </a:rPr>
              <a:t> tai </a:t>
            </a:r>
            <a:r>
              <a:rPr lang="en-US" sz="3000" dirty="0" err="1">
                <a:solidFill>
                  <a:srgbClr val="002060"/>
                </a:solidFill>
              </a:rPr>
              <a:t>nạn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giao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thông</a:t>
            </a:r>
            <a:endParaRPr lang="en-US" sz="3000" dirty="0">
              <a:solidFill>
                <a:srgbClr val="002060"/>
              </a:solidFill>
            </a:endParaRPr>
          </a:p>
          <a:p>
            <a:endParaRPr lang="en-US" sz="3000" dirty="0">
              <a:solidFill>
                <a:srgbClr val="002060"/>
              </a:solidFill>
            </a:endParaRPr>
          </a:p>
          <a:p>
            <a:r>
              <a:rPr lang="en-US" sz="3000" u="sng" dirty="0" err="1">
                <a:solidFill>
                  <a:srgbClr val="002060"/>
                </a:solidFill>
              </a:rPr>
              <a:t>Câu</a:t>
            </a:r>
            <a:r>
              <a:rPr lang="en-US" sz="3000" u="sng" dirty="0">
                <a:solidFill>
                  <a:srgbClr val="002060"/>
                </a:solidFill>
              </a:rPr>
              <a:t> 3</a:t>
            </a:r>
            <a:r>
              <a:rPr lang="en-US" sz="3000" dirty="0">
                <a:solidFill>
                  <a:srgbClr val="002060"/>
                </a:solidFill>
              </a:rPr>
              <a:t>: </a:t>
            </a:r>
            <a:r>
              <a:rPr lang="en-US" sz="3000" dirty="0" err="1">
                <a:solidFill>
                  <a:srgbClr val="002060"/>
                </a:solidFill>
              </a:rPr>
              <a:t>Em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cần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làm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gì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để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tham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gia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giao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thông</a:t>
            </a:r>
            <a:r>
              <a:rPr lang="en-US" sz="3000" dirty="0">
                <a:solidFill>
                  <a:srgbClr val="002060"/>
                </a:solidFill>
              </a:rPr>
              <a:t> an </a:t>
            </a:r>
            <a:r>
              <a:rPr lang="en-US" sz="3000" dirty="0" err="1">
                <a:solidFill>
                  <a:srgbClr val="002060"/>
                </a:solidFill>
              </a:rPr>
              <a:t>toàn</a:t>
            </a:r>
            <a:r>
              <a:rPr lang="en-US" sz="3000" dirty="0">
                <a:solidFill>
                  <a:srgbClr val="00206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2105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" y="438150"/>
            <a:ext cx="8991600" cy="9715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1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:Tai nạn giao thông </a:t>
            </a:r>
            <a:r>
              <a:rPr lang="vi-VN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hậu quả gì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442" y="2038350"/>
            <a:ext cx="5842289" cy="261834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nạn giao thông để lại rất nhiều hậu quả: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 thất về người và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(người chết, người bị thương, bị tàn tật, x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trệ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1657350"/>
            <a:ext cx="2988310" cy="3058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33350"/>
            <a:ext cx="7543800" cy="685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743075"/>
            <a:ext cx="3993204" cy="28003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nhiều nguyên nhân nhưng chủ yếu là do con người (lái nhanh, vượt ẩu,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chấp hành luật giao thông,...).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72" y="2914650"/>
            <a:ext cx="4392614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50034"/>
            <a:ext cx="4240212" cy="209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2173640" y="1050035"/>
            <a:ext cx="484632" cy="51435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42950"/>
            <a:ext cx="4174293" cy="264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6" y="895350"/>
            <a:ext cx="4073781" cy="282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" y="4019550"/>
            <a:ext cx="8229600" cy="6477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 Do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giao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985</Words>
  <Application>Microsoft Office PowerPoint</Application>
  <PresentationFormat>On-screen Show (16:9)</PresentationFormat>
  <Paragraphs>86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Thế nào là tham gia các hoạt động nhân đạo?</dc:title>
  <dc:creator>Windows User</dc:creator>
  <cp:lastModifiedBy>Hương Đào</cp:lastModifiedBy>
  <cp:revision>94</cp:revision>
  <dcterms:created xsi:type="dcterms:W3CDTF">2020-05-28T15:02:00Z</dcterms:created>
  <dcterms:modified xsi:type="dcterms:W3CDTF">2022-04-10T09:47:49Z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1033-11.2.0.9363</vt:lpwstr>
  </property>
</Properties>
</file>