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7" r:id="rId2"/>
    <p:sldId id="301" r:id="rId3"/>
    <p:sldId id="287" r:id="rId4"/>
    <p:sldId id="302" r:id="rId5"/>
    <p:sldId id="303" r:id="rId6"/>
    <p:sldId id="318" r:id="rId7"/>
    <p:sldId id="311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29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B3C"/>
    <a:srgbClr val="945641"/>
    <a:srgbClr val="8D7545"/>
    <a:srgbClr val="CDBF97"/>
    <a:srgbClr val="ECE8E5"/>
    <a:srgbClr val="E4CBCB"/>
    <a:srgbClr val="A88755"/>
    <a:srgbClr val="1F2020"/>
    <a:srgbClr val="263B45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7BD26-6F24-456C-A489-72630F8D8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5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27C6-F4D0-47F6-AE8F-9C0124CFD860}" type="datetimeFigureOut">
              <a:rPr lang="en-US"/>
              <a:pPr>
                <a:defRPr/>
              </a:pPr>
              <a:t>1/20/2022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1D33B8-D88F-40C6-8CE8-9FBD50902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slide" Target="slide1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slide" Target="slide15.xml"/><Relationship Id="rId5" Type="http://schemas.openxmlformats.org/officeDocument/2006/relationships/slide" Target="slide5.xml"/><Relationship Id="rId10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30F5B51-47F1-4FD8-8F1E-A019075A81A2}"/>
              </a:ext>
            </a:extLst>
          </p:cNvPr>
          <p:cNvSpPr txBox="1"/>
          <p:nvPr/>
        </p:nvSpPr>
        <p:spPr>
          <a:xfrm>
            <a:off x="6992968" y="1651146"/>
            <a:ext cx="47247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945641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ĐẠO ĐỨC</a:t>
            </a:r>
            <a:endParaRPr lang="zh-CN" altLang="en-US" sz="8800" b="1" dirty="0">
              <a:solidFill>
                <a:srgbClr val="945641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5c249dca6369b">
            <a:hlinkClick r:id="" action="ppaction://media"/>
            <a:extLst>
              <a:ext uri="{FF2B5EF4-FFF2-40B4-BE49-F238E27FC236}">
                <a16:creationId xmlns:a16="http://schemas.microsoft.com/office/drawing/2014/main" id="{07307838-D627-4CBA-A955-D7883BF045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6595" y="-1387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8 chữ cái. </a:t>
            </a: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nói nổi tiếng của Bác Hồ: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Vì lợi ích mười năm trồng cây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Vì lợi ích trăm năm trồng người”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công việc gì?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30325" y="1077913"/>
          <a:ext cx="8582024" cy="1254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41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691" marB="4569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30325" y="1155700"/>
          <a:ext cx="8542338" cy="1098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42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98550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   I    Á   O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V   I    Ê   N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663" marB="456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6 chữ cái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người làm việc giữ gìn sự an ninh, trật tự cho xã hội; thường xuyên phải đối mặt với hiểm nguy và tội phạm?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90638" y="1103313"/>
          <a:ext cx="8128002" cy="113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66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61" marB="4576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5100" y="1103313"/>
          <a:ext cx="8128000" cy="1181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    Ô    N     G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A    N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3" marB="4575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5 chữ cái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thể khám, chữa bệnh cho bệnh nhân?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58988" y="1020763"/>
          <a:ext cx="8128000" cy="1258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888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9188" y="1147763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    Á      C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S       Ĩ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0225" y="131763"/>
            <a:ext cx="11503025" cy="6434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…..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95475" y="4678363"/>
          <a:ext cx="81280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46" marB="45746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22500" y="4822825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B     Ộ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Đ      Ộ      I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8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4 chữ cái. </a:t>
            </a: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Đây là người thể hiện rất hay những bài hát, tạo sự giải trí cho người nghe? </a:t>
            </a:r>
            <a:b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84388" y="1050925"/>
          <a:ext cx="7232652" cy="147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95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7" marR="91457" marT="45700" marB="4570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17738" y="1287463"/>
          <a:ext cx="8128000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      A       S       Ĩ</a:t>
                      </a:r>
                    </a:p>
                  </a:txBody>
                  <a:tcPr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636000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184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928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Ậ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05638" y="11668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80038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448800" y="1166813"/>
            <a:ext cx="8128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37544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45672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8636000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78184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1928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005638" y="17764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380038" y="1776413"/>
            <a:ext cx="812800" cy="609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9416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37544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45672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Ấ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78184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61928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7005638" y="23860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380038" y="2386013"/>
            <a:ext cx="812800" cy="609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7544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45672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8636000" y="2992438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8184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1928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7005638" y="29956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380038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Ọ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9448800" y="2995613"/>
            <a:ext cx="812800" cy="609600"/>
          </a:xfrm>
          <a:prstGeom prst="rect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8612188" y="3605213"/>
            <a:ext cx="836612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818438" y="3605213"/>
            <a:ext cx="8128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Ể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6192838" y="3605213"/>
            <a:ext cx="8128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7005638" y="36052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8636000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8184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61928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7005638" y="42148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5380038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9448800" y="4214813"/>
            <a:ext cx="8128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7823200" y="4824413"/>
            <a:ext cx="8128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6192838" y="4824413"/>
            <a:ext cx="8128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7005638" y="4824413"/>
            <a:ext cx="8128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8" name="Oval 7"/>
          <p:cNvSpPr/>
          <p:nvPr/>
        </p:nvSpPr>
        <p:spPr>
          <a:xfrm>
            <a:off x="341313" y="1173163"/>
            <a:ext cx="812800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341313" y="1782763"/>
            <a:ext cx="812800" cy="6096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41313" y="2392363"/>
            <a:ext cx="8128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341313" y="3001963"/>
            <a:ext cx="812800" cy="609600"/>
          </a:xfrm>
          <a:prstGeom prst="ellipse">
            <a:avLst/>
          </a:prstGeom>
          <a:solidFill>
            <a:srgbClr val="C042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341313" y="3605213"/>
            <a:ext cx="812800" cy="60960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41313" y="4227513"/>
            <a:ext cx="812800" cy="6096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341313" y="4837113"/>
            <a:ext cx="8128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5200" y="0"/>
            <a:ext cx="8331200" cy="838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TRÒ CHƠI Ô CHỮ </a:t>
            </a:r>
          </a:p>
        </p:txBody>
      </p:sp>
      <p:sp>
        <p:nvSpPr>
          <p:cNvPr id="3" name="Rectangle 2">
            <a:hlinkClick r:id="rId9" action="ppaction://hlinksldjump"/>
          </p:cNvPr>
          <p:cNvSpPr/>
          <p:nvPr/>
        </p:nvSpPr>
        <p:spPr>
          <a:xfrm>
            <a:off x="11204575" y="979488"/>
            <a:ext cx="708025" cy="617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Rectangle 52">
            <a:hlinkClick r:id="rId10" action="ppaction://hlinksldjump"/>
          </p:cNvPr>
          <p:cNvSpPr/>
          <p:nvPr/>
        </p:nvSpPr>
        <p:spPr>
          <a:xfrm>
            <a:off x="11204575" y="1701800"/>
            <a:ext cx="708025" cy="61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4" name="Rectangle 53">
            <a:hlinkClick r:id="rId11" action="ppaction://hlinksldjump"/>
          </p:cNvPr>
          <p:cNvSpPr/>
          <p:nvPr/>
        </p:nvSpPr>
        <p:spPr>
          <a:xfrm>
            <a:off x="11204575" y="2322513"/>
            <a:ext cx="708025" cy="619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5" name="Rectangle 54">
            <a:hlinkClick r:id="rId12" action="ppaction://hlinksldjump"/>
          </p:cNvPr>
          <p:cNvSpPr/>
          <p:nvPr/>
        </p:nvSpPr>
        <p:spPr>
          <a:xfrm>
            <a:off x="11204575" y="2984500"/>
            <a:ext cx="708025" cy="627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6" name="Rectangle 55">
            <a:hlinkClick r:id="rId2" action="ppaction://hlinksldjump"/>
          </p:cNvPr>
          <p:cNvSpPr/>
          <p:nvPr/>
        </p:nvSpPr>
        <p:spPr>
          <a:xfrm>
            <a:off x="11204575" y="3611563"/>
            <a:ext cx="708025" cy="62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7" name="Rectangle 56">
            <a:hlinkClick r:id="rId4" action="ppaction://hlinksldjump"/>
          </p:cNvPr>
          <p:cNvSpPr/>
          <p:nvPr/>
        </p:nvSpPr>
        <p:spPr>
          <a:xfrm>
            <a:off x="11204575" y="4241800"/>
            <a:ext cx="708025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8" name="Rectangle 57">
            <a:hlinkClick r:id="rId5" action="ppaction://hlinksldjump"/>
          </p:cNvPr>
          <p:cNvSpPr/>
          <p:nvPr/>
        </p:nvSpPr>
        <p:spPr>
          <a:xfrm>
            <a:off x="11204575" y="4884738"/>
            <a:ext cx="708025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394" name="TextBox 3"/>
          <p:cNvSpPr txBox="1">
            <a:spLocks noChangeArrowheads="1"/>
          </p:cNvSpPr>
          <p:nvPr/>
        </p:nvSpPr>
        <p:spPr bwMode="auto">
          <a:xfrm>
            <a:off x="11088688" y="282575"/>
            <a:ext cx="93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b="1"/>
              <a:t>Câu hỏi </a:t>
            </a:r>
          </a:p>
        </p:txBody>
      </p:sp>
    </p:spTree>
    <p:extLst>
      <p:ext uri="{BB962C8B-B14F-4D97-AF65-F5344CB8AC3E}">
        <p14:creationId xmlns:p14="http://schemas.microsoft.com/office/powerpoint/2010/main" val="3397845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4197" y="1309994"/>
            <a:ext cx="1238638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CÂU HỎI 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Từ nói chăm sóc học sinh </a:t>
            </a:r>
            <a:endParaRPr lang="en-US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của các thầy cô giáo. </a:t>
            </a:r>
            <a:endParaRPr lang="en-US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latin typeface="+mj-lt"/>
                <a:cs typeface="+mn-cs"/>
              </a:rPr>
              <a:t>( Gồm 6 chữ cái)</a:t>
            </a:r>
            <a:endParaRPr lang="en-US" sz="480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latin typeface="+mj-lt"/>
              <a:cs typeface="+mn-cs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9958"/>
      </p:ext>
    </p:extLst>
  </p:cSld>
  <p:clrMapOvr>
    <a:masterClrMapping/>
  </p:clrMapOvr>
  <p:transition spd="slow">
    <p:sndAc>
      <p:stSnd>
        <p:snd r:embed="rId2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0" y="2967038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>
                <a:latin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4545" y="1166545"/>
            <a:ext cx="8092280" cy="39703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CÂU HỎI 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</a:t>
            </a: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Học sinh phải thể hiện điều này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trong học tập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 để thầy cô, cha mẹ vui lòng. 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j-lt"/>
                <a:cs typeface="+mn-cs"/>
              </a:rPr>
              <a:t>( Gồm 7 chữ cái).</a:t>
            </a:r>
            <a:endParaRPr lang="en-US" sz="48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latin typeface="+mj-lt"/>
              <a:cs typeface="+mn-cs"/>
            </a:endParaRPr>
          </a:p>
        </p:txBody>
      </p:sp>
      <p:sp>
        <p:nvSpPr>
          <p:cNvPr id="33" name="Action Button: Home 32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4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049" y="1336767"/>
            <a:ext cx="8233344" cy="280076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Thầy cô thường làm việc này sau </a:t>
            </a:r>
            <a:endParaRPr lang="en-US" sz="4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193B3C">
                  <a:alpha val="57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khi thu bài kiểm tra của học sinh.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193B3C">
                    <a:alpha val="5700"/>
                  </a:srgbClr>
                </a:solidFill>
                <a:latin typeface="Times New Roman" pitchFamily="18" charset="0"/>
                <a:cs typeface="Times New Roman" pitchFamily="18" charset="0"/>
              </a:rPr>
              <a:t>( Gồm 7 chữ cái)</a:t>
            </a:r>
            <a:endParaRPr lang="en-US" sz="4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193B3C">
                  <a:alpha val="57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2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3022" y="1532709"/>
            <a:ext cx="7590539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>
                  <a:prstDash val="solid"/>
                </a:ln>
                <a:latin typeface="+mn-lt"/>
                <a:cs typeface="+mn-cs"/>
              </a:rPr>
              <a:t>CÂU HỎI 4</a:t>
            </a:r>
            <a:r>
              <a:rPr lang="vi-VN" sz="5400" b="1" dirty="0">
                <a:ln>
                  <a:prstDash val="solid"/>
                </a:ln>
                <a:latin typeface="+mn-lt"/>
                <a:cs typeface="+mn-cs"/>
              </a:rPr>
              <a:t> </a:t>
            </a:r>
            <a:endParaRPr lang="en-US" sz="5400" b="1" dirty="0">
              <a:ln>
                <a:prstDash val="solid"/>
              </a:ln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Đây là một truyền thống </a:t>
            </a:r>
            <a:endParaRPr lang="en-US" sz="5400" b="1" dirty="0">
              <a:ln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tốt đẹp của dân tộc ta.</a:t>
            </a:r>
            <a:endParaRPr lang="en-US" sz="5400" b="1" dirty="0">
              <a:ln>
                <a:prstDash val="solid"/>
              </a:ln>
              <a:latin typeface="+mj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>
                  <a:prstDash val="solid"/>
                </a:ln>
                <a:latin typeface="+mj-lt"/>
                <a:cs typeface="+mn-cs"/>
              </a:rPr>
              <a:t> ( Gồm 8 chữ cái)</a:t>
            </a:r>
            <a:r>
              <a:rPr lang="vi-VN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latin typeface="+mj-lt"/>
                <a:cs typeface="+mn-cs"/>
              </a:rPr>
              <a:t> </a:t>
            </a: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01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 ĐÃ HỌC</a:t>
            </a:r>
          </a:p>
        </p:txBody>
      </p:sp>
    </p:spTree>
    <p:extLst>
      <p:ext uri="{BB962C8B-B14F-4D97-AF65-F5344CB8AC3E}">
        <p14:creationId xmlns:p14="http://schemas.microsoft.com/office/powerpoint/2010/main" val="31884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5223" y="1454331"/>
            <a:ext cx="9932527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CÂU HỎI 5</a:t>
            </a: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Con số đánh giá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kết quả bài làm của học sinh. 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( Gồm 4 chữ cái)</a:t>
            </a:r>
            <a:endParaRPr 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89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4479" y="1219200"/>
            <a:ext cx="8129148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HỎI 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thường chuẩn bị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này trước khi lên lớp.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Gồm 6 chữ cái).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ction Button: Home 30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8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653" y="1530531"/>
            <a:ext cx="9334350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 HỎI 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Ngày Nhà giáo Việt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Nam, học sinh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tặng thầy cô . . .để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tỏ lòng biết ơn công lao dạy dỗ. 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 Gồm 3 chữ cái)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ction Button: Home 34">
            <a:hlinkClick r:id="rId2" action="ppaction://hlinksldjump" highlightClick="1"/>
          </p:cNvPr>
          <p:cNvSpPr/>
          <p:nvPr/>
        </p:nvSpPr>
        <p:spPr>
          <a:xfrm>
            <a:off x="11207750" y="6186488"/>
            <a:ext cx="1016000" cy="609600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8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456019" y="360104"/>
            <a:ext cx="2302174" cy="1784234"/>
            <a:chOff x="0" y="0"/>
            <a:chExt cx="935238" cy="845749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21170" y="2815022"/>
            <a:ext cx="76517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1170" y="4197735"/>
            <a:ext cx="757713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1380056" y="1937980"/>
            <a:ext cx="4810882" cy="81781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618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508196" y="1614118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:a16="http://schemas.microsoft.com/office/drawing/2014/main" id="{B2FCABB2-B52B-43EA-A5E3-E95B2BED0534}"/>
              </a:ext>
            </a:extLst>
          </p:cNvPr>
          <p:cNvSpPr/>
          <p:nvPr/>
        </p:nvSpPr>
        <p:spPr>
          <a:xfrm>
            <a:off x="1491466" y="2552501"/>
            <a:ext cx="4617786" cy="320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60000"/>
              </a:lnSpc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18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12753" y="798563"/>
            <a:ext cx="6158086" cy="1350602"/>
            <a:chOff x="-41990" y="240669"/>
            <a:chExt cx="5852963" cy="3203728"/>
          </a:xfrm>
        </p:grpSpPr>
        <p:grpSp>
          <p:nvGrpSpPr>
            <p:cNvPr id="2" name="Group 1"/>
            <p:cNvGrpSpPr/>
            <p:nvPr/>
          </p:nvGrpSpPr>
          <p:grpSpPr>
            <a:xfrm>
              <a:off x="-41990" y="240669"/>
              <a:ext cx="5852963" cy="3203728"/>
              <a:chOff x="-41990" y="304800"/>
              <a:chExt cx="5852963" cy="320372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1B72D8B-8AB1-44D0-BC6E-68395FBAB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065" b="22198"/>
              <a:stretch/>
            </p:blipFill>
            <p:spPr>
              <a:xfrm>
                <a:off x="-41990" y="304800"/>
                <a:ext cx="5852963" cy="3203728"/>
              </a:xfrm>
              <a:prstGeom prst="rect">
                <a:avLst/>
              </a:prstGeom>
            </p:spPr>
          </p:pic>
          <p:sp>
            <p:nvSpPr>
              <p:cNvPr id="5" name="Shape 887">
                <a:extLst>
                  <a:ext uri="{FF2B5EF4-FFF2-40B4-BE49-F238E27FC236}">
                    <a16:creationId xmlns:a16="http://schemas.microsoft.com/office/drawing/2014/main" id="{FF774C26-45CF-4CEB-9BA9-5D8E58F2C456}"/>
                  </a:ext>
                </a:extLst>
              </p:cNvPr>
              <p:cNvSpPr/>
              <p:nvPr/>
            </p:nvSpPr>
            <p:spPr>
              <a:xfrm>
                <a:off x="2394202" y="2023025"/>
                <a:ext cx="2250232" cy="2509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/>
              <a:p>
                <a:pPr>
                  <a:lnSpc>
                    <a:spcPct val="160000"/>
                  </a:lnSpc>
                  <a:defRPr sz="2000">
                    <a:latin typeface="Slabo 27px"/>
                    <a:ea typeface="Slabo 27px"/>
                    <a:cs typeface="Slabo 27px"/>
                    <a:sym typeface="Slabo 27px"/>
                  </a:defRPr>
                </a:pPr>
                <a:endParaRPr sz="900" dirty="0">
                  <a:latin typeface="仓耳玄三M W05" panose="02020400000000000000" pitchFamily="18" charset="-122"/>
                  <a:ea typeface="仓耳玄三M W05" panose="02020400000000000000" pitchFamily="18" charset="-122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A9CCB34-8EC9-4117-8E70-C36A92B85CB1}"/>
                  </a:ext>
                </a:extLst>
              </p:cNvPr>
              <p:cNvSpPr txBox="1"/>
              <p:nvPr/>
            </p:nvSpPr>
            <p:spPr>
              <a:xfrm>
                <a:off x="1262034" y="1802933"/>
                <a:ext cx="876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atin typeface="字魂7号-温暖童稚体" panose="00000500000000000000" pitchFamily="2" charset="-122"/>
                    <a:ea typeface="字魂7号-温暖童稚体" panose="00000500000000000000" pitchFamily="2" charset="-122"/>
                  </a:rPr>
                  <a:t>01</a:t>
                </a:r>
                <a:endParaRPr lang="zh-CN" altLang="en-US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endParaRPr>
              </a:p>
            </p:txBody>
          </p:sp>
        </p:grpSp>
        <p:sp>
          <p:nvSpPr>
            <p:cNvPr id="10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026332" y="1738802"/>
              <a:ext cx="2831963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Trung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thực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251737" y="2142297"/>
            <a:ext cx="5879312" cy="1225844"/>
            <a:chOff x="213922" y="3124200"/>
            <a:chExt cx="5852963" cy="320372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02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11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670660"/>
              <a:ext cx="2610662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Vượt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khó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tập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58116" y="3334339"/>
            <a:ext cx="5879312" cy="1225844"/>
            <a:chOff x="213922" y="3124200"/>
            <a:chExt cx="5852963" cy="3203728"/>
          </a:xfrm>
        </p:grpSpPr>
        <p:pic>
          <p:nvPicPr>
            <p:cNvPr id="40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1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03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2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Bày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tỏ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ý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kiến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173366" y="4721167"/>
            <a:ext cx="5879312" cy="1225844"/>
            <a:chOff x="213922" y="3124200"/>
            <a:chExt cx="5852963" cy="3203728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5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04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46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tiền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của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04617" y="817212"/>
            <a:ext cx="5879312" cy="1225844"/>
            <a:chOff x="213922" y="3124200"/>
            <a:chExt cx="5852963" cy="3203728"/>
          </a:xfrm>
        </p:grpSpPr>
        <p:pic>
          <p:nvPicPr>
            <p:cNvPr id="48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49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05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0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Tiết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kiệm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thời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gian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304617" y="1945814"/>
            <a:ext cx="5879312" cy="1225844"/>
            <a:chOff x="213922" y="3124200"/>
            <a:chExt cx="5852963" cy="3203728"/>
          </a:xfrm>
        </p:grpSpPr>
        <p:pic>
          <p:nvPicPr>
            <p:cNvPr id="52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53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166212" y="417122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06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4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1947174" y="4300363"/>
              <a:ext cx="3303251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Hiếu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ông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bà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cha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mẹ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173737" y="3269546"/>
            <a:ext cx="5879312" cy="1225844"/>
            <a:chOff x="213922" y="3124200"/>
            <a:chExt cx="5852963" cy="3203728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57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07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58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Biết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ơn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thầy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cô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12076" y="4803993"/>
            <a:ext cx="5879312" cy="1225844"/>
            <a:chOff x="213922" y="3124200"/>
            <a:chExt cx="5852963" cy="3203728"/>
          </a:xfrm>
        </p:grpSpPr>
        <p:pic>
          <p:nvPicPr>
            <p:cNvPr id="64" name="图片 6">
              <a:extLst>
                <a:ext uri="{FF2B5EF4-FFF2-40B4-BE49-F238E27FC236}">
                  <a16:creationId xmlns:a16="http://schemas.microsoft.com/office/drawing/2014/main" id="{A2B01138-65A3-47B1-8565-F0539CE99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213922" y="3124200"/>
              <a:ext cx="5852963" cy="3203728"/>
            </a:xfrm>
            <a:prstGeom prst="rect">
              <a:avLst/>
            </a:prstGeom>
          </p:spPr>
        </p:pic>
        <p:sp>
          <p:nvSpPr>
            <p:cNvPr id="65" name="文本框 8">
              <a:extLst>
                <a:ext uri="{FF2B5EF4-FFF2-40B4-BE49-F238E27FC236}">
                  <a16:creationId xmlns:a16="http://schemas.microsoft.com/office/drawing/2014/main" id="{8E77FF3B-3E13-4F3A-B7BF-9FE89861AD25}"/>
                </a:ext>
              </a:extLst>
            </p:cNvPr>
            <p:cNvSpPr txBox="1"/>
            <p:nvPr/>
          </p:nvSpPr>
          <p:spPr>
            <a:xfrm>
              <a:off x="1470584" y="4101783"/>
              <a:ext cx="876256" cy="185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latin typeface="字魂7号-温暖童稚体" panose="00000500000000000000" pitchFamily="2" charset="-122"/>
                  <a:ea typeface="字魂7号-温暖童稚体" panose="00000500000000000000" pitchFamily="2" charset="-122"/>
                </a:rPr>
                <a:t>08</a:t>
              </a:r>
              <a:endParaRPr lang="zh-CN" altLang="en-US" sz="40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66" name="Shape 887">
              <a:extLst>
                <a:ext uri="{FF2B5EF4-FFF2-40B4-BE49-F238E27FC236}">
                  <a16:creationId xmlns:a16="http://schemas.microsoft.com/office/drawing/2014/main" id="{B2FCABB2-B52B-43EA-A5E3-E95B2BED0534}"/>
                </a:ext>
              </a:extLst>
            </p:cNvPr>
            <p:cNvSpPr/>
            <p:nvPr/>
          </p:nvSpPr>
          <p:spPr>
            <a:xfrm>
              <a:off x="2346840" y="4232002"/>
              <a:ext cx="2610662" cy="14210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>
                <a:lnSpc>
                  <a:spcPct val="160000"/>
                </a:lnSpc>
                <a:defRPr sz="2000">
                  <a:latin typeface="Slabo 27px"/>
                  <a:ea typeface="Slabo 27px"/>
                  <a:cs typeface="Slabo 27px"/>
                  <a:sym typeface="Slabo 27px"/>
                </a:defRPr>
              </a:pP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Yêu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lao</a:t>
              </a:r>
              <a:r>
                <a:rPr 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động</a:t>
              </a:r>
              <a:endParaRPr sz="20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3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02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520814" y="2705983"/>
            <a:ext cx="4617920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	IÊN HỆ THỰC TẾ</a:t>
            </a:r>
          </a:p>
        </p:txBody>
      </p:sp>
    </p:spTree>
    <p:extLst>
      <p:ext uri="{BB962C8B-B14F-4D97-AF65-F5344CB8AC3E}">
        <p14:creationId xmlns:p14="http://schemas.microsoft.com/office/powerpoint/2010/main" val="29800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1155" y="320625"/>
            <a:ext cx="106802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CÁC VIỆC LÀM THEO CÁC         CHỦ ĐIỂM ĐÃ HỌC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4443" y="2270849"/>
            <a:ext cx="10668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4443" y="3419868"/>
            <a:ext cx="10668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64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21239"/>
            <a:ext cx="12191980" cy="6857990"/>
          </a:xfrm>
          <a:prstGeom prst="rect">
            <a:avLst/>
          </a:prstGeom>
        </p:spPr>
      </p:pic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B044F5-1663-43DD-AB23-C7114D9B3FCD}"/>
              </a:ext>
            </a:extLst>
          </p:cNvPr>
          <p:cNvSpPr txBox="1"/>
          <p:nvPr/>
        </p:nvSpPr>
        <p:spPr>
          <a:xfrm>
            <a:off x="2051547" y="1431679"/>
            <a:ext cx="28682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dirty="0">
                <a:solidFill>
                  <a:srgbClr val="945641"/>
                </a:solidFill>
                <a:latin typeface="小白" panose="02010601030101010101" pitchFamily="2" charset="-122"/>
                <a:ea typeface="小白" panose="02010601030101010101" pitchFamily="2" charset="-122"/>
              </a:rPr>
              <a:t>03</a:t>
            </a:r>
            <a:endParaRPr lang="zh-CN" altLang="en-US" sz="16600" dirty="0">
              <a:solidFill>
                <a:srgbClr val="945641"/>
              </a:solidFill>
              <a:latin typeface="小白" panose="02010601030101010101" pitchFamily="2" charset="-122"/>
              <a:ea typeface="小白" panose="02010601030101010101" pitchFamily="2" charset="-122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1EA2D30-2B47-43CD-A5D8-CA8F231E6875}"/>
              </a:ext>
            </a:extLst>
          </p:cNvPr>
          <p:cNvSpPr txBox="1">
            <a:spLocks/>
          </p:cNvSpPr>
          <p:nvPr/>
        </p:nvSpPr>
        <p:spPr>
          <a:xfrm>
            <a:off x="6287588" y="2144280"/>
            <a:ext cx="5904412" cy="14885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VUI HỌC TẬP</a:t>
            </a:r>
          </a:p>
        </p:txBody>
      </p:sp>
    </p:spTree>
    <p:extLst>
      <p:ext uri="{BB962C8B-B14F-4D97-AF65-F5344CB8AC3E}">
        <p14:creationId xmlns:p14="http://schemas.microsoft.com/office/powerpoint/2010/main" val="13369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7500" y="131763"/>
            <a:ext cx="11503025" cy="64817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31925" y="4217988"/>
          <a:ext cx="9272585" cy="146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4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5" marR="91445" marT="45717" marB="457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31925" y="4494213"/>
          <a:ext cx="9272588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    Ô    N      G</a:t>
                      </a:r>
                      <a:r>
                        <a:rPr lang="en-US" sz="5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D    Â     N</a:t>
                      </a:r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0225" y="317500"/>
            <a:ext cx="11503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chữ gồm 7 chữ cái. </a:t>
            </a: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thơ Tố Hữu đã từng viết: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“Tiếng chổi tre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Đêm hè 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Quét rác…”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nói về công việc này?</a:t>
            </a:r>
            <a:b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04900" y="1274763"/>
          <a:ext cx="8128001" cy="12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6025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53" marB="4575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04900" y="1379538"/>
          <a:ext cx="8339138" cy="10064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39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    A    O</a:t>
                      </a:r>
                      <a:r>
                        <a:rPr lang="en-US" sz="6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C   Ô    N   G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49" marB="457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203200" y="6083300"/>
            <a:ext cx="923925" cy="5302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745</Words>
  <Application>Microsoft Office PowerPoint</Application>
  <PresentationFormat>Widescreen</PresentationFormat>
  <Paragraphs>170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Times New Roman</vt:lpstr>
      <vt:lpstr>Wingdings</vt:lpstr>
      <vt:lpstr>仓耳玄三M W05</vt:lpstr>
      <vt:lpstr>字魂7号-温暖童稚体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Hương Đào</cp:lastModifiedBy>
  <cp:revision>82</cp:revision>
  <dcterms:created xsi:type="dcterms:W3CDTF">2019-04-23T14:05:41Z</dcterms:created>
  <dcterms:modified xsi:type="dcterms:W3CDTF">2022-01-20T13:38:12Z</dcterms:modified>
</cp:coreProperties>
</file>