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5" r:id="rId3"/>
    <p:sldMasterId id="2147483719" r:id="rId4"/>
  </p:sldMasterIdLst>
  <p:notesMasterIdLst>
    <p:notesMasterId r:id="rId38"/>
  </p:notesMasterIdLst>
  <p:sldIdLst>
    <p:sldId id="327" r:id="rId5"/>
    <p:sldId id="333" r:id="rId6"/>
    <p:sldId id="274" r:id="rId7"/>
    <p:sldId id="277" r:id="rId8"/>
    <p:sldId id="328" r:id="rId9"/>
    <p:sldId id="330" r:id="rId10"/>
    <p:sldId id="298" r:id="rId11"/>
    <p:sldId id="336" r:id="rId12"/>
    <p:sldId id="337" r:id="rId13"/>
    <p:sldId id="338" r:id="rId14"/>
    <p:sldId id="300" r:id="rId15"/>
    <p:sldId id="305" r:id="rId16"/>
    <p:sldId id="309" r:id="rId17"/>
    <p:sldId id="310" r:id="rId18"/>
    <p:sldId id="312" r:id="rId19"/>
    <p:sldId id="313" r:id="rId20"/>
    <p:sldId id="306" r:id="rId21"/>
    <p:sldId id="308" r:id="rId22"/>
    <p:sldId id="339" r:id="rId23"/>
    <p:sldId id="279" r:id="rId24"/>
    <p:sldId id="317" r:id="rId25"/>
    <p:sldId id="331" r:id="rId26"/>
    <p:sldId id="332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2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33CC33"/>
    <a:srgbClr val="008000"/>
    <a:srgbClr val="9900CC"/>
    <a:srgbClr val="FF3399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8" autoAdjust="0"/>
    <p:restoredTop sz="96891" autoAdjust="0"/>
  </p:normalViewPr>
  <p:slideViewPr>
    <p:cSldViewPr>
      <p:cViewPr varScale="1">
        <p:scale>
          <a:sx n="82" d="100"/>
          <a:sy n="82" d="100"/>
        </p:scale>
        <p:origin x="9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EDBDC50-41B7-4A5C-A16A-414C3570FC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32C203-6C93-48FF-BC97-C64BC6B513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8AFCAF6-5FEE-4FD3-A90C-714048354C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E3E81CBD-FD59-4A1B-AA53-D4EC323A7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8BBD7D5-DB92-44B9-9AE8-187A2AF021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619A7E2-C896-4FE8-A518-493B7BA6D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0AE8782-9C81-4CEE-89D7-A8D0EF99F93B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A8886F3-5A79-409B-A1AC-C99381E8C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81EF54-EA80-4FAE-A6B6-7B1031BBF6ED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66E6859-E5C5-4CE9-8673-14D06C9CF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7FFF7F5-35EB-4FEB-B1F7-4AB34CDD5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B806F43-D238-4414-A483-D66592729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6B8BA5-6E22-4579-844E-1B8B58E21ABF}" type="slidenum">
              <a:rPr lang="vi-VN" altLang="en-US"/>
              <a:pPr>
                <a:spcBef>
                  <a:spcPct val="0"/>
                </a:spcBef>
              </a:pPr>
              <a:t>3</a:t>
            </a:fld>
            <a:endParaRPr lang="vi-VN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48D48C-CCE9-4B16-B09D-46D228237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D2C06E6-9A40-40D5-A283-99D104241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3E261B9-5F52-449C-B58E-D76F27DD2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CD1B19BF-C461-405B-942D-2DB4CB06E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38D71E6-AB90-4A71-A231-18D05FF88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B165FB-D541-4B64-AE2A-EB4CA62CE278}" type="slidenum">
              <a:rPr lang="vi-VN" altLang="en-US"/>
              <a:pPr/>
              <a:t>23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990B728-DFBD-4671-B1F8-4102018EF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312C9-1B9D-4110-8D3F-2DE4B8DED665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CE073F5-2FE8-4DF0-BC5A-0552D4671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FFB5159-AF64-4A71-A77D-A81740CBE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9FEF03E-1943-4508-9FC9-80A8C325E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ABDE6-5099-4894-94A8-2DCEB75A1872}" type="slidenum">
              <a:rPr lang="vi-VN" altLang="en-US"/>
              <a:pPr>
                <a:spcBef>
                  <a:spcPct val="0"/>
                </a:spcBef>
              </a:pPr>
              <a:t>33</a:t>
            </a:fld>
            <a:endParaRPr lang="vi-VN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D61FA56-7BF4-4003-9083-59B4170F7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F757E1B-5A78-4470-8617-EDB80C863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93705-16F3-45AA-B2F0-9E85BC84C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D9588-7D44-4D16-A0E7-078C39F7C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B404F-1D30-4EE8-80C0-314B809E0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4F0AC-22CE-4E79-A29A-BFC555D6C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33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AD75E2-EFAE-4EC3-B016-BAA30E1C5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4CCB2-F132-4393-BDF4-F80AFF154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1913DF-99DA-45FF-958A-A0FD9D2F8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B5416-1DA9-46ED-B206-93066D1CC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3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D815B-FCCE-44A0-99CB-1EAC7018C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89B49-4433-4EEE-80CD-2424939F4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EF1DA-95D8-4564-AB75-52A7EF616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6AD64-32C5-4349-8018-57F844FA2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5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87625E-2FBD-4091-AD3D-C1F12A16D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58FC63-95D2-45E6-9F79-7F0729127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4488F7-824B-46C6-B57C-9E6F7E385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577C8-CE46-4F2B-8DAA-FF99D87E8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6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9C728-3C0D-4108-AFC0-E321F3491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0C5762-654D-4709-A04E-E70FA2EE5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7A7E7-ECF0-486A-B9A9-8738B6B70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A5E9A-C9A0-4F49-816B-F9882ACD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93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2F43AA-5944-430D-BB77-577593F88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F56F2-8930-400E-A775-5E804C43A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4B3EF-9D5C-424B-BE66-89A3D4530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D9D625-A4F2-46F3-B5D1-38FC880D0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7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D6613-458E-4A4D-926A-A86B47285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7AD68D-EA00-491A-A71F-A0748AF1A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76857-C43D-42CE-B33B-D3411B066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B2C0C-F98C-4077-927A-2E7A1241E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56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70D12B-49C7-4A3F-B398-6673FF926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CE3DA-997F-4392-A31D-42D61D17A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E0E7FA-AC58-49D4-818D-CAFD718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3D57D-4434-4620-8E19-46A629BA6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1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71D14-2FE1-4BC9-BFE0-B49EF1BC2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C944A-E44B-4BD2-A0D6-48294ACA5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B2BA45-3DFC-41EE-AF96-16B7DF2FA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32801-4AB7-4CE1-8CC6-9D26CB5E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14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56B546-C483-42A4-B4DB-435DCC16B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F0F8D3-4D06-4D06-A0CD-12BC3CA73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D465AD-4052-4D11-9AB9-E6F5059A1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2186C-E4E6-44C6-AE70-3C67F348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06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A9CF41-94D0-48EC-83FD-1F9B8281D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9E0A4-AC6D-4D06-AAD1-2ED0CCB99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D9FD52-34FA-474E-B686-ACAA67A7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E4733-D701-44B5-B830-44C759B3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2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7E4C16-AC93-40D2-8342-CEE9B0A38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BC9AC-CF83-442E-9698-F602D4A3D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91AECD-93CD-46B4-AA9B-EBDAF72B2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58B00-A7E9-4127-8203-D9923EE26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9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5A6AE4-A22D-45C0-83A0-54A912513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325CD6-0369-4417-9491-FA2B16782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AA61B9-8F6A-428C-883C-30F0038DC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9117B-5642-4AAC-A884-C156B32BF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713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E0708-697A-4949-A25D-5C88C0475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522F40-3D60-4F5B-86CE-0F5C53E96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62A36-0B62-4F7C-8849-FF2BC89F0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37E5F-339D-46A0-8067-B59FDA5AF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6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A39FB-E170-4C3E-A747-39E59DB7D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90C6F-C4A3-426B-A87E-1FD095C59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B1D5E-8210-4AB9-87B5-2521C257C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C2328-43AB-4DD2-9935-436183A5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DC0831-BBE4-4B77-A9D8-EB23E8A63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021C1-6C5A-4424-AF11-D2A6B557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E48CC-9B03-4608-AB9E-B39661746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5E507-E99F-4379-A261-4E2282C7C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845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E05EE-2D6C-4A46-AB4C-651EE9710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FB9672-A322-445F-8559-AF10F944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80A0C0-8B62-4E78-8352-EC9A12498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9B8F5-277D-42A2-AF24-6001E78B9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6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CACB36-E29D-47CC-A19A-4C6AC9554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315AD9-975C-4BB5-90C8-39F66F103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735CBF-0C55-4680-B7BD-B809F582CC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8F090-5FBD-4860-92DA-B41926C3A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3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40027-26E0-4903-BF32-EC02268FB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94C32-792B-45C2-B7A8-BDF542D9C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5B38F-0F66-4FE5-96DE-21F027A50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0BC49-B1F7-4333-9271-5FDC9F033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95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D82C1-B42D-46FC-91B7-8A2D8E463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9775A0-BA5E-4C1B-A34F-AD88F5A46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B8E36-D4D6-4380-B9F5-796B7A0DD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E2FFA-2466-4366-BA7C-A39CE78B4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027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9AC9F-F67D-4ECC-BF7B-C5D5BD44B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67ADF-5D04-4B40-BEA9-932CEC498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C3EE2-B889-44F0-9CEE-9A42A33A6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A0C29-4C2A-45BA-9385-361B3072E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91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48E465-4399-417E-89D4-0F1F33605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14FF2-B5B9-4936-9C3C-CAA167E3B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AAED8-5E6F-4782-B5A4-7223A9AA4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CC0FF-D6DC-4E70-840C-270B3C024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1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F561C-1F01-44BF-9636-0189188C0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DF8D1B-1945-4130-87E0-42C2D33C9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E2304-4169-4CF3-A95B-8D6AB4CFE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B0D49-BFCC-4A8B-B402-1A7613492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5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840C7-787E-46E6-B201-4B2BB6647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6F379-4926-435B-BC7D-4D7C02767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0A258-8B54-4B7A-A2F0-A2C0B5DE2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10DB9-DAEB-4FD9-9DCD-F5F419D1C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317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843811-A312-47FB-A673-244A339C23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149807-FC0C-4CA9-A84D-2C2BEB787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CDC460-A6BE-4D90-948C-7F24EF538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A507C-CF3B-4218-AACA-7ED5B1931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94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60ADC-DD86-46D8-80AB-12B7AC768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653A42-132A-4623-A416-A8812F3E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7BA871-2445-4814-9DCF-D431F5A80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4725C-1980-45E4-86CA-EFF5C8F06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048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A65FCC-2BC7-40E4-BEC3-D264985FB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BFBFB2-C4C5-4CD4-9FD9-0C3F24A72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84DAAD-98BD-461B-9B10-53DE09F84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7C210-4972-4B45-9432-F556A1406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67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F648A-3DDE-41FA-B305-8E13093D7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FD546-0FF6-47F5-8A04-C6250F24D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1DFC2-E055-45F2-A595-D8DF5569C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2EFA-E7B8-4EE4-B396-8896D6FB0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08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B7858-8B28-4CAA-BCFF-1B9CF7FFA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A9BD1-6767-42ED-B1DA-11C3C86BD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A7EF0D-EB7F-460A-88F6-EAC5A4B08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34951-84F9-4206-BA04-584999101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781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0186E-434B-422D-89E1-BCC6C0C32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442314-EE88-4DE7-BFBE-E7CB38AE2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EF21E8-A160-4DBC-9C75-8155B55AA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8D0F5-DB58-4E01-B876-E97A9AF51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214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2E6AE-B9C3-4EC1-815F-9ED7585B8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CA53CB-CF54-404D-A948-290824479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F75BE-3BC5-45AF-B944-6B40C8C0CF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B32E3-D316-4FFB-88EE-21F7302B4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4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4F34BA-F9B1-49F6-8A01-C8203F40C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7F9327-26F3-492B-8F45-E3CB50BE2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42E8B-96C8-4BE4-8FD2-B1C1E04DC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2E345-20D6-4DE4-A669-A0F3E6D0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711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EB207-0366-4A03-A1DE-7FC365FD1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70BB8-EC10-41B1-8F86-E8A62735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EE32E4-52F5-4602-A7C7-ED5107DC1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81FC3-CEEF-4C80-8AB5-7C69F868B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9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64228-5BB0-4FD5-A2C4-59CEC0FC8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4CC08-8A4C-482C-9435-836D18B22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3A471-1F1C-4A91-802A-75107ED75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DCBE6-E4D7-4EDA-B0BD-AFEABF87D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25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3159E-EA75-488A-ACCA-9E5B42413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E9981-4129-4822-BCFF-FE5888FF5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A4812-5FC7-4DED-A72A-83F68FA3A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2177A-2A78-4A6B-A8F4-D839411AA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845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77BF32-1F23-486C-A20D-9DA8A55A9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B7036-C509-4607-80A7-05C95501F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2FB877-2E40-427F-9D74-0C3DF1E16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CC27D-88F0-4AF6-84EA-6A5803EDD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2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064DA-E23E-4D42-B7AF-18B68CEC2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4EA2A-742B-4B30-83E2-051D30179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EB882-112A-42D8-BCF4-218A560F5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F8AF3-62C2-4E18-BA4A-1C106222D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25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DE6D3A-5D09-4AD2-8A68-17865F26C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669CA-BAA6-4792-9AAF-469DE361A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12121-EAC1-4122-8E7D-85FABC069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416BF-EAEC-49A7-8440-1D2EE8E5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14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2CBA94-3845-4946-A223-9E9F30D17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A68B8F-07D4-403A-9832-FD53ACC59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74636-B643-427D-AAFB-9A72FD6C1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2A41C-14E1-41AC-A6AD-98F98448E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97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E62B-FA88-45A5-9370-67EF2196D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F58EE4-51F3-41CD-8C6E-AB95938B8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7F195F-074F-425F-98F0-601AB62FB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3EF77-8035-46CD-99AF-ED8BA956F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25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750BB7-FA63-48FC-B6B4-515EB6A1E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36001A-4831-4D80-9817-0A6AD0624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24E6F3-207B-43D8-8085-68F7FFD96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27EF5-C24D-429C-95A3-AEA306BB3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595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8D4EB-3786-4665-AAC3-398EA5177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1BDE-D222-4B79-9C83-424CF7DEF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C7A7E6-772A-47AC-AEE1-E4D1B6AD2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7A22-AEF2-4309-ACCE-6B5F40A3B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74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7AE51-6D54-45B3-8A67-707CEFB5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E7484-A247-48EA-85A1-11003409C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3CD4A-19F6-4CB1-A9A2-DF97402BF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76821-A619-4D26-9A41-5B63C091F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620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429E6-1F86-4A82-9E08-0BEE4FAB7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6643B3-5B3D-49CA-BC3A-4F07B0B8F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BA396-A41B-42EB-8273-0C3284CBC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1C27-0791-4D14-8C0E-20C318B8D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1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F31EF0-8C03-4199-BD1F-25D147566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1DD352-76EA-48B7-9560-6BE04F33E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78F846-AD78-47E7-ABDF-B74E51D05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B4C3A-4872-4D2F-B496-7ECC2F5F6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285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00B2BC-9F2E-4503-BDCA-2BFB1A7D7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A858FF-8E8C-484E-9AB3-6046340E8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FC37E-EF2D-4139-B73B-65E3006E0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53FB1-912C-4EA5-BF97-7C26C017A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75E855-F4CF-4487-BDA5-398ABFDB2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DF152F-8AAA-4F8F-B755-29EE9C685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482499-8F9A-413E-B422-80AEAFED1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7F44F-D990-4804-9789-1D40FD6C8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34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D1E136-F989-46B7-B902-6B7B1FAFC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6F1B6D-95BC-4F43-BA09-479ECE44E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D38D52-CBF1-4E8E-9203-5403B218A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CC307-BE1B-416C-AF67-7C5A8FDC9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7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B9F16-3636-452D-B600-EC5257538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E1B73-A49E-4193-8482-0EEB30FBA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51B7B-6925-48C5-81F8-E9EFD2C49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E7961-74CB-4FE9-BE39-08563656B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731C00-A301-4F49-BA6E-AE2070EC8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06C60-2EB0-4F06-8A7F-5FAA21CEF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FFA4C-3293-4D27-BAFF-50CB4276F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B3B60-8AF1-45AC-9C22-EFEF88DFA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3963D9-BFF0-413F-85EE-9EC3C0DE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E2C6F0-5A19-4B8F-8CCC-7DE6922CE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2F35BE-4708-4CD1-8428-17DE5E1DD4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F78C23-3A7C-483B-8D74-85C1F81F2B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AD2F6C-6738-4F27-958C-677FBE0ED4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4F7588B-DED8-437F-8BB3-29B9C0FA0A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D6E202-14EC-4759-B306-1DB991F0D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3594820-667D-4756-B7DE-0A9BDC2BE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9EAD62CC-793A-4B3A-BF2A-54B5A1C0E4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0FB98D2-E426-4660-9385-79F29FED7A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075EC73C-EF0F-4C8A-8ACD-43644FACB5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4CAF57FE-84C0-45D4-8397-3B298C02FB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E79846-B314-480F-B572-A83A9AA71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3083E0-73F4-402F-9F6A-428D392AD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40C3949-213C-4E2C-9A65-87238289E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57FAF131-03FE-4804-9C95-866BE11E2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EE4FA66D-AFD0-4835-83EA-339A9AB9B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3EFC2B81-F11E-40EB-83F0-651FDA033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5A0BFA8-0349-462C-BFB3-EE6A5611C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20E348-AFAC-4781-8C50-E11A1A81C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D4DF6D-21A2-49BF-A0D6-813E24B9C1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3F726F-147C-4E4A-887F-1632074927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1A57F7-6783-42C5-91DB-BC71B73611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29B6725E-BD4B-41F0-832F-0DC40BCB23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.vn/imgres?imgurl=http://www.ngaycuoi.com/NewsImage/724/tinhyeu.jpg&amp;imgrefurl=http://www.ngaycuoi.com/view_news.aspx?nid=724&amp;h=160&amp;w=200&amp;sz=10&amp;tbnid=l-slpB9gnNMJ:&amp;tbnh=79&amp;tbnw=99&amp;hl=vi&amp;start=6&amp;prev=/images?q=hoa+h%E1%BB%93ng&amp;svnum=10&amp;hl=vi&amp;lr=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33">
            <a:extLst>
              <a:ext uri="{FF2B5EF4-FFF2-40B4-BE49-F238E27FC236}">
                <a16:creationId xmlns:a16="http://schemas.microsoft.com/office/drawing/2014/main" id="{A97B66F6-293B-4385-95FF-3873B4C17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0" descr="33">
            <a:extLst>
              <a:ext uri="{FF2B5EF4-FFF2-40B4-BE49-F238E27FC236}">
                <a16:creationId xmlns:a16="http://schemas.microsoft.com/office/drawing/2014/main" id="{0C3ACC06-7ED1-40DA-8254-643E55AD11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4" descr="Firewrk8">
            <a:extLst>
              <a:ext uri="{FF2B5EF4-FFF2-40B4-BE49-F238E27FC236}">
                <a16:creationId xmlns:a16="http://schemas.microsoft.com/office/drawing/2014/main" id="{93660DCD-DDB1-43F4-A898-E0F1EA1C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8">
            <a:extLst>
              <a:ext uri="{FF2B5EF4-FFF2-40B4-BE49-F238E27FC236}">
                <a16:creationId xmlns:a16="http://schemas.microsoft.com/office/drawing/2014/main" id="{37C759DA-5CFD-4F79-91C1-E7D77C8173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1275" y="1439863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 4</a:t>
            </a:r>
          </a:p>
        </p:txBody>
      </p:sp>
      <p:pic>
        <p:nvPicPr>
          <p:cNvPr id="14342" name="Picture 14" descr="Firewrk8">
            <a:extLst>
              <a:ext uri="{FF2B5EF4-FFF2-40B4-BE49-F238E27FC236}">
                <a16:creationId xmlns:a16="http://schemas.microsoft.com/office/drawing/2014/main" id="{9D7AFEF5-E9BF-4376-BD5E-72670A44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7">
            <a:extLst>
              <a:ext uri="{FF2B5EF4-FFF2-40B4-BE49-F238E27FC236}">
                <a16:creationId xmlns:a16="http://schemas.microsoft.com/office/drawing/2014/main" id="{E22D3489-2D28-4094-BA8D-5FAB8C791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457200"/>
            <a:ext cx="823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7EFA2AD1-A9CC-4310-994D-6569ECC5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3298825"/>
            <a:ext cx="823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ÔN TẬP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Ban do tu nhien Viet Nam">
            <a:extLst>
              <a:ext uri="{FF2B5EF4-FFF2-40B4-BE49-F238E27FC236}">
                <a16:creationId xmlns:a16="http://schemas.microsoft.com/office/drawing/2014/main" id="{C6C95C65-C9BD-4D44-AC69-1675D8D0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10">
            <a:extLst>
              <a:ext uri="{FF2B5EF4-FFF2-40B4-BE49-F238E27FC236}">
                <a16:creationId xmlns:a16="http://schemas.microsoft.com/office/drawing/2014/main" id="{84890D68-F0AD-4083-AE29-9AF3654216C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28600"/>
            <a:ext cx="3886200" cy="2362200"/>
            <a:chOff x="2976" y="144"/>
            <a:chExt cx="2784" cy="2688"/>
          </a:xfrm>
        </p:grpSpPr>
        <p:sp>
          <p:nvSpPr>
            <p:cNvPr id="28677" name="AutoShape 5">
              <a:extLst>
                <a:ext uri="{FF2B5EF4-FFF2-40B4-BE49-F238E27FC236}">
                  <a16:creationId xmlns:a16="http://schemas.microsoft.com/office/drawing/2014/main" id="{5924FD67-CD0F-4B25-BC0C-5AFFB6AE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44"/>
              <a:ext cx="1152" cy="1824"/>
            </a:xfrm>
            <a:prstGeom prst="wedgeRectCallout">
              <a:avLst>
                <a:gd name="adj1" fmla="val -293394"/>
                <a:gd name="adj2" fmla="val -17704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6600">
                <a:latin typeface=".VnTime" pitchFamily="34" charset="0"/>
              </a:endParaRPr>
            </a:p>
          </p:txBody>
        </p:sp>
        <p:pic>
          <p:nvPicPr>
            <p:cNvPr id="28678" name="Picture 9" descr="800px-SapaPanorama">
              <a:extLst>
                <a:ext uri="{FF2B5EF4-FFF2-40B4-BE49-F238E27FC236}">
                  <a16:creationId xmlns:a16="http://schemas.microsoft.com/office/drawing/2014/main" id="{5D46FBFD-7DF0-4C6E-B3CB-1D96381E5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44"/>
              <a:ext cx="2784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12" name="Picture 8" descr="dinh%20phan%20xi%20pang[1]">
            <a:extLst>
              <a:ext uri="{FF2B5EF4-FFF2-40B4-BE49-F238E27FC236}">
                <a16:creationId xmlns:a16="http://schemas.microsoft.com/office/drawing/2014/main" id="{9E39162A-0235-445C-AA7C-88A19A3C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163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>
            <a:extLst>
              <a:ext uri="{FF2B5EF4-FFF2-40B4-BE49-F238E27FC236}">
                <a16:creationId xmlns:a16="http://schemas.microsoft.com/office/drawing/2014/main" id="{FEB137A4-DBCA-48D1-B75D-9E7062ECD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thiên nhiên:</a:t>
            </a:r>
          </a:p>
        </p:txBody>
      </p:sp>
      <p:graphicFrame>
        <p:nvGraphicFramePr>
          <p:cNvPr id="63513" name="Group 25">
            <a:extLst>
              <a:ext uri="{FF2B5EF4-FFF2-40B4-BE49-F238E27FC236}">
                <a16:creationId xmlns:a16="http://schemas.microsoft.com/office/drawing/2014/main" id="{D2C3B536-E9E8-4F9E-945E-E1BFE01D120F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646113"/>
          <a:ext cx="9144000" cy="6046788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Dãy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sộ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nhọn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sườn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dốc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hẹp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Ở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tuyết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rơi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rệt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150925E7-2611-4B9E-9F14-EA096B9FE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F0A16EC0-50E4-4525-8EF5-0E822C555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1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8E892790-8A15-4C46-BC77-E5DF51D33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3888" y="4586287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0AE901CE-1E1D-4827-A39E-6B9316175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33887" y="4433887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800px-SapaPanorama">
            <a:extLst>
              <a:ext uri="{FF2B5EF4-FFF2-40B4-BE49-F238E27FC236}">
                <a16:creationId xmlns:a16="http://schemas.microsoft.com/office/drawing/2014/main" id="{2C4FC03F-FFA2-42C6-AEF8-FD8C5A36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ansipan_summit">
            <a:extLst>
              <a:ext uri="{FF2B5EF4-FFF2-40B4-BE49-F238E27FC236}">
                <a16:creationId xmlns:a16="http://schemas.microsoft.com/office/drawing/2014/main" id="{C33C15C8-694F-4ECA-8DB4-B947BFB0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C3B7056-174D-46AD-A5C1-C736663E3D69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6858000"/>
          </a:xfrm>
          <a:noFill/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2D67411D-9C01-42A4-9689-D6CA4370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D22FDDB4-577E-4A4F-9584-EED5E505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850"/>
            <a:ext cx="444817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Đỉnh Phan - xi – păng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 có sương mù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80EA71BA-2C5B-42AD-859C-6DD3BD354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0"/>
            <a:ext cx="4657725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Đỉnh Phan - xi - păng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có tuyết phủ</a:t>
            </a:r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NH 8">
            <a:extLst>
              <a:ext uri="{FF2B5EF4-FFF2-40B4-BE49-F238E27FC236}">
                <a16:creationId xmlns:a16="http://schemas.microsoft.com/office/drawing/2014/main" id="{3360BB49-294E-44A5-A038-BEA35EE64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DBF671BD-1D96-4299-9FEC-26E6BA43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0"/>
            <a:ext cx="701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Chợ phiên, lễ hội trang phục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>
            <a:extLst>
              <a:ext uri="{FF2B5EF4-FFF2-40B4-BE49-F238E27FC236}">
                <a16:creationId xmlns:a16="http://schemas.microsoft.com/office/drawing/2014/main" id="{1F9A5BF5-9CEE-400B-926D-65541BBC7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67" name="Picture 3" descr="scan0016">
            <a:extLst>
              <a:ext uri="{FF2B5EF4-FFF2-40B4-BE49-F238E27FC236}">
                <a16:creationId xmlns:a16="http://schemas.microsoft.com/office/drawing/2014/main" id="{FAE6ED8B-133B-48B3-9721-79657CB1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scan0024">
            <a:extLst>
              <a:ext uri="{FF2B5EF4-FFF2-40B4-BE49-F238E27FC236}">
                <a16:creationId xmlns:a16="http://schemas.microsoft.com/office/drawing/2014/main" id="{AE5A1F21-B357-4903-B93A-55BDE536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57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80520A0E-D4DD-4F46-9D06-1CDFFF5D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mặt hàng, thủ công truyền thống ở Hoàng Liên Sơn.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32F947-8A6A-40EE-B6FA-47DC68EBE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Tây Nguyên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B1373F4F-132C-4648-A39C-0B3C35A1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80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7183A0BE-DFAA-4FBA-9378-BAF7BB72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5627FB06-C816-4B8C-AF72-7FBDC464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810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AB2E05B5-5C56-427E-B229-12D5790C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2F4105B-99A6-436F-963B-E89C0F8E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694ED196-6A1A-4F5B-9FEE-75B99F38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689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F5096328-0553-4037-8754-F636A9AA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48418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4A66AD8E-5ACE-4834-80D1-4FDB5F3B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">
            <a:extLst>
              <a:ext uri="{FF2B5EF4-FFF2-40B4-BE49-F238E27FC236}">
                <a16:creationId xmlns:a16="http://schemas.microsoft.com/office/drawing/2014/main" id="{26BCC847-0AE4-4913-B7BE-00091A61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05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1">
            <a:extLst>
              <a:ext uri="{FF2B5EF4-FFF2-40B4-BE49-F238E27FC236}">
                <a16:creationId xmlns:a16="http://schemas.microsoft.com/office/drawing/2014/main" id="{AD30E700-36A3-43D2-A539-5E43A9B7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59075"/>
            <a:ext cx="15240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Group 2">
            <a:extLst>
              <a:ext uri="{FF2B5EF4-FFF2-40B4-BE49-F238E27FC236}">
                <a16:creationId xmlns:a16="http://schemas.microsoft.com/office/drawing/2014/main" id="{A6055D9D-CB01-4A90-9FC4-DBA6BCFDEAC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" y="152400"/>
          <a:ext cx="8763000" cy="6477000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Hoàng Liên Sơn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Tây Nguyên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Con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Trang phục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Lễ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hội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1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" name="Text Box 5">
            <a:extLst>
              <a:ext uri="{FF2B5EF4-FFF2-40B4-BE49-F238E27FC236}">
                <a16:creationId xmlns:a16="http://schemas.microsoft.com/office/drawing/2014/main" id="{BE1928BB-BF36-448E-8757-B871373A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"/>
            <a:ext cx="2632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Dân tộc ít người: Thái, Mông, Dao,….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EA544A4B-84B8-4708-8165-FF722BCC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2763"/>
            <a:ext cx="365601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Dân tộc sống lâu </a:t>
            </a:r>
            <a:r>
              <a:rPr lang="vi-VN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ời: Ê- đê, ba- na, Gia-rai. Một số dân tộc từ nơi khác đến: Kinh, Mông, Tày, Nùng.</a:t>
            </a:r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BAF80D0B-F9DA-4F98-BE1B-E6874873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466850"/>
            <a:ext cx="36560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Nam đóng khố, nữ quấn váy. Trang phục lễ hội có nhiều hoa văn, mang trang sức kim loại.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35F10D87-5791-49D7-96DE-0B70440C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1466850"/>
            <a:ext cx="26320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Tự may lấy, trang trí công phu, có màu sắc sặc sỡ.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0D36199C-32AC-4771-A763-AA4CD180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555875"/>
            <a:ext cx="288607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Thường tổ chức vào dịp mùa xuân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Hội chơi núi mùa xuân, hội xuống đồng</a:t>
            </a:r>
          </a:p>
          <a:p>
            <a:pPr algn="just" eaLnBrk="1" hangingPunct="1">
              <a:buFontTx/>
              <a:buChar char="-"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Hoạt động trong lễ hội: thi múa sạp, hát, ném còn,…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20818D52-F54D-42B2-A755-6FB80430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576513"/>
            <a:ext cx="3752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- Thường tổ chức vào dịp mùa xuân</a:t>
            </a:r>
          </a:p>
          <a:p>
            <a:pPr eaLnBrk="1" hangingPunct="1">
              <a:buFontTx/>
              <a:buNone/>
            </a:pP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à sau mỗi vụ thu hoạch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- Hội cồng chiêng, hội đua voi, hội ăn cơm m</a:t>
            </a:r>
            <a:r>
              <a:rPr lang="vi-VN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ớ</a:t>
            </a: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i,..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- Hoạt động trong lễ hội: nhảy múa, đánh cồng chiêng, uống rược cần,…</a:t>
            </a: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C9945CF3-0475-42CD-AE05-BDDA39525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648200"/>
            <a:ext cx="2797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Trồng lúa ngô, khoai, chè,…</a:t>
            </a:r>
          </a:p>
        </p:txBody>
      </p:sp>
      <p:sp>
        <p:nvSpPr>
          <p:cNvPr id="46" name="Text Box 5">
            <a:extLst>
              <a:ext uri="{FF2B5EF4-FFF2-40B4-BE49-F238E27FC236}">
                <a16:creationId xmlns:a16="http://schemas.microsoft.com/office/drawing/2014/main" id="{77D83D4F-E738-40BA-8DFE-6F4AE57C5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59313"/>
            <a:ext cx="3352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Trồng cây công nghiệp lâu năm: cà phê, chè, tiêu,..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E085A7A4-CE77-4CA2-A9F7-59AE2029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5314950"/>
            <a:ext cx="26844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Nghề thủ công: Dệt, may, thêu</a:t>
            </a: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id="{4796EC31-2BCE-4B64-8749-06BB009D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05425"/>
            <a:ext cx="35036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Chăn nuôi; trâu, bò, voi,…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59B3B884-9D3C-487B-9B85-BF2625CB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943600"/>
            <a:ext cx="2752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Khai thác khoáng sản: apatit, đồng, chì, kẽm,…</a:t>
            </a: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F728753C-629D-4E6B-B29B-C982ED8F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69000"/>
            <a:ext cx="3581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1800" b="1">
                <a:solidFill>
                  <a:srgbClr val="FF0066"/>
                </a:solidFill>
                <a:latin typeface="Times New Roman" panose="02020603050405020304" pitchFamily="18" charset="0"/>
              </a:rPr>
              <a:t>Khai thác sức nước làm thủy điện; rừng: gỗ, chế biến lâm sản,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8B9142B-8F37-40F2-90BF-F092C873F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31592BF-23BB-4A8D-80AC-17AB95740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DE96D4D-A374-4EF9-AB0F-EF639FBE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6">
            <a:extLst>
              <a:ext uri="{FF2B5EF4-FFF2-40B4-BE49-F238E27FC236}">
                <a16:creationId xmlns:a16="http://schemas.microsoft.com/office/drawing/2014/main" id="{670BB107-C3E5-4D5C-B8E8-1A6DE078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16100"/>
            <a:ext cx="7848600" cy="2041525"/>
          </a:xfrm>
          <a:prstGeom prst="ribbon">
            <a:avLst>
              <a:gd name="adj1" fmla="val 0"/>
              <a:gd name="adj2" fmla="val 64769"/>
            </a:avLst>
          </a:prstGeom>
          <a:gradFill rotWithShape="1">
            <a:gsLst>
              <a:gs pos="0">
                <a:srgbClr val="00FFCC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66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5" name="Text Box 53">
            <a:extLst>
              <a:ext uri="{FF2B5EF4-FFF2-40B4-BE49-F238E27FC236}">
                <a16:creationId xmlns:a16="http://schemas.microsoft.com/office/drawing/2014/main" id="{73B6425C-A5A1-4463-8488-B3AF0D7E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355600"/>
            <a:ext cx="914400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4.Vùng trung du Bắc Bộ:</a:t>
            </a:r>
          </a:p>
        </p:txBody>
      </p:sp>
      <p:sp>
        <p:nvSpPr>
          <p:cNvPr id="33846" name="Text Box 54">
            <a:extLst>
              <a:ext uri="{FF2B5EF4-FFF2-40B4-BE49-F238E27FC236}">
                <a16:creationId xmlns:a16="http://schemas.microsoft.com/office/drawing/2014/main" id="{118FA0A8-2D20-4949-9F36-799C9699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55725"/>
            <a:ext cx="838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Nêu đặc điểm địa hình vùng trung du Bắc Bộ 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đồi với đỉnh tròn sườn thoải xếp cạnh nhau như bát úp.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̉nh004">
            <a:extLst>
              <a:ext uri="{FF2B5EF4-FFF2-40B4-BE49-F238E27FC236}">
                <a16:creationId xmlns:a16="http://schemas.microsoft.com/office/drawing/2014/main" id="{83B12A8F-43BF-414B-918F-0D2E6176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Ảnh007">
            <a:extLst>
              <a:ext uri="{FF2B5EF4-FFF2-40B4-BE49-F238E27FC236}">
                <a16:creationId xmlns:a16="http://schemas.microsoft.com/office/drawing/2014/main" id="{29F1CBF0-9953-4E04-AD22-B62B0F81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Ảnh102">
            <a:extLst>
              <a:ext uri="{FF2B5EF4-FFF2-40B4-BE49-F238E27FC236}">
                <a16:creationId xmlns:a16="http://schemas.microsoft.com/office/drawing/2014/main" id="{F34FEAEA-3C28-4191-9AA8-D0294A8FA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/>
          <a:stretch>
            <a:fillRect/>
          </a:stretch>
        </p:blipFill>
        <p:spPr bwMode="auto">
          <a:xfrm>
            <a:off x="0" y="3886200"/>
            <a:ext cx="4419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Ảnh097">
            <a:extLst>
              <a:ext uri="{FF2B5EF4-FFF2-40B4-BE49-F238E27FC236}">
                <a16:creationId xmlns:a16="http://schemas.microsoft.com/office/drawing/2014/main" id="{D88915DD-A4A1-4852-985E-77277E07D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1F89DE14-48A8-41C8-B11F-855B97107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00400"/>
            <a:ext cx="7713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Địa hình vùng trung du Bắc Bộ</a:t>
            </a:r>
          </a:p>
        </p:txBody>
      </p:sp>
    </p:spTree>
  </p:cSld>
  <p:clrMapOvr>
    <a:masterClrMapping/>
  </p:clrMapOvr>
  <p:transition spd="slow"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6" name="Text Box 54">
            <a:extLst>
              <a:ext uri="{FF2B5EF4-FFF2-40B4-BE49-F238E27FC236}">
                <a16:creationId xmlns:a16="http://schemas.microsoft.com/office/drawing/2014/main" id="{DE4CDA88-CD81-4C59-A08C-430E2BB7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229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Tại sao phải bảo vệ rừng ở trung du Bắc Bộ?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bị khai thác cạn kiệt, diện tích đất trồng, đồi núi trọc tăng.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 che phủ đồi, ngăn chặn tình trạng đất bị xấu đi.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6" name="Text Box 54">
            <a:extLst>
              <a:ext uri="{FF2B5EF4-FFF2-40B4-BE49-F238E27FC236}">
                <a16:creationId xmlns:a16="http://schemas.microsoft.com/office/drawing/2014/main" id="{AB8668E5-D7E0-4213-ADE2-F5A2438E5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79513"/>
            <a:ext cx="87820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những biện pháp để bảo vệ rừng?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rừng, trồng cây công nghiệp dài ngày, cây ăn quả.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 hành vi phá rừng, khai thác gỗ bừa bãi.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357AB77-47B4-4AF4-8135-65BFA2610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3261F5F-2DD7-49CE-9040-57CE9CFB2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en-US" altLang="en-US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5F89F211-2EB0-41EC-87E9-B3204CD7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A396DD81-57D1-482F-BCCE-5FD71717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3657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4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78F350-C253-401E-AB13-4C6ECB3A0852}"/>
              </a:ext>
            </a:extLst>
          </p:cNvPr>
          <p:cNvSpPr/>
          <p:nvPr/>
        </p:nvSpPr>
        <p:spPr>
          <a:xfrm>
            <a:off x="1828800" y="2133600"/>
            <a:ext cx="5486400" cy="137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70EE5-8C69-46EF-A924-6D36893164A8}"/>
              </a:ext>
            </a:extLst>
          </p:cNvPr>
          <p:cNvCxnSpPr/>
          <p:nvPr/>
        </p:nvCxnSpPr>
        <p:spPr>
          <a:xfrm>
            <a:off x="3125788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31C3D6-9EC0-4770-A335-A63368F31154}"/>
              </a:ext>
            </a:extLst>
          </p:cNvPr>
          <p:cNvCxnSpPr/>
          <p:nvPr/>
        </p:nvCxnSpPr>
        <p:spPr>
          <a:xfrm>
            <a:off x="5562600" y="2133600"/>
            <a:ext cx="1588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155D3D-266C-4BF0-8973-9C69158BB45E}"/>
              </a:ext>
            </a:extLst>
          </p:cNvPr>
          <p:cNvCxnSpPr/>
          <p:nvPr/>
        </p:nvCxnSpPr>
        <p:spPr>
          <a:xfrm>
            <a:off x="4724400" y="2133600"/>
            <a:ext cx="1588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A17FCD-3E3F-489D-A0FB-C02DFC4E88FF}"/>
              </a:ext>
            </a:extLst>
          </p:cNvPr>
          <p:cNvCxnSpPr/>
          <p:nvPr/>
        </p:nvCxnSpPr>
        <p:spPr>
          <a:xfrm>
            <a:off x="3887788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6E8F29-AC18-4685-8939-C66C4439B92A}"/>
              </a:ext>
            </a:extLst>
          </p:cNvPr>
          <p:cNvCxnSpPr/>
          <p:nvPr/>
        </p:nvCxnSpPr>
        <p:spPr>
          <a:xfrm>
            <a:off x="2438400" y="2133600"/>
            <a:ext cx="1588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017FE-3D40-464E-8FBF-D88EC355B202}"/>
              </a:ext>
            </a:extLst>
          </p:cNvPr>
          <p:cNvCxnSpPr/>
          <p:nvPr/>
        </p:nvCxnSpPr>
        <p:spPr>
          <a:xfrm>
            <a:off x="6324600" y="2133600"/>
            <a:ext cx="1588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206D9-64A6-4382-A657-1C800ED29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563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CC0000"/>
                </a:solidFill>
              </a:rPr>
              <a:t>T R U N G D U </a:t>
            </a:r>
            <a:endParaRPr lang="en-US" altLang="en-US" sz="6000"/>
          </a:p>
        </p:txBody>
      </p:sp>
      <p:sp>
        <p:nvSpPr>
          <p:cNvPr id="50186" name="Text Box 1039">
            <a:extLst>
              <a:ext uri="{FF2B5EF4-FFF2-40B4-BE49-F238E27FC236}">
                <a16:creationId xmlns:a16="http://schemas.microsoft.com/office/drawing/2014/main" id="{46C6CCBC-144C-4020-9DB0-9D7FEDBD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2238"/>
            <a:ext cx="815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Nằm giữa miền núi và đồng bằng Bắc Bộ là vùng đồi với các đỉnh tròn, sườn thoải. Xếp cạnh nhau như bát úp. Nơi đó được gọi là:</a:t>
            </a:r>
          </a:p>
        </p:txBody>
      </p:sp>
    </p:spTree>
    <p:custDataLst>
      <p:tags r:id="rId1"/>
    </p:custDataLst>
  </p:cSld>
  <p:clrMapOvr>
    <a:masterClrMapping/>
  </p:clrMapOvr>
  <p:transition advTm="6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7ECC4-1A7C-4E3B-AB5A-D324FFDCC229}"/>
              </a:ext>
            </a:extLst>
          </p:cNvPr>
          <p:cNvSpPr/>
          <p:nvPr/>
        </p:nvSpPr>
        <p:spPr>
          <a:xfrm>
            <a:off x="1143000" y="1828800"/>
            <a:ext cx="68580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E640E5-A0F6-4DAE-99F9-CEDA1AB187ED}"/>
              </a:ext>
            </a:extLst>
          </p:cNvPr>
          <p:cNvCxnSpPr/>
          <p:nvPr/>
        </p:nvCxnSpPr>
        <p:spPr>
          <a:xfrm>
            <a:off x="41148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B0F4E1-9BB6-44AF-9B4B-2F61F61CCBD2}"/>
              </a:ext>
            </a:extLst>
          </p:cNvPr>
          <p:cNvCxnSpPr/>
          <p:nvPr/>
        </p:nvCxnSpPr>
        <p:spPr>
          <a:xfrm>
            <a:off x="26670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554BEC-BEC6-4C8B-801B-33213B9B6CC2}"/>
              </a:ext>
            </a:extLst>
          </p:cNvPr>
          <p:cNvCxnSpPr/>
          <p:nvPr/>
        </p:nvCxnSpPr>
        <p:spPr>
          <a:xfrm>
            <a:off x="70866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80CEDD-F973-4BF9-9160-7DFC2F04508A}"/>
              </a:ext>
            </a:extLst>
          </p:cNvPr>
          <p:cNvCxnSpPr/>
          <p:nvPr/>
        </p:nvCxnSpPr>
        <p:spPr>
          <a:xfrm>
            <a:off x="48006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431A6-457B-4504-A9AE-149537C401D5}"/>
              </a:ext>
            </a:extLst>
          </p:cNvPr>
          <p:cNvCxnSpPr/>
          <p:nvPr/>
        </p:nvCxnSpPr>
        <p:spPr>
          <a:xfrm>
            <a:off x="3352800" y="1843088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0EFF6C-B223-419C-8D4A-8ADBF1BC0FE0}"/>
              </a:ext>
            </a:extLst>
          </p:cNvPr>
          <p:cNvCxnSpPr/>
          <p:nvPr/>
        </p:nvCxnSpPr>
        <p:spPr>
          <a:xfrm>
            <a:off x="1905000" y="1843088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C6E044A-1CED-4022-89B6-8E2BFF8F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81200"/>
            <a:ext cx="693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CC0000"/>
                </a:solidFill>
              </a:rPr>
              <a:t>T Â Y N G U Y Ê N </a:t>
            </a:r>
            <a:endParaRPr lang="en-US" altLang="en-US" sz="6000"/>
          </a:p>
        </p:txBody>
      </p:sp>
      <p:sp>
        <p:nvSpPr>
          <p:cNvPr id="51210" name="Text Box 1041">
            <a:extLst>
              <a:ext uri="{FF2B5EF4-FFF2-40B4-BE49-F238E27FC236}">
                <a16:creationId xmlns:a16="http://schemas.microsoft.com/office/drawing/2014/main" id="{9CBF2E25-1872-4904-9775-5D0AA50B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228600"/>
            <a:ext cx="8512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Tên vùng đất là xứ sở của các cao nguyên xếp tầng cao thấp khác nhau.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37DE3-6AC1-4EC1-87B5-D80B9CA5969F}"/>
              </a:ext>
            </a:extLst>
          </p:cNvPr>
          <p:cNvCxnSpPr/>
          <p:nvPr/>
        </p:nvCxnSpPr>
        <p:spPr>
          <a:xfrm>
            <a:off x="55626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569057-3B6C-4000-8AEC-B87F9F9F65B9}"/>
              </a:ext>
            </a:extLst>
          </p:cNvPr>
          <p:cNvCxnSpPr/>
          <p:nvPr/>
        </p:nvCxnSpPr>
        <p:spPr>
          <a:xfrm>
            <a:off x="6324600" y="18288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A89F4-C2F3-48EA-A303-A74BF26FF907}"/>
              </a:ext>
            </a:extLst>
          </p:cNvPr>
          <p:cNvSpPr/>
          <p:nvPr/>
        </p:nvSpPr>
        <p:spPr>
          <a:xfrm>
            <a:off x="2152650" y="2133600"/>
            <a:ext cx="432435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8D483E-5FD2-4362-8734-D64CE80A3658}"/>
              </a:ext>
            </a:extLst>
          </p:cNvPr>
          <p:cNvCxnSpPr/>
          <p:nvPr/>
        </p:nvCxnSpPr>
        <p:spPr>
          <a:xfrm>
            <a:off x="42672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E128D5-144F-433F-967F-4EBC6974BBEA}"/>
              </a:ext>
            </a:extLst>
          </p:cNvPr>
          <p:cNvCxnSpPr/>
          <p:nvPr/>
        </p:nvCxnSpPr>
        <p:spPr>
          <a:xfrm>
            <a:off x="53340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79F0B-5C9C-4FA5-B780-AE124C93BA53}"/>
              </a:ext>
            </a:extLst>
          </p:cNvPr>
          <p:cNvCxnSpPr/>
          <p:nvPr/>
        </p:nvCxnSpPr>
        <p:spPr>
          <a:xfrm>
            <a:off x="32004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 Box 1043">
            <a:extLst>
              <a:ext uri="{FF2B5EF4-FFF2-40B4-BE49-F238E27FC236}">
                <a16:creationId xmlns:a16="http://schemas.microsoft.com/office/drawing/2014/main" id="{D46956DC-CE71-45C7-853E-A3613B11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534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Một loại nhạc cụ độc đáo ở Tây Nguyên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B8008-52A2-48B3-BA10-2E06EC10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8" y="2303463"/>
            <a:ext cx="4373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</a:rPr>
              <a:t>C  Ồ  N  G </a:t>
            </a:r>
            <a:endParaRPr lang="en-US" altLang="en-US" sz="6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A80FDC-9053-4E02-A898-AA77BF3F8A2E}"/>
              </a:ext>
            </a:extLst>
          </p:cNvPr>
          <p:cNvSpPr/>
          <p:nvPr/>
        </p:nvSpPr>
        <p:spPr>
          <a:xfrm>
            <a:off x="1752600" y="1752600"/>
            <a:ext cx="55626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D6BF11-AB32-4774-A42D-E1175687A749}"/>
              </a:ext>
            </a:extLst>
          </p:cNvPr>
          <p:cNvCxnSpPr/>
          <p:nvPr/>
        </p:nvCxnSpPr>
        <p:spPr>
          <a:xfrm rot="5400000">
            <a:off x="4381501" y="2324100"/>
            <a:ext cx="11430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6F3DA3-7D09-4FEE-9F0D-CAC32A37A214}"/>
              </a:ext>
            </a:extLst>
          </p:cNvPr>
          <p:cNvCxnSpPr/>
          <p:nvPr/>
        </p:nvCxnSpPr>
        <p:spPr>
          <a:xfrm flipH="1">
            <a:off x="3351213" y="1752600"/>
            <a:ext cx="3175" cy="1158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EBF732-9917-40B4-8666-DFACCEF7DF4E}"/>
              </a:ext>
            </a:extLst>
          </p:cNvPr>
          <p:cNvCxnSpPr/>
          <p:nvPr/>
        </p:nvCxnSpPr>
        <p:spPr>
          <a:xfrm rot="5400000">
            <a:off x="5906294" y="2323306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986BA4-2542-43C8-9E0E-5EB09C68F3A3}"/>
              </a:ext>
            </a:extLst>
          </p:cNvPr>
          <p:cNvCxnSpPr/>
          <p:nvPr/>
        </p:nvCxnSpPr>
        <p:spPr>
          <a:xfrm>
            <a:off x="5716588" y="1754188"/>
            <a:ext cx="0" cy="1141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59074E-9A5D-46AF-970A-F768C29EF99B}"/>
              </a:ext>
            </a:extLst>
          </p:cNvPr>
          <p:cNvCxnSpPr/>
          <p:nvPr/>
        </p:nvCxnSpPr>
        <p:spPr>
          <a:xfrm rot="5400000">
            <a:off x="3695701" y="2324100"/>
            <a:ext cx="1143000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05BF7-1B50-43D7-8B66-F22A03BDEDDF}"/>
              </a:ext>
            </a:extLst>
          </p:cNvPr>
          <p:cNvCxnSpPr/>
          <p:nvPr/>
        </p:nvCxnSpPr>
        <p:spPr>
          <a:xfrm>
            <a:off x="2589213" y="1752600"/>
            <a:ext cx="0" cy="1144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8CAE5-760C-414D-B3B0-0FA7C7C6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05000"/>
            <a:ext cx="563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CC0000"/>
                </a:solidFill>
              </a:rPr>
              <a:t> Đ Â M T R Â U </a:t>
            </a:r>
            <a:endParaRPr lang="en-US" altLang="en-US" sz="6000"/>
          </a:p>
        </p:txBody>
      </p:sp>
      <p:sp>
        <p:nvSpPr>
          <p:cNvPr id="53258" name="Text Box 1044">
            <a:extLst>
              <a:ext uri="{FF2B5EF4-FFF2-40B4-BE49-F238E27FC236}">
                <a16:creationId xmlns:a16="http://schemas.microsoft.com/office/drawing/2014/main" id="{D3D9239E-4F34-43A3-8C04-60980B94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28600"/>
            <a:ext cx="8697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Tên một lễ hội liên quan đến một loài gia súc lớn của người dân Tây Nguyên.</a:t>
            </a:r>
          </a:p>
        </p:txBody>
      </p:sp>
    </p:spTree>
    <p:custDataLst>
      <p:tags r:id="rId1"/>
    </p:custDataLst>
  </p:cSld>
  <p:clrMapOvr>
    <a:masterClrMapping/>
  </p:clrMapOvr>
  <p:transition advTm="27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5BAD08-5519-44A8-9148-48E1084875CE}"/>
              </a:ext>
            </a:extLst>
          </p:cNvPr>
          <p:cNvSpPr/>
          <p:nvPr/>
        </p:nvSpPr>
        <p:spPr>
          <a:xfrm>
            <a:off x="2286000" y="2133600"/>
            <a:ext cx="44958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88B3DE-6CCC-402B-B67C-F2597C14F1C4}"/>
              </a:ext>
            </a:extLst>
          </p:cNvPr>
          <p:cNvCxnSpPr/>
          <p:nvPr/>
        </p:nvCxnSpPr>
        <p:spPr>
          <a:xfrm>
            <a:off x="44958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22D56-4564-4527-8E4A-3BB63BD6A306}"/>
              </a:ext>
            </a:extLst>
          </p:cNvPr>
          <p:cNvCxnSpPr/>
          <p:nvPr/>
        </p:nvCxnSpPr>
        <p:spPr>
          <a:xfrm>
            <a:off x="56388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AA308F-4847-431E-B44C-581666AFB396}"/>
              </a:ext>
            </a:extLst>
          </p:cNvPr>
          <p:cNvCxnSpPr/>
          <p:nvPr/>
        </p:nvCxnSpPr>
        <p:spPr>
          <a:xfrm>
            <a:off x="3352800" y="21336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8AD573E-5F77-4733-9419-83D1329C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22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M   Ô   N   G </a:t>
            </a:r>
            <a:endParaRPr lang="en-US" altLang="en-US" sz="6000">
              <a:solidFill>
                <a:srgbClr val="FF0000"/>
              </a:solidFill>
            </a:endParaRPr>
          </a:p>
        </p:txBody>
      </p:sp>
      <p:sp>
        <p:nvSpPr>
          <p:cNvPr id="54279" name="Text Box 1045">
            <a:extLst>
              <a:ext uri="{FF2B5EF4-FFF2-40B4-BE49-F238E27FC236}">
                <a16:creationId xmlns:a16="http://schemas.microsoft.com/office/drawing/2014/main" id="{F8A92BA9-D089-40FE-9A36-91D67B839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Tên một dân tộc ít người sống ở Hoàng Liên Sơn.</a:t>
            </a:r>
          </a:p>
        </p:txBody>
      </p:sp>
    </p:spTree>
    <p:custDataLst>
      <p:tags r:id="rId1"/>
    </p:custDataLst>
  </p:cSld>
  <p:clrMapOvr>
    <a:masterClrMapping/>
  </p:clrMapOvr>
  <p:transition advTm="2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6" name="Text Box 74">
            <a:extLst>
              <a:ext uri="{FF2B5EF4-FFF2-40B4-BE49-F238E27FC236}">
                <a16:creationId xmlns:a16="http://schemas.microsoft.com/office/drawing/2014/main" id="{B576B199-C697-4406-8708-92A25AEE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305800" cy="3759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6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sz="6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Đà Lạt có những điều kiện nào để có thể trở thành thành phố du lịch nghỉ mát?</a:t>
            </a:r>
            <a:endParaRPr lang="vi-VN" alt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FFA1C8-BF53-4D38-B6FF-647FDD8412A2}"/>
              </a:ext>
            </a:extLst>
          </p:cNvPr>
          <p:cNvSpPr/>
          <p:nvPr/>
        </p:nvSpPr>
        <p:spPr>
          <a:xfrm>
            <a:off x="1447800" y="1600200"/>
            <a:ext cx="6172200" cy="1447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56383-0503-4AA6-BB30-D4D102415ADB}"/>
              </a:ext>
            </a:extLst>
          </p:cNvPr>
          <p:cNvCxnSpPr/>
          <p:nvPr/>
        </p:nvCxnSpPr>
        <p:spPr>
          <a:xfrm>
            <a:off x="3429000" y="16002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01214-ECC3-4DDA-AF06-633C59E900C0}"/>
              </a:ext>
            </a:extLst>
          </p:cNvPr>
          <p:cNvCxnSpPr/>
          <p:nvPr/>
        </p:nvCxnSpPr>
        <p:spPr>
          <a:xfrm>
            <a:off x="5486400" y="16002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AA2C34-F795-484B-9D2B-11C19C73C752}"/>
              </a:ext>
            </a:extLst>
          </p:cNvPr>
          <p:cNvCxnSpPr/>
          <p:nvPr/>
        </p:nvCxnSpPr>
        <p:spPr>
          <a:xfrm>
            <a:off x="2362200" y="16002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4B1950-1E5D-43FF-900A-35AB441220DF}"/>
              </a:ext>
            </a:extLst>
          </p:cNvPr>
          <p:cNvCxnSpPr/>
          <p:nvPr/>
        </p:nvCxnSpPr>
        <p:spPr>
          <a:xfrm>
            <a:off x="6553200" y="16002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7C196-DE4E-4A7C-897D-2B34DCEF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T   H  Ổ  C  Ẩ  M </a:t>
            </a:r>
            <a:endParaRPr lang="en-US" altLang="en-US" sz="6000">
              <a:solidFill>
                <a:srgbClr val="FF0000"/>
              </a:solidFill>
            </a:endParaRPr>
          </a:p>
        </p:txBody>
      </p:sp>
      <p:sp>
        <p:nvSpPr>
          <p:cNvPr id="55304" name="Text Box 1046">
            <a:extLst>
              <a:ext uri="{FF2B5EF4-FFF2-40B4-BE49-F238E27FC236}">
                <a16:creationId xmlns:a16="http://schemas.microsoft.com/office/drawing/2014/main" id="{1C3514D8-CD8B-4419-8BDE-61B3048E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60325"/>
            <a:ext cx="8867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Sản phẩm thủ công nổi tiếng của dân tộc vùng núi Hoàng Liên Sơn.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EBCED4-3FB7-4F90-B996-CCCDF7C26A5D}"/>
              </a:ext>
            </a:extLst>
          </p:cNvPr>
          <p:cNvCxnSpPr/>
          <p:nvPr/>
        </p:nvCxnSpPr>
        <p:spPr>
          <a:xfrm>
            <a:off x="4495800" y="1600200"/>
            <a:ext cx="1588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AutoShape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4AF4DA-4070-48D2-8988-A363D12E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25431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¤</a:t>
            </a:r>
          </a:p>
        </p:txBody>
      </p:sp>
      <p:sp>
        <p:nvSpPr>
          <p:cNvPr id="390150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7EA32B-9E0E-424F-AAB1-7D4D883C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50" y="25431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51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AA058F-FA36-4BCB-872E-4D72E470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25431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0152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AD71AB-979F-4886-8D2E-918E0678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25431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390153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0919AD2-E774-47C5-91FD-D5855587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5431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90154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EF76C58-6A5B-4B58-BC01-30A2F28FF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30638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55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D9C337-4E8A-47A5-9026-227C227F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0638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0156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0423DF9-20B4-4C70-86AD-12694465E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30638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9015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05E051B-28A7-4877-B2F9-97370E560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30638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9015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5B25B7-9F38-487D-9D7F-F2C8AA13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3597275"/>
            <a:ext cx="585787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016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63FB61-570B-4E59-AD3C-7C8B6DBE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5972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¹</a:t>
            </a:r>
          </a:p>
        </p:txBody>
      </p:sp>
      <p:sp>
        <p:nvSpPr>
          <p:cNvPr id="39016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26264B-A1AD-4EFA-A1AA-175399B9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3" y="3609975"/>
            <a:ext cx="585787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9016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D723CA-5A25-4B14-9CE2-51C513E4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5972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39016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CDA62C-84DB-4C07-8977-F1728056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5972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®</a:t>
            </a:r>
          </a:p>
        </p:txBody>
      </p:sp>
      <p:sp>
        <p:nvSpPr>
          <p:cNvPr id="39016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BE54E6-61E1-4A38-AE97-6484E31F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0638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9016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15A78BE-902C-416D-9BEA-785DBAC7B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1306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Ë</a:t>
            </a:r>
          </a:p>
        </p:txBody>
      </p:sp>
      <p:sp>
        <p:nvSpPr>
          <p:cNvPr id="39016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EC988C5-A9AC-4CB1-9CCE-7528F144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41306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9016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ACA9F8-D2C4-44FE-B11B-7D929F5B0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41306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9016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7394FE-C8DC-4D19-A44A-315F2111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1306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9016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90DEABB-0F45-4DF1-AA79-AAA59A151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46640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µ</a:t>
            </a:r>
          </a:p>
        </p:txBody>
      </p:sp>
      <p:sp>
        <p:nvSpPr>
          <p:cNvPr id="39017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3801AA-99AD-4925-B229-54194EA81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6640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9017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5B98446-CA1F-4D7F-9451-FBE4DE222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46640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90172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EEE05BC-9B37-4748-B7D2-F45A34F8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4664075"/>
            <a:ext cx="585787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ª</a:t>
            </a:r>
          </a:p>
        </p:txBody>
      </p:sp>
      <p:sp>
        <p:nvSpPr>
          <p:cNvPr id="390173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EC8E06-57DA-4465-B77A-67246327C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4664075"/>
            <a:ext cx="587375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346" name="AutoShape 30">
            <a:extLst>
              <a:ext uri="{FF2B5EF4-FFF2-40B4-BE49-F238E27FC236}">
                <a16:creationId xmlns:a16="http://schemas.microsoft.com/office/drawing/2014/main" id="{937EEA4E-91E3-41E1-93DA-BE29AC6E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2454275"/>
            <a:ext cx="782637" cy="460375"/>
          </a:xfrm>
          <a:prstGeom prst="rightArrowCallout">
            <a:avLst>
              <a:gd name="adj1" fmla="val 25000"/>
              <a:gd name="adj2" fmla="val 25000"/>
              <a:gd name="adj3" fmla="val 28333"/>
              <a:gd name="adj4" fmla="val 6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347" name="AutoShape 31">
            <a:extLst>
              <a:ext uri="{FF2B5EF4-FFF2-40B4-BE49-F238E27FC236}">
                <a16:creationId xmlns:a16="http://schemas.microsoft.com/office/drawing/2014/main" id="{BEA9D0C4-CFA8-405F-9293-F7F222DA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3006725"/>
            <a:ext cx="782638" cy="460375"/>
          </a:xfrm>
          <a:prstGeom prst="rightArrowCallout">
            <a:avLst>
              <a:gd name="adj1" fmla="val 25000"/>
              <a:gd name="adj2" fmla="val 25000"/>
              <a:gd name="adj3" fmla="val 28333"/>
              <a:gd name="adj4" fmla="val 6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348" name="AutoShape 32">
            <a:extLst>
              <a:ext uri="{FF2B5EF4-FFF2-40B4-BE49-F238E27FC236}">
                <a16:creationId xmlns:a16="http://schemas.microsoft.com/office/drawing/2014/main" id="{D1A3A2A6-B10C-4194-BF5F-32ED48E3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2988"/>
            <a:ext cx="782638" cy="460375"/>
          </a:xfrm>
          <a:prstGeom prst="rightArrowCallout">
            <a:avLst>
              <a:gd name="adj1" fmla="val 25000"/>
              <a:gd name="adj2" fmla="val 25000"/>
              <a:gd name="adj3" fmla="val 28333"/>
              <a:gd name="adj4" fmla="val 6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349" name="AutoShape 33">
            <a:extLst>
              <a:ext uri="{FF2B5EF4-FFF2-40B4-BE49-F238E27FC236}">
                <a16:creationId xmlns:a16="http://schemas.microsoft.com/office/drawing/2014/main" id="{9CFEB94A-AEA8-4D6C-A777-53845B54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119563"/>
            <a:ext cx="782638" cy="461962"/>
          </a:xfrm>
          <a:prstGeom prst="rightArrowCallout">
            <a:avLst>
              <a:gd name="adj1" fmla="val 25000"/>
              <a:gd name="adj2" fmla="val 25000"/>
              <a:gd name="adj3" fmla="val 28236"/>
              <a:gd name="adj4" fmla="val 6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350" name="AutoShape 34">
            <a:extLst>
              <a:ext uri="{FF2B5EF4-FFF2-40B4-BE49-F238E27FC236}">
                <a16:creationId xmlns:a16="http://schemas.microsoft.com/office/drawing/2014/main" id="{2621003B-228B-49D4-B17D-D43D6936A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4676775"/>
            <a:ext cx="781050" cy="460375"/>
          </a:xfrm>
          <a:prstGeom prst="rightArrowCallout">
            <a:avLst>
              <a:gd name="adj1" fmla="val 25000"/>
              <a:gd name="adj2" fmla="val 25000"/>
              <a:gd name="adj3" fmla="val 28276"/>
              <a:gd name="adj4" fmla="val 6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0179" name="AutoShap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3952744-708E-47DC-830F-C5DAAF4DC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30638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0180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DF62AF5-DC8A-46E1-8134-2ED49F60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4130675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0181" name="AutoShap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6DAF841-6D19-486A-9810-4B3533651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4133850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82" name="AutoShap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4CF0DA-4FB4-4DB8-BAB5-A007AA25E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838" y="4133850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9018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F1F922-D0A7-4E08-A4A3-6452994E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4133850"/>
            <a:ext cx="587375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é</a:t>
            </a:r>
          </a:p>
        </p:txBody>
      </p:sp>
      <p:sp>
        <p:nvSpPr>
          <p:cNvPr id="390184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00B1CF-78BF-4983-A71E-C60282D88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4133850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90185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C7BAC8-8299-4516-A670-C79D7BBF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2543175"/>
            <a:ext cx="585788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90186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68B4447-3E84-4D0A-A430-307CD9FE2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1306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0187" name="AutoShap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E8C51D-AA6F-4138-AF3B-1877005CC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4130675"/>
            <a:ext cx="585787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88" name="AutoShap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99ABDA-9FB4-4A33-8D48-CAEE135EF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463" y="4130675"/>
            <a:ext cx="585787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0189" name="AutoShap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FE51C7-4561-4F61-B97D-701F5F8A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41306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90190" name="AutoShap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6822D3-4ED2-44C2-B5E7-4BFEB249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2527300"/>
            <a:ext cx="585787" cy="519113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91" name="AutoShap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05B306-0D85-4AB7-B770-4649B532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3063875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90192" name="AutoShap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75CF71-E83E-415E-B54C-DE2A493A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060700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90193" name="AutoShap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5208761-6D63-4B20-A9FF-8B5399242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3060700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90194" name="AutoShape 5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A856890-5A42-4736-B221-3ED8D2B44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060700"/>
            <a:ext cx="585788" cy="517525"/>
          </a:xfrm>
          <a:prstGeom prst="actionButtonBlank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.VnTimeH" pitchFamily="34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56367" name="Text Box 73">
            <a:extLst>
              <a:ext uri="{FF2B5EF4-FFF2-40B4-BE49-F238E27FC236}">
                <a16:creationId xmlns:a16="http://schemas.microsoft.com/office/drawing/2014/main" id="{1CB580A0-D463-4AB1-B156-AD0394EA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7463"/>
            <a:ext cx="8804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lớn nhất của buôn, nơi diễn ra nhiều hoạt động tập thể gọi là ….</a:t>
            </a:r>
          </a:p>
        </p:txBody>
      </p:sp>
      <p:sp>
        <p:nvSpPr>
          <p:cNvPr id="51" name="Text Box 73">
            <a:extLst>
              <a:ext uri="{FF2B5EF4-FFF2-40B4-BE49-F238E27FC236}">
                <a16:creationId xmlns:a16="http://schemas.microsoft.com/office/drawing/2014/main" id="{C0C8A950-1BAE-4D73-A199-7346D76DB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0"/>
            <a:ext cx="8715375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Hoàng Liên Sơn có đỉnh núi cao nhất nước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và được gọi là “nóc nhà” của Tổ quốc. Tên là…  </a:t>
            </a:r>
          </a:p>
        </p:txBody>
      </p:sp>
      <p:sp>
        <p:nvSpPr>
          <p:cNvPr id="52" name="Text Box 73">
            <a:extLst>
              <a:ext uri="{FF2B5EF4-FFF2-40B4-BE49-F238E27FC236}">
                <a16:creationId xmlns:a16="http://schemas.microsoft.com/office/drawing/2014/main" id="{3DE64531-157F-48F3-86E0-2A80FE009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53975"/>
            <a:ext cx="9144000" cy="1201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nổi tiếng với rừng thông và thác nước. Đó là thành phố…..  </a:t>
            </a:r>
          </a:p>
        </p:txBody>
      </p:sp>
      <p:sp>
        <p:nvSpPr>
          <p:cNvPr id="53" name="Text Box 73">
            <a:extLst>
              <a:ext uri="{FF2B5EF4-FFF2-40B4-BE49-F238E27FC236}">
                <a16:creationId xmlns:a16="http://schemas.microsoft.com/office/drawing/2014/main" id="{60586313-34D8-41A8-9D2E-7EC5B1B97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53975"/>
            <a:ext cx="89154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Hoàng Liên Sơn thường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trồng lúa, ngô, chè trên nương và …</a:t>
            </a:r>
          </a:p>
        </p:txBody>
      </p:sp>
      <p:sp>
        <p:nvSpPr>
          <p:cNvPr id="54" name="Text Box 73">
            <a:extLst>
              <a:ext uri="{FF2B5EF4-FFF2-40B4-BE49-F238E27FC236}">
                <a16:creationId xmlns:a16="http://schemas.microsoft.com/office/drawing/2014/main" id="{874E1129-A034-4F3E-9659-B674F16F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31763"/>
            <a:ext cx="8763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cây công nghiệp lâu năm được trồng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nhất ở Tây Nguyên là: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BE8E75-4029-4688-A6B8-0DD4AD5815C1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2514600"/>
          <a:ext cx="45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0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9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0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9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3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3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9" grpId="0" animBg="1"/>
      <p:bldP spid="390150" grpId="0" animBg="1"/>
      <p:bldP spid="390151" grpId="0" animBg="1"/>
      <p:bldP spid="390152" grpId="0" animBg="1"/>
      <p:bldP spid="390153" grpId="0" animBg="1"/>
      <p:bldP spid="390154" grpId="0" animBg="1"/>
      <p:bldP spid="390155" grpId="0" animBg="1"/>
      <p:bldP spid="390156" grpId="0" animBg="1"/>
      <p:bldP spid="390157" grpId="0" animBg="1"/>
      <p:bldP spid="390159" grpId="0" animBg="1"/>
      <p:bldP spid="390160" grpId="0" animBg="1"/>
      <p:bldP spid="390161" grpId="0" animBg="1"/>
      <p:bldP spid="390162" grpId="0" animBg="1"/>
      <p:bldP spid="390163" grpId="0" animBg="1"/>
      <p:bldP spid="390164" grpId="0" animBg="1"/>
      <p:bldP spid="390165" grpId="0" animBg="1"/>
      <p:bldP spid="390166" grpId="0" animBg="1"/>
      <p:bldP spid="390167" grpId="0" animBg="1"/>
      <p:bldP spid="390168" grpId="0" animBg="1"/>
      <p:bldP spid="390169" grpId="0" animBg="1"/>
      <p:bldP spid="390170" grpId="0" animBg="1"/>
      <p:bldP spid="390171" grpId="0" animBg="1"/>
      <p:bldP spid="390172" grpId="0" animBg="1"/>
      <p:bldP spid="390173" grpId="0" animBg="1"/>
      <p:bldP spid="390179" grpId="0" animBg="1"/>
      <p:bldP spid="390180" grpId="0" animBg="1"/>
      <p:bldP spid="390181" grpId="0" animBg="1"/>
      <p:bldP spid="390182" grpId="0" animBg="1"/>
      <p:bldP spid="390183" grpId="0" animBg="1"/>
      <p:bldP spid="390184" grpId="0" animBg="1"/>
      <p:bldP spid="390185" grpId="0" animBg="1"/>
      <p:bldP spid="390186" grpId="0" animBg="1"/>
      <p:bldP spid="390187" grpId="0" animBg="1"/>
      <p:bldP spid="390188" grpId="0" animBg="1"/>
      <p:bldP spid="390189" grpId="0" animBg="1"/>
      <p:bldP spid="390190" grpId="0" animBg="1"/>
      <p:bldP spid="390191" grpId="0" animBg="1"/>
      <p:bldP spid="390192" grpId="0" animBg="1"/>
      <p:bldP spid="390193" grpId="0" animBg="1"/>
      <p:bldP spid="390194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antasy-world14">
            <a:extLst>
              <a:ext uri="{FF2B5EF4-FFF2-40B4-BE49-F238E27FC236}">
                <a16:creationId xmlns:a16="http://schemas.microsoft.com/office/drawing/2014/main" id="{73B21609-9643-40A0-8A5D-25903EA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AutoShape 3">
            <a:extLst>
              <a:ext uri="{FF2B5EF4-FFF2-40B4-BE49-F238E27FC236}">
                <a16:creationId xmlns:a16="http://schemas.microsoft.com/office/drawing/2014/main" id="{A3BEC076-A1DB-442D-BE99-68810285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305800" cy="464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49001"/>
                </a:schemeClr>
              </a:gs>
              <a:gs pos="100000">
                <a:schemeClr val="bg1">
                  <a:gamma/>
                  <a:tint val="79216"/>
                  <a:invGamma/>
                  <a:alpha val="44000"/>
                </a:schemeClr>
              </a:gs>
            </a:gsLst>
            <a:lin ang="5400000" scaled="1"/>
          </a:gradFill>
          <a:ln w="76200" cmpd="tri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77678C34-7EA1-46F4-AD19-4A53C548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8229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-Ôn lại các kiến thức đã học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-Xem trước bài Đồng bằng Bắc Bộ (98/sgk).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-Sưu tầm tranh ảnh về vùng Đồng bằng Bắc Bộ.</a:t>
            </a:r>
          </a:p>
        </p:txBody>
      </p:sp>
      <p:sp>
        <p:nvSpPr>
          <p:cNvPr id="121861" name="WordArt 5">
            <a:extLst>
              <a:ext uri="{FF2B5EF4-FFF2-40B4-BE49-F238E27FC236}">
                <a16:creationId xmlns:a16="http://schemas.microsoft.com/office/drawing/2014/main" id="{CA0A41AE-AC85-4DCE-B8E8-CDF4D74F3D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32004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5">
            <a:extLst>
              <a:ext uri="{FF2B5EF4-FFF2-40B4-BE49-F238E27FC236}">
                <a16:creationId xmlns:a16="http://schemas.microsoft.com/office/drawing/2014/main" id="{FD56126D-B7D1-45CF-AA35-D8FA7F215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15">
            <a:extLst>
              <a:ext uri="{FF2B5EF4-FFF2-40B4-BE49-F238E27FC236}">
                <a16:creationId xmlns:a16="http://schemas.microsoft.com/office/drawing/2014/main" id="{8957D4D2-B006-42AF-813C-B42DD2D536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tinhyeu">
            <a:hlinkClick r:id="rId4"/>
            <a:extLst>
              <a:ext uri="{FF2B5EF4-FFF2-40B4-BE49-F238E27FC236}">
                <a16:creationId xmlns:a16="http://schemas.microsoft.com/office/drawing/2014/main" id="{3FFF0D9C-671B-4024-841F-80FA17B5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tinhyeu">
            <a:hlinkClick r:id="rId4"/>
            <a:extLst>
              <a:ext uri="{FF2B5EF4-FFF2-40B4-BE49-F238E27FC236}">
                <a16:creationId xmlns:a16="http://schemas.microsoft.com/office/drawing/2014/main" id="{F4A95C5B-89D0-4CB0-AFC5-0619CB1A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0" descr="blumen-pflanzen042">
            <a:extLst>
              <a:ext uri="{FF2B5EF4-FFF2-40B4-BE49-F238E27FC236}">
                <a16:creationId xmlns:a16="http://schemas.microsoft.com/office/drawing/2014/main" id="{755EEF08-8562-45A4-ACDA-27710984AD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392">
            <a:off x="0" y="2971800"/>
            <a:ext cx="4537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0" descr="blumen-pflanzen042">
            <a:extLst>
              <a:ext uri="{FF2B5EF4-FFF2-40B4-BE49-F238E27FC236}">
                <a16:creationId xmlns:a16="http://schemas.microsoft.com/office/drawing/2014/main" id="{2A87AC62-F473-4C31-B3D8-CB2D108CE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5520">
            <a:off x="4454525" y="2819400"/>
            <a:ext cx="4689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WordArt 8">
            <a:extLst>
              <a:ext uri="{FF2B5EF4-FFF2-40B4-BE49-F238E27FC236}">
                <a16:creationId xmlns:a16="http://schemas.microsoft.com/office/drawing/2014/main" id="{DDB6235C-820B-476B-92B7-7672332A09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315200" cy="2743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!</a:t>
            </a: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93A8A01F-8326-460B-83BF-D1DB67D2D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739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(Đ) hoặc Sai (S)</a:t>
            </a:r>
            <a:b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36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58BAC249-7AD7-4D69-90C9-C2A591D0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8551863" cy="1746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Lạt nằm trên cao nguyên Lâm Viên</a:t>
            </a: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altLang="en-US" sz="5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49B55C0C-E1F1-4AF5-8A95-C07ED15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057400"/>
            <a:ext cx="9906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433685F9-0460-4282-A6D3-18B59B636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8551863" cy="1746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Câu4: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mát mẻ giúp Đà Lạt được hoa quả ,rau xứ lạnh</a:t>
            </a:r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C9991AB4-9159-4CAE-9669-87E7B4687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715000"/>
            <a:ext cx="9906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938785BB-6395-4C56-88BA-4F55E4383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8551863" cy="17541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Câu3: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Đà Lạt là trung tâm công nghiệp của cả nước</a:t>
            </a:r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0E0093D5-BF18-4E73-8693-18807B06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962400"/>
            <a:ext cx="9906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33">
            <a:extLst>
              <a:ext uri="{FF2B5EF4-FFF2-40B4-BE49-F238E27FC236}">
                <a16:creationId xmlns:a16="http://schemas.microsoft.com/office/drawing/2014/main" id="{D3D22332-A97E-4CA7-9FB5-6A74DA44EC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0" descr="33">
            <a:extLst>
              <a:ext uri="{FF2B5EF4-FFF2-40B4-BE49-F238E27FC236}">
                <a16:creationId xmlns:a16="http://schemas.microsoft.com/office/drawing/2014/main" id="{C77C7A93-CD61-4E5C-AA73-3887409F6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4" descr="Firewrk8">
            <a:extLst>
              <a:ext uri="{FF2B5EF4-FFF2-40B4-BE49-F238E27FC236}">
                <a16:creationId xmlns:a16="http://schemas.microsoft.com/office/drawing/2014/main" id="{FFD51832-68B6-4F51-97B4-7E0E1ECC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8">
            <a:extLst>
              <a:ext uri="{FF2B5EF4-FFF2-40B4-BE49-F238E27FC236}">
                <a16:creationId xmlns:a16="http://schemas.microsoft.com/office/drawing/2014/main" id="{5548BE76-BB0B-493B-BB14-79773A1EF8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 </a:t>
            </a:r>
          </a:p>
        </p:txBody>
      </p:sp>
      <p:sp>
        <p:nvSpPr>
          <p:cNvPr id="2055" name="WordArt 11">
            <a:extLst>
              <a:ext uri="{FF2B5EF4-FFF2-40B4-BE49-F238E27FC236}">
                <a16:creationId xmlns:a16="http://schemas.microsoft.com/office/drawing/2014/main" id="{7A20A4AC-3719-435A-BFD7-5529D33242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2209800"/>
            <a:ext cx="8763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ài</a:t>
            </a:r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vi-VN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7" name="Picture 14" descr="Firewrk8">
            <a:extLst>
              <a:ext uri="{FF2B5EF4-FFF2-40B4-BE49-F238E27FC236}">
                <a16:creationId xmlns:a16="http://schemas.microsoft.com/office/drawing/2014/main" id="{9CBE997E-A075-45E9-B283-070B3140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BEB74E5B-4AA2-4C4A-9E23-F8B37DC0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8763"/>
            <a:ext cx="822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dãy Hoàng Liên S</a:t>
            </a:r>
            <a:r>
              <a:rPr lang="vi-VN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và đỉnh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Phan-xi-păng trên bản đồ?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chỉ các cao nguyên ở Tây Nguyên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thành phố Đà Lạt?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3FC0D55D-1041-435E-9E53-037AC3AB1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304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Vị trí miền núi và trung 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Ban do tu nhien Viet Nam">
            <a:extLst>
              <a:ext uri="{FF2B5EF4-FFF2-40B4-BE49-F238E27FC236}">
                <a16:creationId xmlns:a16="http://schemas.microsoft.com/office/drawing/2014/main" id="{A710ED09-7C74-412C-8CA6-23EF4A47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AutoShape 2">
            <a:extLst>
              <a:ext uri="{FF2B5EF4-FFF2-40B4-BE49-F238E27FC236}">
                <a16:creationId xmlns:a16="http://schemas.microsoft.com/office/drawing/2014/main" id="{D3385DEF-E713-48C4-81E2-4E722EF1A3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39020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AutoShape 3">
            <a:extLst>
              <a:ext uri="{FF2B5EF4-FFF2-40B4-BE49-F238E27FC236}">
                <a16:creationId xmlns:a16="http://schemas.microsoft.com/office/drawing/2014/main" id="{E7E3EDB5-A753-45AD-8E8A-2353BF690E9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4589463" y="0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28" name="Picture 11" descr="Ban do dia hinh 2">
            <a:extLst>
              <a:ext uri="{FF2B5EF4-FFF2-40B4-BE49-F238E27FC236}">
                <a16:creationId xmlns:a16="http://schemas.microsoft.com/office/drawing/2014/main" id="{C5DF4C98-F26D-42B2-9995-8EEA2FA2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767263" cy="6629400"/>
          </a:xfrm>
          <a:prstGeom prst="rect">
            <a:avLst/>
          </a:prstGeom>
          <a:noFill/>
          <a:ln w="25400">
            <a:solidFill>
              <a:srgbClr val="00A1D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AutoShape 12">
            <a:extLst>
              <a:ext uri="{FF2B5EF4-FFF2-40B4-BE49-F238E27FC236}">
                <a16:creationId xmlns:a16="http://schemas.microsoft.com/office/drawing/2014/main" id="{3D0AC35D-4850-425E-863A-7A84DD0A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1300163"/>
            <a:ext cx="65088" cy="136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47" name="Rectangle 13">
            <a:extLst>
              <a:ext uri="{FF2B5EF4-FFF2-40B4-BE49-F238E27FC236}">
                <a16:creationId xmlns:a16="http://schemas.microsoft.com/office/drawing/2014/main" id="{2ED64B96-3482-4A39-9B6D-3C976BE4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3806825" cy="12001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Liên Sơn</a:t>
            </a:r>
          </a:p>
        </p:txBody>
      </p:sp>
      <p:sp>
        <p:nvSpPr>
          <p:cNvPr id="10248" name="Rectangle 14">
            <a:extLst>
              <a:ext uri="{FF2B5EF4-FFF2-40B4-BE49-F238E27FC236}">
                <a16:creationId xmlns:a16="http://schemas.microsoft.com/office/drawing/2014/main" id="{9E06C3FD-F83F-4169-B86F-0E07766D8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58750"/>
            <a:ext cx="3292475" cy="12001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Phan-xi-păng</a:t>
            </a:r>
          </a:p>
        </p:txBody>
      </p:sp>
      <p:sp>
        <p:nvSpPr>
          <p:cNvPr id="49170" name="Line 18">
            <a:extLst>
              <a:ext uri="{FF2B5EF4-FFF2-40B4-BE49-F238E27FC236}">
                <a16:creationId xmlns:a16="http://schemas.microsoft.com/office/drawing/2014/main" id="{AB8EE6F6-DD19-4A4D-99D4-361D04464E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990600"/>
            <a:ext cx="2362200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46F62D5A-7B89-4AA5-946D-F5E049308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5513" y="758825"/>
            <a:ext cx="1639887" cy="4286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0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66C9F376-BFF0-428A-A6C6-90912B20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746250"/>
            <a:ext cx="32670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Kon Tum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3F53F6C-A1F7-459A-9BD8-AF16FCCA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781300"/>
            <a:ext cx="32527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Pleiku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2A215B5-6895-408D-9131-ACC58359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624263"/>
            <a:ext cx="326707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Đắk Lắk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CBC05A89-DAB1-424B-B61B-E5400774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4768850"/>
            <a:ext cx="334486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Lâm Viên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6413EF5-899F-44A8-A795-CB582C8D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3257550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Di Linh</a:t>
            </a:r>
          </a:p>
        </p:txBody>
      </p:sp>
      <p:pic>
        <p:nvPicPr>
          <p:cNvPr id="27655" name="Picture 6">
            <a:extLst>
              <a:ext uri="{FF2B5EF4-FFF2-40B4-BE49-F238E27FC236}">
                <a16:creationId xmlns:a16="http://schemas.microsoft.com/office/drawing/2014/main" id="{7A0584E7-C654-43D3-9280-101691A828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3313" y="0"/>
            <a:ext cx="5500687" cy="6858000"/>
          </a:xfrm>
        </p:spPr>
      </p:pic>
      <p:sp>
        <p:nvSpPr>
          <p:cNvPr id="16392" name="Oval 11">
            <a:extLst>
              <a:ext uri="{FF2B5EF4-FFF2-40B4-BE49-F238E27FC236}">
                <a16:creationId xmlns:a16="http://schemas.microsoft.com/office/drawing/2014/main" id="{2DB88FE6-680B-4803-B7F5-7EAF60B03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000250"/>
            <a:ext cx="785812" cy="5334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6393" name="Oval 11">
            <a:extLst>
              <a:ext uri="{FF2B5EF4-FFF2-40B4-BE49-F238E27FC236}">
                <a16:creationId xmlns:a16="http://schemas.microsoft.com/office/drawing/2014/main" id="{5D338E98-8F3E-4282-872A-3AC1345E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71750"/>
            <a:ext cx="1071563" cy="642938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6394" name="Oval 11">
            <a:extLst>
              <a:ext uri="{FF2B5EF4-FFF2-40B4-BE49-F238E27FC236}">
                <a16:creationId xmlns:a16="http://schemas.microsoft.com/office/drawing/2014/main" id="{BBD1F996-9624-4573-8004-FE37CA21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857625"/>
            <a:ext cx="928687" cy="714375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6395" name="Oval 11">
            <a:extLst>
              <a:ext uri="{FF2B5EF4-FFF2-40B4-BE49-F238E27FC236}">
                <a16:creationId xmlns:a16="http://schemas.microsoft.com/office/drawing/2014/main" id="{57298759-C47B-4DB2-87D4-AA388CEF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5143500"/>
            <a:ext cx="1143000" cy="642938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6396" name="Oval 11">
            <a:extLst>
              <a:ext uri="{FF2B5EF4-FFF2-40B4-BE49-F238E27FC236}">
                <a16:creationId xmlns:a16="http://schemas.microsoft.com/office/drawing/2014/main" id="{BB2E5A95-5F08-4032-8D88-9F90EA6C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786438"/>
            <a:ext cx="1071562" cy="5334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2F9CFF16-12D1-4F09-93E8-8663111D0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4225" y="2928938"/>
            <a:ext cx="1247775" cy="85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1E9C3A1-EF41-447F-A346-47B33CA177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6143625"/>
            <a:ext cx="1009650" cy="1762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56AA25D0-0A92-42FA-B1A4-AAAFB3D2C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214813"/>
            <a:ext cx="1647825" cy="3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7B8E976E-E21E-43B8-89B4-64542E6F7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451475"/>
            <a:ext cx="1828800" cy="23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2F8614B8-3539-41FE-B8FE-204C479AD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00250"/>
            <a:ext cx="1147763" cy="2143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6" name="Text Box 17">
            <a:extLst>
              <a:ext uri="{FF2B5EF4-FFF2-40B4-BE49-F238E27FC236}">
                <a16:creationId xmlns:a16="http://schemas.microsoft.com/office/drawing/2014/main" id="{83E692DD-A5D4-4A60-9E11-034465B99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cao nguyên ở Tây Nguyên và thành phố Pleiku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9C7D6757-7B12-46B6-8C57-E8ACB9B883D6}"/>
              </a:ext>
            </a:extLst>
          </p:cNvPr>
          <p:cNvSpPr/>
          <p:nvPr/>
        </p:nvSpPr>
        <p:spPr>
          <a:xfrm>
            <a:off x="4876800" y="2952750"/>
            <a:ext cx="376238" cy="200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392" grpId="0" animBg="1"/>
      <p:bldP spid="16393" grpId="0" animBg="1"/>
      <p:bldP spid="16394" grpId="0" animBg="1"/>
      <p:bldP spid="16395" grpId="0" animBg="1"/>
      <p:bldP spid="163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7&quot;/&gt;&lt;property id=&quot;20307&quot; value=&quot;298&quot;/&gt;&lt;/object&gt;&lt;object type=&quot;3&quot; unique_id=&quot;10009&quot;&gt;&lt;property id=&quot;20148&quot; value=&quot;5&quot;/&gt;&lt;property id=&quot;20300&quot; value=&quot;Slide 8&quot;/&gt;&lt;property id=&quot;20307&quot; value=&quot;299&quot;/&gt;&lt;/object&gt;&lt;object type=&quot;3&quot; unique_id=&quot;10010&quot;&gt;&lt;property id=&quot;20148&quot; value=&quot;5&quot;/&gt;&lt;property id=&quot;20300&quot; value=&quot;Slide 9&quot;/&gt;&lt;property id=&quot;20307&quot; value=&quot;300&quot;/&gt;&lt;/object&gt;&lt;object type=&quot;3&quot; unique_id=&quot;10011&quot;&gt;&lt;property id=&quot;20148&quot; value=&quot;5&quot;/&gt;&lt;property id=&quot;20300&quot; value=&quot;Slide 10&quot;/&gt;&lt;property id=&quot;20307&quot; value=&quot;302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3&quot;/&gt;&lt;property id=&quot;20307&quot; value=&quot;310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312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 - &amp;quot;Dân tộc Tây Nguyên&amp;quot;&quot;/&gt;&lt;property id=&quot;20307&quot; value=&quot;306&quot;/&gt;&lt;/object&gt;&lt;object type=&quot;3&quot; unique_id=&quot;10020&quot;&gt;&lt;property id=&quot;20148&quot; value=&quot;5&quot;/&gt;&lt;property id=&quot;20300&quot; value=&quot;Slide 18&quot;/&gt;&lt;property id=&quot;20307&quot; value=&quot;307&quot;/&gt;&lt;/object&gt;&lt;object type=&quot;3&quot; unique_id=&quot;10021&quot;&gt;&lt;property id=&quot;20148&quot; value=&quot;5&quot;/&gt;&lt;property id=&quot;20300&quot; value=&quot;Slide 19 - &amp;quot;Hoạt động sản xuất&amp;quot;&quot;/&gt;&lt;property id=&quot;20307&quot; value=&quot;308&quot;/&gt;&lt;/object&gt;&lt;object type=&quot;3&quot; unique_id=&quot;10022&quot;&gt;&lt;property id=&quot;20148&quot; value=&quot;5&quot;/&gt;&lt;property id=&quot;20300&quot; value=&quot;Slide 21&quot;/&gt;&lt;property id=&quot;20307&quot; value=&quot;279&quot;/&gt;&lt;/object&gt;&lt;object type=&quot;3&quot; unique_id=&quot;10023&quot;&gt;&lt;property id=&quot;20148&quot; value=&quot;5&quot;/&gt;&lt;property id=&quot;20300&quot; value=&quot;Slide 22 - &amp;quot;Trung du Bắc Bộ&amp;quot;&quot;/&gt;&lt;property id=&quot;20307&quot; value=&quot;315&quot;/&gt;&lt;/object&gt;&lt;object type=&quot;3&quot; unique_id=&quot;10024&quot;&gt;&lt;property id=&quot;20148&quot; value=&quot;5&quot;/&gt;&lt;property id=&quot;20300&quot; value=&quot;Slide 23&quot;/&gt;&lt;property id=&quot;20307&quot; value=&quot;317&quot;/&gt;&lt;/object&gt;&lt;object type=&quot;3&quot; unique_id=&quot;10054&quot;&gt;&lt;property id=&quot;20148&quot; value=&quot;5&quot;/&gt;&lt;property id=&quot;20300&quot; value=&quot;Slide 1&quot;/&gt;&lt;property id=&quot;20307&quot; value=&quot;327&quot;/&gt;&lt;/object&gt;&lt;object type=&quot;3&quot; unique_id=&quot;10055&quot;&gt;&lt;property id=&quot;20148&quot; value=&quot;5&quot;/&gt;&lt;property id=&quot;20300&quot; value=&quot;Slide 2&quot;/&gt;&lt;property id=&quot;20307&quot; value=&quot;323&quot;/&gt;&lt;/object&gt;&lt;object type=&quot;3&quot; unique_id=&quot;10056&quot;&gt;&lt;property id=&quot;20148&quot; value=&quot;5&quot;/&gt;&lt;property id=&quot;20300&quot; value=&quot;Slide 5&quot;/&gt;&lt;property id=&quot;20307&quot; value=&quot;328&quot;/&gt;&lt;/object&gt;&lt;object type=&quot;3&quot; unique_id=&quot;10057&quot;&gt;&lt;property id=&quot;20148&quot; value=&quot;5&quot;/&gt;&lt;property id=&quot;20300&quot; value=&quot;Slide 26&quot;/&gt;&lt;property id=&quot;20307&quot; value=&quot;329&quot;/&gt;&lt;/object&gt;&lt;object type=&quot;3&quot; unique_id=&quot;10230&quot;&gt;&lt;property id=&quot;20148&quot; value=&quot;5&quot;/&gt;&lt;property id=&quot;20300&quot; value=&quot;Slide 6&quot;/&gt;&lt;property id=&quot;20307&quot; value=&quot;330&quot;/&gt;&lt;/object&gt;&lt;object type=&quot;3&quot; unique_id=&quot;10426&quot;&gt;&lt;property id=&quot;20148&quot; value=&quot;5&quot;/&gt;&lt;property id=&quot;20300&quot; value=&quot;Slide 20&quot;/&gt;&lt;property id=&quot;20307&quot; value=&quot;301&quot;/&gt;&lt;/object&gt;&lt;object type=&quot;3&quot; unique_id=&quot;10567&quot;&gt;&lt;property id=&quot;20148&quot; value=&quot;5&quot;/&gt;&lt;property id=&quot;20300&quot; value=&quot;Slide 24&quot;/&gt;&lt;property id=&quot;20307&quot; value=&quot;331&quot;/&gt;&lt;/object&gt;&lt;object type=&quot;3&quot; unique_id=&quot;10655&quot;&gt;&lt;property id=&quot;20148&quot; value=&quot;5&quot;/&gt;&lt;property id=&quot;20300&quot; value=&quot;Slide 25&quot;/&gt;&lt;property id=&quot;20307&quot; value=&quot;332&quot;/&gt;&lt;/object&gt;&lt;/object&gt;&lt;/object&gt;&lt;/database&gt;"/>
  <p:tag name="ISPRING_RESOURCE_PATHS_HASH_PRESENTER" val="4f5ae75cd5586851c29f4c0d15615841c1b65b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1.1|1|0.8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3.9|4.5|10.4|3.7|25.3|5.5|9.4|4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1030</Words>
  <Application>Microsoft Office PowerPoint</Application>
  <PresentationFormat>On-screen Show (4:3)</PresentationFormat>
  <Paragraphs>165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.VnTime</vt:lpstr>
      <vt:lpstr>.VnTimeH</vt:lpstr>
      <vt:lpstr>Arial</vt:lpstr>
      <vt:lpstr>Calibri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Dân tộc Tây Nguyên</vt:lpstr>
      <vt:lpstr>Hoạt động sản xuất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học Sài Gòn</dc:title>
  <dc:creator>User</dc:creator>
  <cp:lastModifiedBy>Hương Đào</cp:lastModifiedBy>
  <cp:revision>92</cp:revision>
  <dcterms:created xsi:type="dcterms:W3CDTF">2011-10-30T06:46:03Z</dcterms:created>
  <dcterms:modified xsi:type="dcterms:W3CDTF">2022-10-23T02:37:24Z</dcterms:modified>
</cp:coreProperties>
</file>