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26"/>
  </p:notesMasterIdLst>
  <p:handoutMasterIdLst>
    <p:handoutMasterId r:id="rId27"/>
  </p:handoutMasterIdLst>
  <p:sldIdLst>
    <p:sldId id="437" r:id="rId2"/>
    <p:sldId id="424" r:id="rId3"/>
    <p:sldId id="403" r:id="rId4"/>
    <p:sldId id="366" r:id="rId5"/>
    <p:sldId id="397" r:id="rId6"/>
    <p:sldId id="438" r:id="rId7"/>
    <p:sldId id="356" r:id="rId8"/>
    <p:sldId id="442" r:id="rId9"/>
    <p:sldId id="425" r:id="rId10"/>
    <p:sldId id="360" r:id="rId11"/>
    <p:sldId id="362" r:id="rId12"/>
    <p:sldId id="439" r:id="rId13"/>
    <p:sldId id="427" r:id="rId14"/>
    <p:sldId id="440" r:id="rId15"/>
    <p:sldId id="432" r:id="rId16"/>
    <p:sldId id="443" r:id="rId17"/>
    <p:sldId id="433" r:id="rId18"/>
    <p:sldId id="434" r:id="rId19"/>
    <p:sldId id="374" r:id="rId20"/>
    <p:sldId id="372" r:id="rId21"/>
    <p:sldId id="408" r:id="rId22"/>
    <p:sldId id="363" r:id="rId23"/>
    <p:sldId id="444" r:id="rId24"/>
    <p:sldId id="445" r:id="rId25"/>
  </p:sldIdLst>
  <p:sldSz cx="9144000" cy="6858000" type="screen4x3"/>
  <p:notesSz cx="7023100" cy="9309100"/>
  <p:embeddedFontLst>
    <p:embeddedFont>
      <p:font typeface="Tahoma" panose="020B0604030504040204" pitchFamily="34" charset="0"/>
      <p:regular r:id="rId28"/>
      <p:bold r:id="rId29"/>
    </p:embeddedFont>
    <p:embeddedFont>
      <p:font typeface="Wingdings 3" panose="05040102010807070707" pitchFamily="18" charset="2"/>
      <p:regular r:id="rId30"/>
    </p:embeddedFont>
  </p:embeddedFontLst>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00FF"/>
    <a:srgbClr val="00CC00"/>
    <a:srgbClr val="FFFFFF"/>
    <a:srgbClr val="FFFF00"/>
    <a:srgbClr val="A3FBB2"/>
    <a:srgbClr val="0000CC"/>
    <a:srgbClr val="CC3300"/>
    <a:srgbClr val="CC00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15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2051" name="Rectangle 3"/>
          <p:cNvSpPr>
            <a:spLocks noGrp="1" noChangeArrowheads="1"/>
          </p:cNvSpPr>
          <p:nvPr>
            <p:ph type="dt" sz="quarter" idx="1"/>
          </p:nvPr>
        </p:nvSpPr>
        <p:spPr bwMode="auto">
          <a:xfrm>
            <a:off x="3979863" y="0"/>
            <a:ext cx="304323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2052" name="Rectangle 4"/>
          <p:cNvSpPr>
            <a:spLocks noGrp="1" noChangeArrowheads="1"/>
          </p:cNvSpPr>
          <p:nvPr>
            <p:ph type="ftr" sz="quarter" idx="2"/>
          </p:nvPr>
        </p:nvSpPr>
        <p:spPr bwMode="auto">
          <a:xfrm>
            <a:off x="0" y="8843963"/>
            <a:ext cx="30432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2053" name="Rectangle 5"/>
          <p:cNvSpPr>
            <a:spLocks noGrp="1" noChangeArrowheads="1"/>
          </p:cNvSpPr>
          <p:nvPr>
            <p:ph type="sldNum" sz="quarter" idx="3"/>
          </p:nvPr>
        </p:nvSpPr>
        <p:spPr bwMode="auto">
          <a:xfrm>
            <a:off x="3979863" y="8843963"/>
            <a:ext cx="304323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defTabSz="933450">
              <a:defRPr sz="1200">
                <a:latin typeface="Times New Roman" pitchFamily="18" charset="0"/>
              </a:defRPr>
            </a:lvl1pPr>
          </a:lstStyle>
          <a:p>
            <a:fld id="{46368581-32A2-4026-974C-5B2CA5F97F53}" type="slidenum">
              <a:rPr lang="en-US"/>
              <a:pPr/>
              <a:t>‹#›</a:t>
            </a:fld>
            <a:endParaRPr lang="en-US"/>
          </a:p>
        </p:txBody>
      </p:sp>
    </p:spTree>
    <p:extLst>
      <p:ext uri="{BB962C8B-B14F-4D97-AF65-F5344CB8AC3E}">
        <p14:creationId xmlns:p14="http://schemas.microsoft.com/office/powerpoint/2010/main" val="2564605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3979863" y="0"/>
            <a:ext cx="304323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6625" y="4421188"/>
            <a:ext cx="5149850" cy="418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843963"/>
            <a:ext cx="30432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3979863" y="8843963"/>
            <a:ext cx="304323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defTabSz="933450">
              <a:defRPr sz="1200">
                <a:latin typeface="Times New Roman" pitchFamily="18" charset="0"/>
              </a:defRPr>
            </a:lvl1pPr>
          </a:lstStyle>
          <a:p>
            <a:fld id="{13D6933E-E1C8-4826-BA5D-EE047008E1C5}" type="slidenum">
              <a:rPr lang="en-US"/>
              <a:pPr/>
              <a:t>‹#›</a:t>
            </a:fld>
            <a:endParaRPr lang="en-US"/>
          </a:p>
        </p:txBody>
      </p:sp>
    </p:spTree>
    <p:extLst>
      <p:ext uri="{BB962C8B-B14F-4D97-AF65-F5344CB8AC3E}">
        <p14:creationId xmlns:p14="http://schemas.microsoft.com/office/powerpoint/2010/main" val="10371534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C</a:t>
            </a:r>
            <a:endParaRPr lang="vi-VN"/>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96A5C0-39A7-4733-93F1-F3F3182E13B3}" type="slidenum">
              <a:rPr lang="vi-VN">
                <a:solidFill>
                  <a:srgbClr val="000000"/>
                </a:solidFill>
              </a:rPr>
              <a:pPr/>
              <a:t>17</a:t>
            </a:fld>
            <a:endParaRPr lang="vi-VN">
              <a:solidFill>
                <a:srgbClr val="000000"/>
              </a:solidFill>
            </a:endParaRPr>
          </a:p>
        </p:txBody>
      </p:sp>
    </p:spTree>
    <p:extLst>
      <p:ext uri="{BB962C8B-B14F-4D97-AF65-F5344CB8AC3E}">
        <p14:creationId xmlns:p14="http://schemas.microsoft.com/office/powerpoint/2010/main" val="352514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C</a:t>
            </a:r>
            <a:endParaRPr lang="vi-VN"/>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96A5C0-39A7-4733-93F1-F3F3182E13B3}" type="slidenum">
              <a:rPr lang="vi-VN">
                <a:solidFill>
                  <a:srgbClr val="000000"/>
                </a:solidFill>
              </a:rPr>
              <a:pPr/>
              <a:t>18</a:t>
            </a:fld>
            <a:endParaRPr lang="vi-VN">
              <a:solidFill>
                <a:srgbClr val="000000"/>
              </a:solidFill>
            </a:endParaRPr>
          </a:p>
        </p:txBody>
      </p:sp>
    </p:spTree>
    <p:extLst>
      <p:ext uri="{BB962C8B-B14F-4D97-AF65-F5344CB8AC3E}">
        <p14:creationId xmlns:p14="http://schemas.microsoft.com/office/powerpoint/2010/main" val="35685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DCEBA5-6444-4E4A-A686-1EE20F58302F}" type="slidenum">
              <a:rPr lang="en-US"/>
              <a:pPr/>
              <a:t>‹#›</a:t>
            </a:fld>
            <a:endParaRPr lang="en-US"/>
          </a:p>
        </p:txBody>
      </p:sp>
    </p:spTree>
    <p:extLst>
      <p:ext uri="{BB962C8B-B14F-4D97-AF65-F5344CB8AC3E}">
        <p14:creationId xmlns:p14="http://schemas.microsoft.com/office/powerpoint/2010/main" val="3688982738"/>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0E4716-31A9-42CC-975A-96FE396A889D}" type="slidenum">
              <a:rPr lang="en-US"/>
              <a:pPr/>
              <a:t>‹#›</a:t>
            </a:fld>
            <a:endParaRPr lang="en-US"/>
          </a:p>
        </p:txBody>
      </p:sp>
    </p:spTree>
    <p:extLst>
      <p:ext uri="{BB962C8B-B14F-4D97-AF65-F5344CB8AC3E}">
        <p14:creationId xmlns:p14="http://schemas.microsoft.com/office/powerpoint/2010/main" val="3830847309"/>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EA64FF-C8EA-4084-B841-50CE5561A64B}" type="slidenum">
              <a:rPr lang="en-US"/>
              <a:pPr/>
              <a:t>‹#›</a:t>
            </a:fld>
            <a:endParaRPr lang="en-US"/>
          </a:p>
        </p:txBody>
      </p:sp>
    </p:spTree>
    <p:extLst>
      <p:ext uri="{BB962C8B-B14F-4D97-AF65-F5344CB8AC3E}">
        <p14:creationId xmlns:p14="http://schemas.microsoft.com/office/powerpoint/2010/main" val="1513983451"/>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D85490-919A-4D5E-9567-FA0C5EC38A83}" type="slidenum">
              <a:rPr lang="en-US"/>
              <a:pPr/>
              <a:t>‹#›</a:t>
            </a:fld>
            <a:endParaRPr lang="en-US"/>
          </a:p>
        </p:txBody>
      </p:sp>
    </p:spTree>
    <p:extLst>
      <p:ext uri="{BB962C8B-B14F-4D97-AF65-F5344CB8AC3E}">
        <p14:creationId xmlns:p14="http://schemas.microsoft.com/office/powerpoint/2010/main" val="3015539080"/>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6CE18B-02AA-470F-BB42-2DC0C4BBB2B6}" type="slidenum">
              <a:rPr lang="en-US"/>
              <a:pPr/>
              <a:t>‹#›</a:t>
            </a:fld>
            <a:endParaRPr lang="en-US"/>
          </a:p>
        </p:txBody>
      </p:sp>
    </p:spTree>
    <p:extLst>
      <p:ext uri="{BB962C8B-B14F-4D97-AF65-F5344CB8AC3E}">
        <p14:creationId xmlns:p14="http://schemas.microsoft.com/office/powerpoint/2010/main" val="2659542811"/>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5ABFFF-4D85-44D9-8CA4-018CFB2A7266}" type="slidenum">
              <a:rPr lang="en-US"/>
              <a:pPr/>
              <a:t>‹#›</a:t>
            </a:fld>
            <a:endParaRPr lang="en-US"/>
          </a:p>
        </p:txBody>
      </p:sp>
    </p:spTree>
    <p:extLst>
      <p:ext uri="{BB962C8B-B14F-4D97-AF65-F5344CB8AC3E}">
        <p14:creationId xmlns:p14="http://schemas.microsoft.com/office/powerpoint/2010/main" val="235867697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995BADA-9E30-47B4-94BE-49BBDC0B3D3C}" type="slidenum">
              <a:rPr lang="en-US"/>
              <a:pPr/>
              <a:t>‹#›</a:t>
            </a:fld>
            <a:endParaRPr lang="en-US"/>
          </a:p>
        </p:txBody>
      </p:sp>
    </p:spTree>
    <p:extLst>
      <p:ext uri="{BB962C8B-B14F-4D97-AF65-F5344CB8AC3E}">
        <p14:creationId xmlns:p14="http://schemas.microsoft.com/office/powerpoint/2010/main" val="382389977"/>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CFF5310-DE85-4E9C-8CB9-3C0599BAE9E3}" type="slidenum">
              <a:rPr lang="en-US"/>
              <a:pPr/>
              <a:t>‹#›</a:t>
            </a:fld>
            <a:endParaRPr lang="en-US"/>
          </a:p>
        </p:txBody>
      </p:sp>
    </p:spTree>
    <p:extLst>
      <p:ext uri="{BB962C8B-B14F-4D97-AF65-F5344CB8AC3E}">
        <p14:creationId xmlns:p14="http://schemas.microsoft.com/office/powerpoint/2010/main" val="2376131298"/>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90C2ED4-08F7-47CA-96B5-8D8FD60304E7}" type="slidenum">
              <a:rPr lang="en-US"/>
              <a:pPr/>
              <a:t>‹#›</a:t>
            </a:fld>
            <a:endParaRPr lang="en-US"/>
          </a:p>
        </p:txBody>
      </p:sp>
    </p:spTree>
    <p:extLst>
      <p:ext uri="{BB962C8B-B14F-4D97-AF65-F5344CB8AC3E}">
        <p14:creationId xmlns:p14="http://schemas.microsoft.com/office/powerpoint/2010/main" val="3570805662"/>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EB3B3D6-7DDB-4AA9-922B-FB8D65FF1DCA}" type="slidenum">
              <a:rPr lang="en-US"/>
              <a:pPr/>
              <a:t>‹#›</a:t>
            </a:fld>
            <a:endParaRPr lang="en-US"/>
          </a:p>
        </p:txBody>
      </p:sp>
    </p:spTree>
    <p:extLst>
      <p:ext uri="{BB962C8B-B14F-4D97-AF65-F5344CB8AC3E}">
        <p14:creationId xmlns:p14="http://schemas.microsoft.com/office/powerpoint/2010/main" val="1692534231"/>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9F3C92-5AA1-4977-83EB-6C7CADEBA56D}" type="slidenum">
              <a:rPr lang="en-US"/>
              <a:pPr/>
              <a:t>‹#›</a:t>
            </a:fld>
            <a:endParaRPr lang="en-US"/>
          </a:p>
        </p:txBody>
      </p:sp>
    </p:spTree>
    <p:extLst>
      <p:ext uri="{BB962C8B-B14F-4D97-AF65-F5344CB8AC3E}">
        <p14:creationId xmlns:p14="http://schemas.microsoft.com/office/powerpoint/2010/main" val="3336114078"/>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66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66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17B134A-4EA1-4F48-B497-E24216BE7B1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dissolv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ntileframe1181x1772pngh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AA85126-AEC4-4D5F-92FA-2C9AD57FA500}"/>
              </a:ext>
            </a:extLst>
          </p:cNvPr>
          <p:cNvSpPr/>
          <p:nvPr/>
        </p:nvSpPr>
        <p:spPr>
          <a:xfrm>
            <a:off x="827584" y="1412776"/>
            <a:ext cx="7488832" cy="1754326"/>
          </a:xfrm>
          <a:prstGeom prst="rect">
            <a:avLst/>
          </a:prstGeom>
        </p:spPr>
        <p:txBody>
          <a:bodyPr wrap="square">
            <a:spAutoFit/>
          </a:bodyPr>
          <a:lstStyle/>
          <a:p>
            <a:pPr algn="ctr"/>
            <a:r>
              <a:rPr lang="en-US" altLang="en-US" sz="3600" b="1">
                <a:latin typeface="Times New Roman" panose="02020603050405020304" pitchFamily="18" charset="0"/>
                <a:cs typeface="Times New Roman" panose="02020603050405020304" pitchFamily="18" charset="0"/>
              </a:rPr>
              <a:t>Thứ năm ngày 23 tháng 9 năm 2021</a:t>
            </a:r>
          </a:p>
          <a:p>
            <a:pPr algn="ctr"/>
            <a:r>
              <a:rPr lang="en-US" altLang="en-US" sz="3600" b="1">
                <a:latin typeface="Times New Roman" panose="02020603050405020304" pitchFamily="18" charset="0"/>
                <a:cs typeface="Times New Roman" panose="02020603050405020304" pitchFamily="18" charset="0"/>
              </a:rPr>
              <a:t>Tập đọc</a:t>
            </a:r>
          </a:p>
          <a:p>
            <a:pPr algn="ctr"/>
            <a:r>
              <a:rPr lang="en-US" sz="3600" b="1" i="1">
                <a:solidFill>
                  <a:srgbClr val="FF0000"/>
                </a:solidFill>
                <a:latin typeface="Times New Roman" panose="02020603050405020304" pitchFamily="18" charset="0"/>
                <a:cs typeface="Times New Roman" panose="02020603050405020304" pitchFamily="18" charset="0"/>
              </a:rPr>
              <a:t>Người ăn xin</a:t>
            </a:r>
          </a:p>
        </p:txBody>
      </p:sp>
      <p:sp>
        <p:nvSpPr>
          <p:cNvPr id="6" name="Text Box 4">
            <a:extLst>
              <a:ext uri="{FF2B5EF4-FFF2-40B4-BE49-F238E27FC236}">
                <a16:creationId xmlns:a16="http://schemas.microsoft.com/office/drawing/2014/main" id="{8439A193-7B6B-435E-8102-71A94FDBC305}"/>
              </a:ext>
            </a:extLst>
          </p:cNvPr>
          <p:cNvSpPr txBox="1">
            <a:spLocks noChangeArrowheads="1"/>
          </p:cNvSpPr>
          <p:nvPr/>
        </p:nvSpPr>
        <p:spPr bwMode="auto">
          <a:xfrm>
            <a:off x="4828853" y="3090446"/>
            <a:ext cx="42484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s new roman" pitchFamily="34" charset="0"/>
              </a:defRPr>
            </a:lvl1pPr>
            <a:lvl2pPr marL="742950" indent="-285750">
              <a:defRPr>
                <a:solidFill>
                  <a:schemeClr val="tx1"/>
                </a:solidFill>
                <a:latin typeface="VNtimes new roman" pitchFamily="34" charset="0"/>
              </a:defRPr>
            </a:lvl2pPr>
            <a:lvl3pPr marL="1143000" indent="-228600">
              <a:defRPr>
                <a:solidFill>
                  <a:schemeClr val="tx1"/>
                </a:solidFill>
                <a:latin typeface="VNtimes new roman" pitchFamily="34" charset="0"/>
              </a:defRPr>
            </a:lvl3pPr>
            <a:lvl4pPr marL="1600200" indent="-228600">
              <a:defRPr>
                <a:solidFill>
                  <a:schemeClr val="tx1"/>
                </a:solidFill>
                <a:latin typeface="VNtimes new roman" pitchFamily="34" charset="0"/>
              </a:defRPr>
            </a:lvl4pPr>
            <a:lvl5pPr marL="2057400" indent="-228600">
              <a:defRPr>
                <a:solidFill>
                  <a:schemeClr val="tx1"/>
                </a:solidFill>
                <a:latin typeface="VNtimes new roman" pitchFamily="34" charset="0"/>
              </a:defRPr>
            </a:lvl5pPr>
            <a:lvl6pPr marL="2514600" indent="-228600" eaLnBrk="0" fontAlgn="base" hangingPunct="0">
              <a:spcBef>
                <a:spcPct val="0"/>
              </a:spcBef>
              <a:spcAft>
                <a:spcPct val="0"/>
              </a:spcAft>
              <a:defRPr>
                <a:solidFill>
                  <a:schemeClr val="tx1"/>
                </a:solidFill>
                <a:latin typeface="VNtimes new roman" pitchFamily="34" charset="0"/>
              </a:defRPr>
            </a:lvl6pPr>
            <a:lvl7pPr marL="2971800" indent="-228600" eaLnBrk="0" fontAlgn="base" hangingPunct="0">
              <a:spcBef>
                <a:spcPct val="0"/>
              </a:spcBef>
              <a:spcAft>
                <a:spcPct val="0"/>
              </a:spcAft>
              <a:defRPr>
                <a:solidFill>
                  <a:schemeClr val="tx1"/>
                </a:solidFill>
                <a:latin typeface="VNtimes new roman" pitchFamily="34" charset="0"/>
              </a:defRPr>
            </a:lvl7pPr>
            <a:lvl8pPr marL="3429000" indent="-228600" eaLnBrk="0" fontAlgn="base" hangingPunct="0">
              <a:spcBef>
                <a:spcPct val="0"/>
              </a:spcBef>
              <a:spcAft>
                <a:spcPct val="0"/>
              </a:spcAft>
              <a:defRPr>
                <a:solidFill>
                  <a:schemeClr val="tx1"/>
                </a:solidFill>
                <a:latin typeface="VNtimes new roman" pitchFamily="34" charset="0"/>
              </a:defRPr>
            </a:lvl8pPr>
            <a:lvl9pPr marL="3886200" indent="-228600" eaLnBrk="0" fontAlgn="base" hangingPunct="0">
              <a:spcBef>
                <a:spcPct val="0"/>
              </a:spcBef>
              <a:spcAft>
                <a:spcPct val="0"/>
              </a:spcAft>
              <a:defRPr>
                <a:solidFill>
                  <a:schemeClr val="tx1"/>
                </a:solidFill>
                <a:latin typeface="VNtimes new roman" pitchFamily="34" charset="0"/>
              </a:defRPr>
            </a:lvl9pPr>
          </a:lstStyle>
          <a:p>
            <a:pPr algn="ctr" eaLnBrk="1" hangingPunct="1">
              <a:lnSpc>
                <a:spcPct val="80000"/>
              </a:lnSpc>
              <a:spcBef>
                <a:spcPct val="50000"/>
              </a:spcBef>
            </a:pPr>
            <a:r>
              <a:rPr lang="en-US" altLang="en-US" sz="2000" b="1" dirty="0">
                <a:solidFill>
                  <a:srgbClr val="006699"/>
                </a:solidFill>
                <a:latin typeface="Times New Roman" pitchFamily="18" charset="0"/>
              </a:rPr>
              <a:t>Theo TUỐC-GHÊ-NHÉP</a:t>
            </a:r>
          </a:p>
        </p:txBody>
      </p:sp>
    </p:spTree>
    <p:extLst>
      <p:ext uri="{BB962C8B-B14F-4D97-AF65-F5344CB8AC3E}">
        <p14:creationId xmlns:p14="http://schemas.microsoft.com/office/powerpoint/2010/main" val="237172789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1987" name="WordArt 3"/>
          <p:cNvSpPr>
            <a:spLocks noChangeArrowheads="1" noChangeShapeType="1" noTextEdit="1"/>
          </p:cNvSpPr>
          <p:nvPr/>
        </p:nvSpPr>
        <p:spPr bwMode="auto">
          <a:xfrm>
            <a:off x="2286000" y="1143000"/>
            <a:ext cx="6172200" cy="1665288"/>
          </a:xfrm>
          <a:prstGeom prst="rect">
            <a:avLst/>
          </a:prstGeom>
        </p:spPr>
        <p:txBody>
          <a:bodyPr wrap="none" fromWordArt="1">
            <a:prstTxWarp prst="textPlain">
              <a:avLst>
                <a:gd name="adj" fmla="val 50000"/>
              </a:avLst>
            </a:prstTxWarp>
          </a:bodyPr>
          <a:lstStyle/>
          <a:p>
            <a:pPr algn="ctr"/>
            <a:r>
              <a:rPr lang="vi-VN" sz="3600" b="1" kern="10" dirty="0">
                <a:ln w="12700">
                  <a:solidFill>
                    <a:srgbClr val="FF00FF"/>
                  </a:solidFill>
                  <a:round/>
                  <a:headEnd/>
                  <a:tailEnd/>
                </a:ln>
                <a:solidFill>
                  <a:srgbClr val="000099"/>
                </a:solid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rPr>
              <a:t>Đọc  đoạn trong nhóm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2924944"/>
            <a:ext cx="3200400" cy="225970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4077072"/>
            <a:ext cx="2705100" cy="2800350"/>
          </a:xfrm>
          <a:prstGeom prst="ellipse">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3000"/>
                                        <p:tgtEl>
                                          <p:spTgt spid="2"/>
                                        </p:tgtEl>
                                      </p:cBhvr>
                                    </p:animEffect>
                                    <p:anim calcmode="lin" valueType="num">
                                      <p:cBhvr>
                                        <p:cTn id="14" dur="3000"/>
                                        <p:tgtEl>
                                          <p:spTgt spid="2"/>
                                        </p:tgtEl>
                                        <p:attrNameLst>
                                          <p:attrName>ppt_x</p:attrName>
                                        </p:attrNameLst>
                                      </p:cBhvr>
                                      <p:tavLst>
                                        <p:tav tm="0">
                                          <p:val>
                                            <p:strVal val="ppt_x"/>
                                          </p:val>
                                        </p:tav>
                                        <p:tav tm="100000">
                                          <p:val>
                                            <p:strVal val="ppt_x"/>
                                          </p:val>
                                        </p:tav>
                                      </p:tavLst>
                                    </p:anim>
                                    <p:anim calcmode="lin" valueType="num">
                                      <p:cBhvr>
                                        <p:cTn id="15" dur="3000"/>
                                        <p:tgtEl>
                                          <p:spTgt spid="2"/>
                                        </p:tgtEl>
                                        <p:attrNameLst>
                                          <p:attrName>ppt_y</p:attrName>
                                        </p:attrNameLst>
                                      </p:cBhvr>
                                      <p:tavLst>
                                        <p:tav tm="0">
                                          <p:val>
                                            <p:strVal val="ppt_y"/>
                                          </p:val>
                                        </p:tav>
                                        <p:tav tm="100000">
                                          <p:val>
                                            <p:strVal val="ppt_y+.1"/>
                                          </p:val>
                                        </p:tav>
                                      </p:tavLst>
                                    </p:anim>
                                    <p:set>
                                      <p:cBhvr>
                                        <p:cTn id="16" dur="1" fill="hold">
                                          <p:stCondLst>
                                            <p:cond delay="2999"/>
                                          </p:stCondLst>
                                        </p:cTn>
                                        <p:tgtEl>
                                          <p:spTgt spid="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5" name="WordArt 3"/>
          <p:cNvSpPr>
            <a:spLocks noChangeArrowheads="1" noChangeShapeType="1" noTextEdit="1"/>
          </p:cNvSpPr>
          <p:nvPr/>
        </p:nvSpPr>
        <p:spPr bwMode="auto">
          <a:xfrm>
            <a:off x="2438400" y="2362200"/>
            <a:ext cx="4876800" cy="1512888"/>
          </a:xfrm>
          <a:prstGeom prst="rect">
            <a:avLst/>
          </a:prstGeom>
        </p:spPr>
        <p:txBody>
          <a:bodyPr wrap="none" fromWordArt="1">
            <a:prstTxWarp prst="textPlain">
              <a:avLst>
                <a:gd name="adj" fmla="val 50000"/>
              </a:avLst>
            </a:prstTxWarp>
          </a:bodyPr>
          <a:lstStyle/>
          <a:p>
            <a:pPr algn="ctr"/>
            <a:r>
              <a:rPr lang="vi-VN" sz="3600" b="1"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rPr>
              <a:t>Tìm hiểu bài</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381000"/>
            <a:ext cx="8229600" cy="3962400"/>
          </a:xfrm>
        </p:spPr>
        <p:txBody>
          <a:bodyPr/>
          <a:lstStyle/>
          <a:p>
            <a:pPr eaLnBrk="1" hangingPunct="1">
              <a:buFontTx/>
              <a:buNone/>
            </a:pPr>
            <a:endParaRPr lang="en-US" altLang="en-US" sz="3600" b="1" dirty="0">
              <a:solidFill>
                <a:srgbClr val="FF0000"/>
              </a:solidFill>
              <a:latin typeface="Times New Roman" panose="02020603050405020304" pitchFamily="18" charset="0"/>
              <a:cs typeface="Times New Roman" panose="02020603050405020304" pitchFamily="18" charset="0"/>
            </a:endParaRPr>
          </a:p>
          <a:p>
            <a:pPr eaLnBrk="1" hangingPunct="1">
              <a:buFontTx/>
              <a:buNone/>
            </a:pPr>
            <a:r>
              <a:rPr lang="en-US" altLang="en-US" sz="3600" b="1" i="1" dirty="0" err="1">
                <a:solidFill>
                  <a:srgbClr val="FF0000"/>
                </a:solidFill>
                <a:latin typeface="Times New Roman" panose="02020603050405020304" pitchFamily="18" charset="0"/>
                <a:cs typeface="Times New Roman" panose="02020603050405020304" pitchFamily="18" charset="0"/>
              </a:rPr>
              <a:t>Cậu</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bé</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gặp</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ông</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lão</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ăn</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xin</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khi</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nào</a:t>
            </a:r>
            <a:r>
              <a:rPr lang="en-US" altLang="en-US" sz="3600" b="1" i="1" dirty="0">
                <a:solidFill>
                  <a:srgbClr val="FF0000"/>
                </a:solidFill>
                <a:latin typeface="Times New Roman" panose="02020603050405020304" pitchFamily="18" charset="0"/>
                <a:cs typeface="Times New Roman" panose="02020603050405020304" pitchFamily="18" charset="0"/>
              </a:rPr>
              <a:t>?</a:t>
            </a:r>
          </a:p>
          <a:p>
            <a:pPr eaLnBrk="1" hangingPunct="1">
              <a:buFontTx/>
              <a:buNone/>
            </a:pPr>
            <a:endParaRPr lang="en-US" altLang="en-US" sz="3600" b="1" i="1" dirty="0">
              <a:solidFill>
                <a:srgbClr val="FF0000"/>
              </a:solidFill>
              <a:latin typeface="Times New Roman" panose="02020603050405020304" pitchFamily="18" charset="0"/>
              <a:cs typeface="Times New Roman" panose="02020603050405020304" pitchFamily="18" charset="0"/>
            </a:endParaRPr>
          </a:p>
          <a:p>
            <a:pPr eaLnBrk="1" hangingPunct="1">
              <a:buFontTx/>
              <a:buNone/>
            </a:pPr>
            <a:r>
              <a:rPr lang="en-US" altLang="en-US" sz="3600" dirty="0" err="1">
                <a:solidFill>
                  <a:srgbClr val="0000FF"/>
                </a:solidFill>
                <a:latin typeface="Times New Roman" panose="02020603050405020304" pitchFamily="18" charset="0"/>
                <a:cs typeface="Times New Roman" panose="02020603050405020304" pitchFamily="18" charset="0"/>
              </a:rPr>
              <a:t>Cậu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bé</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gặp</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ông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lão</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ăn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xin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khi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đang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err="1">
                <a:solidFill>
                  <a:srgbClr val="0000FF"/>
                </a:solidFill>
                <a:latin typeface="Times New Roman" panose="02020603050405020304" pitchFamily="18" charset="0"/>
                <a:cs typeface="Times New Roman" panose="02020603050405020304" pitchFamily="18" charset="0"/>
              </a:rPr>
              <a:t>đi</a:t>
            </a:r>
            <a:r>
              <a:rPr lang="en-US" altLang="en-US" sz="3600">
                <a:solidFill>
                  <a:srgbClr val="0000FF"/>
                </a:solidFill>
                <a:latin typeface="Times New Roman" panose="02020603050405020304" pitchFamily="18" charset="0"/>
                <a:cs typeface="Times New Roman" panose="02020603050405020304" pitchFamily="18" charset="0"/>
              </a:rPr>
              <a:t> trên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a:solidFill>
                  <a:srgbClr val="0000FF"/>
                </a:solidFill>
                <a:latin typeface="Times New Roman" panose="02020603050405020304" pitchFamily="18" charset="0"/>
                <a:cs typeface="Times New Roman" panose="02020603050405020304" pitchFamily="18" charset="0"/>
              </a:rPr>
              <a:t>phố</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Ông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đứng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ngay</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trước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mặt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cậu</a:t>
            </a:r>
            <a:r>
              <a:rPr lang="en-US" altLang="en-US" sz="36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5248846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6627">
                                            <p:txEl>
                                              <p:pRg st="3" end="3"/>
                                            </p:txEl>
                                          </p:spTgt>
                                        </p:tgtEl>
                                        <p:attrNameLst>
                                          <p:attrName>style.visibility</p:attrName>
                                        </p:attrNameLst>
                                      </p:cBhvr>
                                      <p:to>
                                        <p:strVal val="visible"/>
                                      </p:to>
                                    </p:set>
                                    <p:animEffect transition="in" filter="circle(in)">
                                      <p:cBhvr>
                                        <p:cTn id="7" dur="20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0" name="Text Box 8"/>
          <p:cNvSpPr txBox="1">
            <a:spLocks noChangeArrowheads="1"/>
          </p:cNvSpPr>
          <p:nvPr/>
        </p:nvSpPr>
        <p:spPr bwMode="auto">
          <a:xfrm>
            <a:off x="179512" y="285764"/>
            <a:ext cx="816466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b="1">
                <a:solidFill>
                  <a:srgbClr val="CC0000"/>
                </a:solidFill>
                <a:latin typeface="Times New Roman" panose="02020603050405020304" pitchFamily="18" charset="0"/>
                <a:cs typeface="Times New Roman" panose="02020603050405020304" pitchFamily="18" charset="0"/>
              </a:rPr>
              <a:t>1. Hình </a:t>
            </a:r>
            <a:r>
              <a:rPr lang="en-US" altLang="en-US" sz="2800" b="1" dirty="0" err="1">
                <a:solidFill>
                  <a:srgbClr val="CC0000"/>
                </a:solidFill>
                <a:latin typeface="Times New Roman" panose="02020603050405020304" pitchFamily="18" charset="0"/>
                <a:cs typeface="Times New Roman" panose="02020603050405020304" pitchFamily="18" charset="0"/>
              </a:rPr>
              <a:t>ảnh</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ông</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lão</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ăn</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xin</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hiện</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ra</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trước</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mắt</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người</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đọc</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như</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thế</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nào</a:t>
            </a:r>
            <a:r>
              <a:rPr lang="en-US" altLang="en-US" sz="2800" b="1" dirty="0">
                <a:solidFill>
                  <a:srgbClr val="CC0000"/>
                </a:solidFill>
                <a:latin typeface="Times New Roman" panose="02020603050405020304" pitchFamily="18" charset="0"/>
                <a:cs typeface="Times New Roman" panose="02020603050405020304" pitchFamily="18" charset="0"/>
              </a:rPr>
              <a:t>?</a:t>
            </a:r>
          </a:p>
        </p:txBody>
      </p:sp>
      <p:sp>
        <p:nvSpPr>
          <p:cNvPr id="44041" name="Text Box 9"/>
          <p:cNvSpPr txBox="1">
            <a:spLocks noChangeArrowheads="1"/>
          </p:cNvSpPr>
          <p:nvPr/>
        </p:nvSpPr>
        <p:spPr bwMode="auto">
          <a:xfrm>
            <a:off x="587600" y="1340768"/>
            <a:ext cx="4792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Dáng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vẻ</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già</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lọm</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khọm</a:t>
            </a:r>
            <a:r>
              <a:rPr lang="en-US" altLang="en-US" sz="2800" b="1" dirty="0">
                <a:solidFill>
                  <a:schemeClr val="tx1"/>
                </a:solidFill>
                <a:latin typeface="Times New Roman" panose="02020603050405020304" pitchFamily="18" charset="0"/>
                <a:cs typeface="Times New Roman" panose="02020603050405020304" pitchFamily="18" charset="0"/>
              </a:rPr>
              <a:t>.</a:t>
            </a:r>
          </a:p>
        </p:txBody>
      </p:sp>
      <p:sp>
        <p:nvSpPr>
          <p:cNvPr id="44042" name="Text Box 10"/>
          <p:cNvSpPr txBox="1">
            <a:spLocks noChangeArrowheads="1"/>
          </p:cNvSpPr>
          <p:nvPr/>
        </p:nvSpPr>
        <p:spPr bwMode="auto">
          <a:xfrm>
            <a:off x="521298" y="1975625"/>
            <a:ext cx="469877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457200" indent="-457200" eaLnBrk="1" hangingPunct="1">
              <a:spcBef>
                <a:spcPct val="50000"/>
              </a:spcBef>
              <a:buClrTx/>
              <a:buSzTx/>
              <a:buFontTx/>
              <a:buChar char="-"/>
            </a:pPr>
            <a:r>
              <a:rPr lang="en-US" altLang="en-US" sz="2800" b="1">
                <a:solidFill>
                  <a:srgbClr val="0000FF"/>
                </a:solidFill>
                <a:latin typeface="Times New Roman" panose="02020603050405020304" pitchFamily="18" charset="0"/>
                <a:cs typeface="Times New Roman" panose="02020603050405020304" pitchFamily="18" charset="0"/>
              </a:rPr>
              <a:t>Đôi </a:t>
            </a:r>
            <a:r>
              <a:rPr lang="en-US" altLang="en-US" sz="2800" b="1" dirty="0" err="1">
                <a:solidFill>
                  <a:srgbClr val="0000FF"/>
                </a:solidFill>
                <a:latin typeface="Times New Roman" panose="02020603050405020304" pitchFamily="18" charset="0"/>
                <a:cs typeface="Times New Roman" panose="02020603050405020304" pitchFamily="18" charset="0"/>
              </a:rPr>
              <a:t>mắt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đỏ</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đọc</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giàn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err="1">
                <a:solidFill>
                  <a:schemeClr val="tx1"/>
                </a:solidFill>
                <a:latin typeface="Times New Roman" panose="02020603050405020304" pitchFamily="18" charset="0"/>
                <a:cs typeface="Times New Roman" panose="02020603050405020304" pitchFamily="18" charset="0"/>
              </a:rPr>
              <a:t>giụa</a:t>
            </a:r>
            <a:r>
              <a:rPr lang="en-US" altLang="en-US" sz="2800" b="1">
                <a:solidFill>
                  <a:schemeClr val="tx1"/>
                </a:solidFill>
                <a:latin typeface="Times New Roman" panose="02020603050405020304" pitchFamily="18" charset="0"/>
                <a:cs typeface="Times New Roman" panose="02020603050405020304" pitchFamily="18" charset="0"/>
              </a:rPr>
              <a:t> </a:t>
            </a:r>
          </a:p>
          <a:p>
            <a:pPr eaLnBrk="1" hangingPunct="1">
              <a:spcBef>
                <a:spcPct val="50000"/>
              </a:spcBef>
              <a:buClrTx/>
              <a:buSzTx/>
              <a:buNone/>
            </a:pPr>
            <a:r>
              <a:rPr lang="en-US" altLang="en-US" sz="2800" b="1">
                <a:solidFill>
                  <a:schemeClr val="tx1"/>
                </a:solidFill>
                <a:latin typeface="Times New Roman" panose="02020603050405020304" pitchFamily="18" charset="0"/>
                <a:cs typeface="Times New Roman" panose="02020603050405020304" pitchFamily="18" charset="0"/>
              </a:rPr>
              <a:t>                     nước </a:t>
            </a:r>
            <a:r>
              <a:rPr lang="en-US" altLang="en-US" sz="2800" b="1" dirty="0" err="1">
                <a:solidFill>
                  <a:schemeClr val="tx1"/>
                </a:solidFill>
                <a:latin typeface="Times New Roman" panose="02020603050405020304" pitchFamily="18" charset="0"/>
                <a:cs typeface="Times New Roman" panose="02020603050405020304" pitchFamily="18" charset="0"/>
              </a:rPr>
              <a:t>mắt</a:t>
            </a:r>
            <a:r>
              <a:rPr lang="en-US" altLang="en-US" sz="2800" b="1" dirty="0">
                <a:solidFill>
                  <a:schemeClr val="tx1"/>
                </a:solidFill>
                <a:latin typeface="Times New Roman" panose="02020603050405020304" pitchFamily="18" charset="0"/>
                <a:cs typeface="Times New Roman" panose="02020603050405020304" pitchFamily="18" charset="0"/>
              </a:rPr>
              <a:t>.</a:t>
            </a:r>
          </a:p>
        </p:txBody>
      </p:sp>
      <p:sp>
        <p:nvSpPr>
          <p:cNvPr id="44043" name="Text Box 11"/>
          <p:cNvSpPr txBox="1">
            <a:spLocks noChangeArrowheads="1"/>
          </p:cNvSpPr>
          <p:nvPr/>
        </p:nvSpPr>
        <p:spPr bwMode="auto">
          <a:xfrm>
            <a:off x="571998" y="3145176"/>
            <a:ext cx="38559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môi</a:t>
            </a:r>
            <a:r>
              <a:rPr lang="en-US" altLang="en-US" sz="2800" b="1" dirty="0">
                <a:solidFill>
                  <a:srgbClr val="0000FF"/>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tái</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nhợ</a:t>
            </a:r>
            <a:r>
              <a:rPr lang="en-US" altLang="en-US" sz="2800" b="1" dirty="0" err="1">
                <a:solidFill>
                  <a:schemeClr val="tx1"/>
                </a:solidFill>
                <a:latin typeface="Times New Roman" panose="02020603050405020304" pitchFamily="18" charset="0"/>
                <a:cs typeface="Times New Roman" panose="02020603050405020304" pitchFamily="18" charset="0"/>
              </a:rPr>
              <a:t>t</a:t>
            </a:r>
            <a:r>
              <a:rPr lang="en-US" altLang="en-US" sz="2800" b="1" dirty="0">
                <a:solidFill>
                  <a:schemeClr val="tx1"/>
                </a:solidFill>
                <a:latin typeface="Times New Roman" panose="02020603050405020304" pitchFamily="18" charset="0"/>
                <a:cs typeface="Times New Roman" panose="02020603050405020304" pitchFamily="18" charset="0"/>
              </a:rPr>
              <a:t>.</a:t>
            </a:r>
            <a:r>
              <a:rPr lang="en-US" altLang="en-US" sz="2800" b="1" dirty="0">
                <a:solidFill>
                  <a:schemeClr val="tx1"/>
                </a:solidFill>
                <a:latin typeface="Times New Roman" panose="02020603050405020304" pitchFamily="18" charset="0"/>
              </a:rPr>
              <a:t> </a:t>
            </a:r>
          </a:p>
        </p:txBody>
      </p:sp>
      <p:sp>
        <p:nvSpPr>
          <p:cNvPr id="44044" name="Text Box 12"/>
          <p:cNvSpPr txBox="1">
            <a:spLocks noChangeArrowheads="1"/>
          </p:cNvSpPr>
          <p:nvPr/>
        </p:nvSpPr>
        <p:spPr bwMode="auto">
          <a:xfrm>
            <a:off x="455814" y="4165022"/>
            <a:ext cx="6800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Bàn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tay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sưng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húp</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bẩn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thỉu</a:t>
            </a:r>
            <a:r>
              <a:rPr lang="en-US" altLang="en-US" sz="2800" b="1" dirty="0">
                <a:solidFill>
                  <a:schemeClr val="tx1"/>
                </a:solidFill>
                <a:latin typeface="Times New Roman" panose="02020603050405020304" pitchFamily="18" charset="0"/>
                <a:cs typeface="Times New Roman" panose="02020603050405020304" pitchFamily="18" charset="0"/>
              </a:rPr>
              <a:t>.</a:t>
            </a:r>
          </a:p>
        </p:txBody>
      </p:sp>
      <p:sp>
        <p:nvSpPr>
          <p:cNvPr id="44045" name="Text Box 13"/>
          <p:cNvSpPr txBox="1">
            <a:spLocks noChangeArrowheads="1"/>
          </p:cNvSpPr>
          <p:nvPr/>
        </p:nvSpPr>
        <p:spPr bwMode="auto">
          <a:xfrm>
            <a:off x="479031" y="4696529"/>
            <a:ext cx="39489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Giọng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nói</a:t>
            </a:r>
            <a:r>
              <a:rPr lang="en-US" altLang="en-US" sz="2800" b="1" dirty="0">
                <a:solidFill>
                  <a:srgbClr val="0000FF"/>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rên</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rỉ</a:t>
            </a:r>
            <a:r>
              <a:rPr lang="en-US" altLang="en-US" sz="2800" b="1" dirty="0">
                <a:solidFill>
                  <a:schemeClr val="tx1"/>
                </a:solidFill>
                <a:latin typeface="Times New Roman" panose="02020603050405020304" pitchFamily="18" charset="0"/>
              </a:rPr>
              <a:t>. </a:t>
            </a:r>
          </a:p>
        </p:txBody>
      </p:sp>
      <p:sp>
        <p:nvSpPr>
          <p:cNvPr id="44046" name="Text Box 14"/>
          <p:cNvSpPr txBox="1">
            <a:spLocks noChangeArrowheads="1"/>
          </p:cNvSpPr>
          <p:nvPr/>
        </p:nvSpPr>
        <p:spPr bwMode="auto">
          <a:xfrm>
            <a:off x="521298" y="3647206"/>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50000"/>
              </a:spcBef>
              <a:buClrTx/>
              <a:buSzTx/>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Áo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quần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tả</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tơi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thảm</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hại</a:t>
            </a:r>
            <a:r>
              <a:rPr lang="en-US" altLang="en-US" sz="2800" b="1" dirty="0">
                <a:solidFill>
                  <a:schemeClr val="tx1"/>
                </a:solidFill>
                <a:latin typeface="Times New Roman" panose="02020603050405020304" pitchFamily="18" charset="0"/>
                <a:cs typeface="Times New Roman" panose="02020603050405020304" pitchFamily="18" charset="0"/>
              </a:rPr>
              <a:t>.</a:t>
            </a:r>
          </a:p>
        </p:txBody>
      </p:sp>
      <p:pic>
        <p:nvPicPr>
          <p:cNvPr id="13324" name="Picture 15"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989" y="1472355"/>
            <a:ext cx="3047541" cy="29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8" name="Freeform 16"/>
          <p:cNvSpPr>
            <a:spLocks/>
          </p:cNvSpPr>
          <p:nvPr/>
        </p:nvSpPr>
        <p:spPr bwMode="auto">
          <a:xfrm>
            <a:off x="5652120" y="1602378"/>
            <a:ext cx="286869" cy="3355761"/>
          </a:xfrm>
          <a:custGeom>
            <a:avLst/>
            <a:gdLst>
              <a:gd name="T0" fmla="*/ 0 w 432"/>
              <a:gd name="T1" fmla="*/ 0 h 1008"/>
              <a:gd name="T2" fmla="*/ 215053333 w 432"/>
              <a:gd name="T3" fmla="*/ 2147483646 h 1008"/>
              <a:gd name="T4" fmla="*/ 0 w 432"/>
              <a:gd name="T5" fmla="*/ 2147483646 h 1008"/>
              <a:gd name="T6" fmla="*/ 0 60000 65536"/>
              <a:gd name="T7" fmla="*/ 0 60000 65536"/>
              <a:gd name="T8" fmla="*/ 0 60000 65536"/>
              <a:gd name="T9" fmla="*/ 0 w 432"/>
              <a:gd name="T10" fmla="*/ 0 h 1008"/>
              <a:gd name="T11" fmla="*/ 432 w 432"/>
              <a:gd name="T12" fmla="*/ 1008 h 1008"/>
            </a:gdLst>
            <a:ahLst/>
            <a:cxnLst>
              <a:cxn ang="T6">
                <a:pos x="T0" y="T1"/>
              </a:cxn>
              <a:cxn ang="T7">
                <a:pos x="T2" y="T3"/>
              </a:cxn>
              <a:cxn ang="T8">
                <a:pos x="T4" y="T5"/>
              </a:cxn>
            </a:cxnLst>
            <a:rect l="T9" t="T10" r="T11" b="T12"/>
            <a:pathLst>
              <a:path w="432" h="1008">
                <a:moveTo>
                  <a:pt x="0" y="0"/>
                </a:moveTo>
                <a:lnTo>
                  <a:pt x="432" y="480"/>
                </a:lnTo>
                <a:lnTo>
                  <a:pt x="0" y="1008"/>
                </a:lnTo>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17"/>
          <p:cNvGrpSpPr>
            <a:grpSpLocks/>
          </p:cNvGrpSpPr>
          <p:nvPr/>
        </p:nvGrpSpPr>
        <p:grpSpPr bwMode="auto">
          <a:xfrm>
            <a:off x="587601" y="5375995"/>
            <a:ext cx="5425196" cy="522684"/>
            <a:chOff x="2235" y="1659"/>
            <a:chExt cx="2080" cy="439"/>
          </a:xfrm>
        </p:grpSpPr>
        <p:sp>
          <p:nvSpPr>
            <p:cNvPr id="13328" name="Text Box 18"/>
            <p:cNvSpPr txBox="1">
              <a:spLocks noChangeArrowheads="1"/>
            </p:cNvSpPr>
            <p:nvPr/>
          </p:nvSpPr>
          <p:spPr bwMode="auto">
            <a:xfrm>
              <a:off x="2700" y="1659"/>
              <a:ext cx="1615" cy="439"/>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800" b="1" dirty="0" err="1">
                  <a:solidFill>
                    <a:srgbClr val="CC0099"/>
                  </a:solidFill>
                  <a:latin typeface="Times New Roman" panose="02020603050405020304" pitchFamily="18" charset="0"/>
                </a:rPr>
                <a:t>Ông</a:t>
              </a:r>
              <a:r>
                <a:rPr lang="en-US" altLang="en-US" sz="2800" b="1" dirty="0">
                  <a:solidFill>
                    <a:srgbClr val="CC0099"/>
                  </a:solidFill>
                  <a:latin typeface="Times New Roman" panose="02020603050405020304" pitchFamily="18" charset="0"/>
                </a:rPr>
                <a:t> </a:t>
              </a:r>
              <a:r>
                <a:rPr lang="en-US" altLang="en-US" sz="2800" b="1" dirty="0" err="1">
                  <a:solidFill>
                    <a:srgbClr val="CC0099"/>
                  </a:solidFill>
                  <a:latin typeface="Times New Roman" panose="02020603050405020304" pitchFamily="18" charset="0"/>
                </a:rPr>
                <a:t>lão</a:t>
              </a:r>
              <a:r>
                <a:rPr lang="en-US" altLang="en-US" sz="2800" b="1" dirty="0">
                  <a:solidFill>
                    <a:srgbClr val="CC0099"/>
                  </a:solidFill>
                  <a:latin typeface="Times New Roman" panose="02020603050405020304" pitchFamily="18" charset="0"/>
                </a:rPr>
                <a:t> </a:t>
              </a:r>
              <a:r>
                <a:rPr lang="en-US" altLang="en-US" sz="2800" b="1" dirty="0" err="1">
                  <a:solidFill>
                    <a:srgbClr val="CC0099"/>
                  </a:solidFill>
                  <a:latin typeface="Times New Roman" panose="02020603050405020304" pitchFamily="18" charset="0"/>
                </a:rPr>
                <a:t>rất</a:t>
              </a:r>
              <a:r>
                <a:rPr lang="en-US" altLang="en-US" sz="2800" b="1" dirty="0">
                  <a:solidFill>
                    <a:srgbClr val="CC0099"/>
                  </a:solidFill>
                  <a:latin typeface="Times New Roman" panose="02020603050405020304" pitchFamily="18" charset="0"/>
                </a:rPr>
                <a:t> </a:t>
              </a:r>
              <a:r>
                <a:rPr lang="en-US" altLang="en-US" sz="2800" b="1" dirty="0" err="1">
                  <a:solidFill>
                    <a:srgbClr val="CC0099"/>
                  </a:solidFill>
                  <a:latin typeface="Times New Roman" panose="02020603050405020304" pitchFamily="18" charset="0"/>
                </a:rPr>
                <a:t>đáng</a:t>
              </a:r>
              <a:r>
                <a:rPr lang="en-US" altLang="en-US" sz="2800" b="1" dirty="0">
                  <a:solidFill>
                    <a:srgbClr val="CC0099"/>
                  </a:solidFill>
                  <a:latin typeface="Times New Roman" panose="02020603050405020304" pitchFamily="18" charset="0"/>
                </a:rPr>
                <a:t> </a:t>
              </a:r>
              <a:r>
                <a:rPr lang="en-US" altLang="en-US" sz="2800" b="1" dirty="0" err="1">
                  <a:solidFill>
                    <a:srgbClr val="CC0099"/>
                  </a:solidFill>
                  <a:latin typeface="Times New Roman" panose="02020603050405020304" pitchFamily="18" charset="0"/>
                </a:rPr>
                <a:t>thương</a:t>
              </a:r>
              <a:endParaRPr lang="en-US" altLang="en-US" sz="2800" b="1" dirty="0">
                <a:solidFill>
                  <a:srgbClr val="CC0099"/>
                </a:solidFill>
                <a:latin typeface="Times New Roman" panose="02020603050405020304" pitchFamily="18" charset="0"/>
              </a:endParaRPr>
            </a:p>
          </p:txBody>
        </p:sp>
        <p:sp>
          <p:nvSpPr>
            <p:cNvPr id="13329" name="AutoShape 19"/>
            <p:cNvSpPr>
              <a:spLocks noChangeArrowheads="1"/>
            </p:cNvSpPr>
            <p:nvPr/>
          </p:nvSpPr>
          <p:spPr bwMode="auto">
            <a:xfrm>
              <a:off x="2235" y="1750"/>
              <a:ext cx="336" cy="192"/>
            </a:xfrm>
            <a:prstGeom prst="rightArrow">
              <a:avLst>
                <a:gd name="adj1" fmla="val 50000"/>
                <a:gd name="adj2" fmla="val 43750"/>
              </a:avLst>
            </a:prstGeom>
            <a:solidFill>
              <a:schemeClr val="accent1"/>
            </a:solidFill>
            <a:ln w="9525">
              <a:solidFill>
                <a:schemeClr val="tx1"/>
              </a:solidFill>
              <a:miter lim="800000"/>
              <a:headEnd/>
              <a:tailEnd/>
            </a:ln>
          </p:spPr>
          <p:txBody>
            <a:bodyPr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US" altLang="en-US" sz="1500">
                <a:solidFill>
                  <a:schemeClr val="tx1"/>
                </a:solidFill>
                <a:latin typeface="Times New Roman" panose="02020603050405020304" pitchFamily="18" charset="0"/>
              </a:endParaRPr>
            </a:p>
          </p:txBody>
        </p:sp>
      </p:grpSp>
    </p:spTree>
    <p:extLst>
      <p:ext uri="{BB962C8B-B14F-4D97-AF65-F5344CB8AC3E}">
        <p14:creationId xmlns:p14="http://schemas.microsoft.com/office/powerpoint/2010/main" val="237785927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4041">
                                            <p:txEl>
                                              <p:pRg st="0" end="0"/>
                                            </p:txEl>
                                          </p:spTgt>
                                        </p:tgtEl>
                                        <p:attrNameLst>
                                          <p:attrName>style.visibility</p:attrName>
                                        </p:attrNameLst>
                                      </p:cBhvr>
                                      <p:to>
                                        <p:strVal val="visible"/>
                                      </p:to>
                                    </p:set>
                                    <p:animEffect transition="in" filter="checkerboard(across)">
                                      <p:cBhvr>
                                        <p:cTn id="7" dur="500"/>
                                        <p:tgtEl>
                                          <p:spTgt spid="44041">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4042"/>
                                        </p:tgtEl>
                                        <p:attrNameLst>
                                          <p:attrName>style.visibility</p:attrName>
                                        </p:attrNameLst>
                                      </p:cBhvr>
                                      <p:to>
                                        <p:strVal val="visible"/>
                                      </p:to>
                                    </p:set>
                                    <p:animEffect transition="in" filter="checkerboard(across)">
                                      <p:cBhvr>
                                        <p:cTn id="10" dur="500"/>
                                        <p:tgtEl>
                                          <p:spTgt spid="4404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4043"/>
                                        </p:tgtEl>
                                        <p:attrNameLst>
                                          <p:attrName>style.visibility</p:attrName>
                                        </p:attrNameLst>
                                      </p:cBhvr>
                                      <p:to>
                                        <p:strVal val="visible"/>
                                      </p:to>
                                    </p:set>
                                    <p:animEffect transition="in" filter="checkerboard(across)">
                                      <p:cBhvr>
                                        <p:cTn id="13" dur="500"/>
                                        <p:tgtEl>
                                          <p:spTgt spid="4404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4046"/>
                                        </p:tgtEl>
                                        <p:attrNameLst>
                                          <p:attrName>style.visibility</p:attrName>
                                        </p:attrNameLst>
                                      </p:cBhvr>
                                      <p:to>
                                        <p:strVal val="visible"/>
                                      </p:to>
                                    </p:set>
                                    <p:animEffect transition="in" filter="checkerboard(across)">
                                      <p:cBhvr>
                                        <p:cTn id="16" dur="500"/>
                                        <p:tgtEl>
                                          <p:spTgt spid="4404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4044"/>
                                        </p:tgtEl>
                                        <p:attrNameLst>
                                          <p:attrName>style.visibility</p:attrName>
                                        </p:attrNameLst>
                                      </p:cBhvr>
                                      <p:to>
                                        <p:strVal val="visible"/>
                                      </p:to>
                                    </p:set>
                                    <p:animEffect transition="in" filter="checkerboard(across)">
                                      <p:cBhvr>
                                        <p:cTn id="19" dur="500"/>
                                        <p:tgtEl>
                                          <p:spTgt spid="4404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4045"/>
                                        </p:tgtEl>
                                        <p:attrNameLst>
                                          <p:attrName>style.visibility</p:attrName>
                                        </p:attrNameLst>
                                      </p:cBhvr>
                                      <p:to>
                                        <p:strVal val="visible"/>
                                      </p:to>
                                    </p:set>
                                    <p:animEffect transition="in" filter="checkerboard(across)">
                                      <p:cBhvr>
                                        <p:cTn id="22" dur="500"/>
                                        <p:tgtEl>
                                          <p:spTgt spid="44045"/>
                                        </p:tgtEl>
                                      </p:cBhvr>
                                    </p:animEffect>
                                  </p:childTnLst>
                                </p:cTn>
                              </p:par>
                              <p:par>
                                <p:cTn id="23" presetID="5" presetClass="entr" presetSubtype="10" fill="hold" nodeType="withEffect">
                                  <p:stCondLst>
                                    <p:cond delay="0"/>
                                  </p:stCondLst>
                                  <p:childTnLst>
                                    <p:set>
                                      <p:cBhvr>
                                        <p:cTn id="24" dur="1" fill="hold">
                                          <p:stCondLst>
                                            <p:cond delay="0"/>
                                          </p:stCondLst>
                                        </p:cTn>
                                        <p:tgtEl>
                                          <p:spTgt spid="44048"/>
                                        </p:tgtEl>
                                        <p:attrNameLst>
                                          <p:attrName>style.visibility</p:attrName>
                                        </p:attrNameLst>
                                      </p:cBhvr>
                                      <p:to>
                                        <p:strVal val="visible"/>
                                      </p:to>
                                    </p:set>
                                    <p:animEffect transition="in" filter="checkerboard(across)">
                                      <p:cBhvr>
                                        <p:cTn id="25" dur="500"/>
                                        <p:tgtEl>
                                          <p:spTgt spid="4404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heckerboard(across)">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2" grpId="0"/>
      <p:bldP spid="44043" grpId="0"/>
      <p:bldP spid="44044" grpId="0"/>
      <p:bldP spid="44045" grpId="0"/>
      <p:bldP spid="440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79512" y="462137"/>
            <a:ext cx="8458200" cy="1143000"/>
          </a:xfrm>
        </p:spPr>
        <p:style>
          <a:lnRef idx="1">
            <a:schemeClr val="accent5"/>
          </a:lnRef>
          <a:fillRef idx="2">
            <a:schemeClr val="accent5"/>
          </a:fillRef>
          <a:effectRef idx="1">
            <a:schemeClr val="accent5"/>
          </a:effectRef>
          <a:fontRef idx="minor">
            <a:schemeClr val="dk1"/>
          </a:fontRef>
        </p:style>
        <p:txBody>
          <a:bodyPr/>
          <a:lstStyle/>
          <a:p>
            <a:pPr eaLnBrk="1" hangingPunct="1">
              <a:buFontTx/>
              <a:buNone/>
            </a:pPr>
            <a:r>
              <a:rPr lang="en-US" altLang="en-US" sz="3600" b="1" i="1" dirty="0" err="1">
                <a:solidFill>
                  <a:srgbClr val="FF0000"/>
                </a:solidFill>
                <a:latin typeface="Times New Roman" panose="02020603050405020304" pitchFamily="18" charset="0"/>
                <a:cs typeface="Times New Roman" panose="02020603050405020304" pitchFamily="18" charset="0"/>
              </a:rPr>
              <a:t>Điều</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gì</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khiến</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ông</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lão</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trông</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thảm</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thương</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đến</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vậy</a:t>
            </a:r>
            <a:r>
              <a:rPr lang="en-US" altLang="en-US" sz="3600" b="1" i="1" dirty="0">
                <a:solidFill>
                  <a:srgbClr val="FF0000"/>
                </a:solidFill>
                <a:latin typeface="Times New Roman" panose="02020603050405020304" pitchFamily="18" charset="0"/>
                <a:cs typeface="Times New Roman" panose="02020603050405020304" pitchFamily="18" charset="0"/>
              </a:rPr>
              <a:t>?</a:t>
            </a:r>
          </a:p>
        </p:txBody>
      </p:sp>
      <p:sp>
        <p:nvSpPr>
          <p:cNvPr id="28677" name="Text Box 5"/>
          <p:cNvSpPr txBox="1">
            <a:spLocks noChangeArrowheads="1"/>
          </p:cNvSpPr>
          <p:nvPr/>
        </p:nvSpPr>
        <p:spPr bwMode="auto">
          <a:xfrm>
            <a:off x="299504" y="1933389"/>
            <a:ext cx="854499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dirty="0" err="1">
                <a:solidFill>
                  <a:srgbClr val="0000FF"/>
                </a:solidFill>
                <a:latin typeface="Times New Roman" panose="02020603050405020304" pitchFamily="18" charset="0"/>
                <a:cs typeface="Times New Roman" panose="02020603050405020304" pitchFamily="18" charset="0"/>
              </a:rPr>
              <a:t>Cảnh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nghèo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đói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đã</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khiến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ông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thảm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thương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như</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vậy</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582960" y="3461791"/>
            <a:ext cx="6790209" cy="687289"/>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Tx/>
              <a:buNone/>
            </a:pPr>
            <a:r>
              <a:rPr lang="en-US" altLang="en-US" sz="3600" b="1" i="1">
                <a:solidFill>
                  <a:srgbClr val="FF0000"/>
                </a:solidFill>
                <a:latin typeface="Times New Roman" panose="02020603050405020304" pitchFamily="18" charset="0"/>
                <a:cs typeface="Times New Roman" panose="02020603050405020304" pitchFamily="18" charset="0"/>
              </a:rPr>
              <a:t>Nêu ý đoạn 1?</a:t>
            </a:r>
          </a:p>
        </p:txBody>
      </p:sp>
      <p:sp>
        <p:nvSpPr>
          <p:cNvPr id="5" name="Text Box 5"/>
          <p:cNvSpPr txBox="1">
            <a:spLocks noChangeArrowheads="1"/>
          </p:cNvSpPr>
          <p:nvPr/>
        </p:nvSpPr>
        <p:spPr bwMode="auto">
          <a:xfrm>
            <a:off x="597421" y="4604791"/>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00FF"/>
                </a:solidFill>
                <a:latin typeface="Times New Roman" panose="02020603050405020304" pitchFamily="18" charset="0"/>
                <a:cs typeface="Times New Roman" panose="02020603050405020304" pitchFamily="18" charset="0"/>
              </a:rPr>
              <a:t>-Ý 1: Ông lão ăn xin rất đáng thương</a:t>
            </a:r>
          </a:p>
        </p:txBody>
      </p:sp>
    </p:spTree>
    <p:extLst>
      <p:ext uri="{BB962C8B-B14F-4D97-AF65-F5344CB8AC3E}">
        <p14:creationId xmlns:p14="http://schemas.microsoft.com/office/powerpoint/2010/main" val="10700210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circle(in)">
                                      <p:cBhvr>
                                        <p:cTn id="7" dur="2000"/>
                                        <p:tgtEl>
                                          <p:spTgt spid="28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2"/>
          <p:cNvSpPr>
            <a:spLocks noChangeArrowheads="1"/>
          </p:cNvSpPr>
          <p:nvPr/>
        </p:nvSpPr>
        <p:spPr bwMode="auto">
          <a:xfrm>
            <a:off x="143893" y="5355439"/>
            <a:ext cx="751287" cy="5334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 name="Text Box 43"/>
          <p:cNvSpPr txBox="1">
            <a:spLocks noChangeArrowheads="1"/>
          </p:cNvSpPr>
          <p:nvPr/>
        </p:nvSpPr>
        <p:spPr bwMode="auto">
          <a:xfrm>
            <a:off x="899592" y="5301208"/>
            <a:ext cx="8055521" cy="954107"/>
          </a:xfrm>
          <a:prstGeom prst="rect">
            <a:avLst/>
          </a:prstGeom>
          <a:solidFill>
            <a:schemeClr val="accent1">
              <a:lumMod val="90000"/>
            </a:schemeClr>
          </a:solidFill>
          <a:ln>
            <a:noFill/>
          </a:ln>
          <a:effectLst/>
        </p:spPr>
        <p:txBody>
          <a:bodyPr wrap="square">
            <a:spAutoFit/>
          </a:bodyPr>
          <a:lstStyle/>
          <a:p>
            <a:pPr eaLnBrk="1" hangingPunct="1">
              <a:spcBef>
                <a:spcPct val="50000"/>
              </a:spcBef>
            </a:pPr>
            <a:r>
              <a:rPr lang="en-US" altLang="en-US" sz="2800" b="1">
                <a:latin typeface="Times New Roman" pitchFamily="18" charset="0"/>
                <a:cs typeface="Times New Roman" pitchFamily="18" charset="0"/>
              </a:rPr>
              <a:t>Cậu là một người tốt bụng, cậu thật sự xót thương cho ông lão, tôn trọng và muốn giúp đỡ ông.</a:t>
            </a:r>
          </a:p>
        </p:txBody>
      </p:sp>
      <p:sp>
        <p:nvSpPr>
          <p:cNvPr id="9" name="Text Box 4"/>
          <p:cNvSpPr txBox="1">
            <a:spLocks noChangeArrowheads="1"/>
          </p:cNvSpPr>
          <p:nvPr/>
        </p:nvSpPr>
        <p:spPr bwMode="auto">
          <a:xfrm>
            <a:off x="153443" y="122306"/>
            <a:ext cx="87390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a:latin typeface="Times New Roman" pitchFamily="18" charset="0"/>
              </a:rPr>
              <a:t>          </a:t>
            </a:r>
            <a:r>
              <a:rPr lang="en-US" sz="2800" b="1" dirty="0" err="1">
                <a:latin typeface="Times New Roman" pitchFamily="18" charset="0"/>
              </a:rPr>
              <a:t>Cậu</a:t>
            </a:r>
            <a:r>
              <a:rPr lang="en-US" sz="2800" b="1" dirty="0">
                <a:latin typeface="Times New Roman" pitchFamily="18" charset="0"/>
              </a:rPr>
              <a:t> </a:t>
            </a:r>
            <a:r>
              <a:rPr lang="en-US" sz="2800" b="1" dirty="0" err="1">
                <a:latin typeface="Times New Roman" pitchFamily="18" charset="0"/>
              </a:rPr>
              <a:t>bé</a:t>
            </a:r>
            <a:r>
              <a:rPr lang="en-US" sz="2800" b="1" dirty="0">
                <a:latin typeface="Times New Roman" pitchFamily="18" charset="0"/>
              </a:rPr>
              <a:t> </a:t>
            </a:r>
            <a:r>
              <a:rPr lang="en-US" sz="2800" b="1" dirty="0" err="1">
                <a:latin typeface="Times New Roman" pitchFamily="18" charset="0"/>
              </a:rPr>
              <a:t>đã</a:t>
            </a:r>
            <a:r>
              <a:rPr lang="en-US" sz="2800" b="1" dirty="0">
                <a:latin typeface="Times New Roman" pitchFamily="18" charset="0"/>
              </a:rPr>
              <a:t> </a:t>
            </a:r>
            <a:r>
              <a:rPr lang="en-US" sz="2800" b="1" dirty="0" err="1">
                <a:latin typeface="Times New Roman" pitchFamily="18" charset="0"/>
              </a:rPr>
              <a:t>làm</a:t>
            </a:r>
            <a:r>
              <a:rPr lang="en-US" sz="2800" b="1" dirty="0">
                <a:latin typeface="Times New Roman" pitchFamily="18" charset="0"/>
              </a:rPr>
              <a:t> </a:t>
            </a:r>
            <a:r>
              <a:rPr lang="en-US" sz="2800" b="1" dirty="0" err="1">
                <a:latin typeface="Times New Roman" pitchFamily="18" charset="0"/>
              </a:rPr>
              <a:t>gì</a:t>
            </a:r>
            <a:r>
              <a:rPr lang="en-US" sz="2800" b="1" dirty="0">
                <a:latin typeface="Times New Roman" pitchFamily="18" charset="0"/>
              </a:rPr>
              <a:t> </a:t>
            </a:r>
            <a:r>
              <a:rPr lang="en-US" sz="2800" b="1" dirty="0" err="1">
                <a:latin typeface="Times New Roman" pitchFamily="18" charset="0"/>
              </a:rPr>
              <a:t>để</a:t>
            </a:r>
            <a:r>
              <a:rPr lang="en-US" sz="2800" b="1" dirty="0">
                <a:latin typeface="Times New Roman" pitchFamily="18" charset="0"/>
              </a:rPr>
              <a:t> </a:t>
            </a:r>
            <a:r>
              <a:rPr lang="en-US" sz="2800" b="1" dirty="0" err="1">
                <a:latin typeface="Times New Roman" pitchFamily="18" charset="0"/>
              </a:rPr>
              <a:t>chứng</a:t>
            </a:r>
            <a:r>
              <a:rPr lang="en-US" sz="2800" b="1" dirty="0">
                <a:latin typeface="Times New Roman" pitchFamily="18" charset="0"/>
              </a:rPr>
              <a:t> </a:t>
            </a:r>
            <a:r>
              <a:rPr lang="en-US" sz="2800" b="1" dirty="0" err="1">
                <a:latin typeface="Times New Roman" pitchFamily="18" charset="0"/>
              </a:rPr>
              <a:t>tỏ</a:t>
            </a:r>
            <a:r>
              <a:rPr lang="en-US" sz="2800" b="1" dirty="0">
                <a:latin typeface="Times New Roman" pitchFamily="18" charset="0"/>
              </a:rPr>
              <a:t> </a:t>
            </a:r>
            <a:r>
              <a:rPr lang="en-US" sz="2800" b="1" dirty="0" err="1">
                <a:latin typeface="Times New Roman" pitchFamily="18" charset="0"/>
              </a:rPr>
              <a:t>tình</a:t>
            </a:r>
            <a:r>
              <a:rPr lang="en-US" sz="2800" b="1" dirty="0">
                <a:latin typeface="Times New Roman" pitchFamily="18" charset="0"/>
              </a:rPr>
              <a:t> </a:t>
            </a:r>
            <a:r>
              <a:rPr lang="en-US" sz="2800" b="1" dirty="0" err="1">
                <a:latin typeface="Times New Roman" pitchFamily="18" charset="0"/>
              </a:rPr>
              <a:t>cảm</a:t>
            </a:r>
            <a:r>
              <a:rPr lang="en-US" sz="2800" b="1" dirty="0">
                <a:latin typeface="Times New Roman" pitchFamily="18" charset="0"/>
              </a:rPr>
              <a:t> </a:t>
            </a:r>
            <a:r>
              <a:rPr lang="en-US" sz="2800" b="1" dirty="0" err="1">
                <a:latin typeface="Times New Roman" pitchFamily="18" charset="0"/>
              </a:rPr>
              <a:t>của</a:t>
            </a:r>
            <a:r>
              <a:rPr lang="en-US" sz="2800" b="1" dirty="0">
                <a:latin typeface="Times New Roman" pitchFamily="18" charset="0"/>
              </a:rPr>
              <a:t> </a:t>
            </a:r>
            <a:r>
              <a:rPr lang="en-US" sz="2800" b="1" dirty="0" err="1">
                <a:latin typeface="Times New Roman" pitchFamily="18" charset="0"/>
              </a:rPr>
              <a:t>cậu</a:t>
            </a:r>
            <a:r>
              <a:rPr lang="en-US" sz="2800" b="1" dirty="0">
                <a:latin typeface="Times New Roman" pitchFamily="18" charset="0"/>
              </a:rPr>
              <a:t> </a:t>
            </a:r>
            <a:r>
              <a:rPr lang="en-US" sz="2800" b="1" dirty="0" err="1">
                <a:latin typeface="Times New Roman" pitchFamily="18" charset="0"/>
              </a:rPr>
              <a:t>với</a:t>
            </a:r>
            <a:r>
              <a:rPr lang="en-US" sz="2800" b="1" dirty="0">
                <a:latin typeface="Times New Roman" pitchFamily="18" charset="0"/>
              </a:rPr>
              <a:t> </a:t>
            </a:r>
            <a:r>
              <a:rPr lang="en-US" sz="2800" b="1" dirty="0" err="1">
                <a:latin typeface="Times New Roman" pitchFamily="18" charset="0"/>
              </a:rPr>
              <a:t>ông</a:t>
            </a:r>
            <a:r>
              <a:rPr lang="en-US" sz="2800" b="1" dirty="0">
                <a:latin typeface="Times New Roman" pitchFamily="18" charset="0"/>
              </a:rPr>
              <a:t> </a:t>
            </a:r>
            <a:r>
              <a:rPr lang="en-US" sz="2800" b="1" dirty="0" err="1">
                <a:latin typeface="Times New Roman" pitchFamily="18" charset="0"/>
              </a:rPr>
              <a:t>lão</a:t>
            </a:r>
            <a:r>
              <a:rPr lang="en-US" sz="2800" b="1" dirty="0">
                <a:latin typeface="Times New Roman" pitchFamily="18" charset="0"/>
              </a:rPr>
              <a:t>?</a:t>
            </a:r>
          </a:p>
        </p:txBody>
      </p:sp>
      <p:sp>
        <p:nvSpPr>
          <p:cNvPr id="51204" name="Text Box 4"/>
          <p:cNvSpPr txBox="1">
            <a:spLocks noChangeArrowheads="1"/>
          </p:cNvSpPr>
          <p:nvPr/>
        </p:nvSpPr>
        <p:spPr bwMode="auto">
          <a:xfrm>
            <a:off x="3299267" y="778350"/>
            <a:ext cx="59967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b="1" dirty="0">
                <a:latin typeface="Times New Roman" pitchFamily="18" charset="0"/>
              </a:rPr>
              <a:t>   </a:t>
            </a:r>
          </a:p>
        </p:txBody>
      </p:sp>
      <p:sp>
        <p:nvSpPr>
          <p:cNvPr id="10" name="Text Box 35"/>
          <p:cNvSpPr txBox="1">
            <a:spLocks noChangeArrowheads="1"/>
          </p:cNvSpPr>
          <p:nvPr/>
        </p:nvSpPr>
        <p:spPr bwMode="auto">
          <a:xfrm>
            <a:off x="3193326" y="1248902"/>
            <a:ext cx="11956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b="1" dirty="0">
                <a:solidFill>
                  <a:srgbClr val="990000"/>
                </a:solidFill>
                <a:latin typeface="Times New Roman" panose="02020603050405020304" pitchFamily="18" charset="0"/>
              </a:rPr>
              <a:t> </a:t>
            </a:r>
            <a:r>
              <a:rPr lang="en-US" sz="2800" b="1" dirty="0" err="1">
                <a:solidFill>
                  <a:srgbClr val="990000"/>
                </a:solidFill>
                <a:latin typeface="Times New Roman" panose="02020603050405020304" pitchFamily="18" charset="0"/>
              </a:rPr>
              <a:t>Hành</a:t>
            </a:r>
            <a:r>
              <a:rPr lang="en-US" sz="2800" b="1" dirty="0">
                <a:solidFill>
                  <a:srgbClr val="990000"/>
                </a:solidFill>
                <a:latin typeface="Times New Roman" panose="02020603050405020304" pitchFamily="18" charset="0"/>
              </a:rPr>
              <a:t> </a:t>
            </a:r>
            <a:r>
              <a:rPr lang="en-US" sz="2800" b="1" dirty="0" err="1">
                <a:solidFill>
                  <a:srgbClr val="990000"/>
                </a:solidFill>
                <a:latin typeface="Times New Roman" panose="02020603050405020304" pitchFamily="18" charset="0"/>
              </a:rPr>
              <a:t>động</a:t>
            </a:r>
            <a:r>
              <a:rPr lang="en-US" sz="2800" b="1" dirty="0">
                <a:solidFill>
                  <a:srgbClr val="990000"/>
                </a:solidFill>
                <a:latin typeface="Times New Roman" panose="02020603050405020304" pitchFamily="18" charset="0"/>
              </a:rPr>
              <a:t> </a:t>
            </a:r>
            <a:endParaRPr lang="en-US" sz="2800" b="1" dirty="0">
              <a:solidFill>
                <a:schemeClr val="accent2"/>
              </a:solidFill>
              <a:latin typeface="Times New Roman" panose="02020603050405020304" pitchFamily="18" charset="0"/>
            </a:endParaRPr>
          </a:p>
        </p:txBody>
      </p:sp>
      <p:sp>
        <p:nvSpPr>
          <p:cNvPr id="11" name="Text Box 36"/>
          <p:cNvSpPr txBox="1">
            <a:spLocks noChangeArrowheads="1"/>
          </p:cNvSpPr>
          <p:nvPr/>
        </p:nvSpPr>
        <p:spPr bwMode="auto">
          <a:xfrm>
            <a:off x="3491880" y="2716844"/>
            <a:ext cx="1143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err="1">
                <a:solidFill>
                  <a:srgbClr val="990000"/>
                </a:solidFill>
                <a:latin typeface="Times New Roman" panose="02020603050405020304" pitchFamily="18" charset="0"/>
              </a:rPr>
              <a:t>Lời</a:t>
            </a:r>
            <a:r>
              <a:rPr lang="en-US" sz="2800" b="1" dirty="0">
                <a:solidFill>
                  <a:srgbClr val="990000"/>
                </a:solidFill>
                <a:latin typeface="Times New Roman" panose="02020603050405020304" pitchFamily="18" charset="0"/>
              </a:rPr>
              <a:t> </a:t>
            </a:r>
            <a:r>
              <a:rPr lang="en-US" sz="2800" b="1" dirty="0" err="1">
                <a:solidFill>
                  <a:srgbClr val="990000"/>
                </a:solidFill>
                <a:latin typeface="Times New Roman" panose="02020603050405020304" pitchFamily="18" charset="0"/>
              </a:rPr>
              <a:t>nói</a:t>
            </a:r>
            <a:endParaRPr lang="en-US" sz="2800" b="1" dirty="0">
              <a:solidFill>
                <a:srgbClr val="0000FF"/>
              </a:solidFill>
              <a:latin typeface="Times New Roman" panose="02020603050405020304" pitchFamily="18" charset="0"/>
            </a:endParaRPr>
          </a:p>
        </p:txBody>
      </p:sp>
      <p:sp>
        <p:nvSpPr>
          <p:cNvPr id="12" name="Text Box 37"/>
          <p:cNvSpPr txBox="1">
            <a:spLocks noChangeArrowheads="1"/>
          </p:cNvSpPr>
          <p:nvPr/>
        </p:nvSpPr>
        <p:spPr bwMode="auto">
          <a:xfrm>
            <a:off x="4744238" y="1035893"/>
            <a:ext cx="453485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err="1">
                <a:solidFill>
                  <a:srgbClr val="0000FF"/>
                </a:solidFill>
                <a:latin typeface="Times New Roman" panose="02020603050405020304" pitchFamily="18" charset="0"/>
                <a:cs typeface="Times New Roman" panose="02020603050405020304" pitchFamily="18" charset="0"/>
              </a:rPr>
              <a:t>Lục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tìm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túi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nọ</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túi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kia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nhưng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tiền</a:t>
            </a:r>
            <a:r>
              <a:rPr lang="en-US" sz="2800" b="1" dirty="0">
                <a:solidFill>
                  <a:schemeClr val="accent2"/>
                </a:solidFill>
                <a:latin typeface="Times New Roman" panose="02020603050405020304" pitchFamily="18" charset="0"/>
                <a:cs typeface="Times New Roman" panose="02020603050405020304" pitchFamily="18" charset="0"/>
              </a:rPr>
              <a:t> </a:t>
            </a:r>
            <a:r>
              <a:rPr lang="en-US" sz="2800" b="1">
                <a:solidFill>
                  <a:schemeClr val="accent2"/>
                </a:solidFill>
                <a:latin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cs typeface="Times New Roman" panose="02020603050405020304" pitchFamily="18" charset="0"/>
              </a:rPr>
              <a:t>nắm </a:t>
            </a:r>
            <a:r>
              <a:rPr lang="en-US" sz="2800" b="1" dirty="0" err="1">
                <a:solidFill>
                  <a:srgbClr val="0000FF"/>
                </a:solidFill>
                <a:latin typeface="Times New Roman" panose="02020603050405020304" pitchFamily="18" charset="0"/>
                <a:cs typeface="Times New Roman" panose="02020603050405020304" pitchFamily="18" charset="0"/>
              </a:rPr>
              <a:t>chặt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bàn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tay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lão</a:t>
            </a:r>
            <a:r>
              <a:rPr lang="en-US" sz="2800" b="1" dirty="0">
                <a:solidFill>
                  <a:srgbClr val="0000FF"/>
                </a:solidFill>
                <a:latin typeface="Times New Roman" panose="02020603050405020304" pitchFamily="18" charset="0"/>
                <a:cs typeface="Times New Roman" panose="02020603050405020304" pitchFamily="18" charset="0"/>
              </a:rPr>
              <a:t>.</a:t>
            </a:r>
            <a:r>
              <a:rPr lang="en-US" sz="2800" b="1" dirty="0">
                <a:solidFill>
                  <a:schemeClr val="accent2"/>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3" name="Text Box 38"/>
          <p:cNvSpPr txBox="1">
            <a:spLocks noChangeArrowheads="1"/>
          </p:cNvSpPr>
          <p:nvPr/>
        </p:nvSpPr>
        <p:spPr bwMode="auto">
          <a:xfrm>
            <a:off x="4657424" y="2636912"/>
            <a:ext cx="443484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đừng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giận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cháu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cháu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gì</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cả</a:t>
            </a:r>
            <a:r>
              <a:rPr lang="en-US" sz="2800" b="1" dirty="0">
                <a:solidFill>
                  <a:srgbClr val="0000FF"/>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4" name="Rectangle 13"/>
          <p:cNvSpPr/>
          <p:nvPr/>
        </p:nvSpPr>
        <p:spPr>
          <a:xfrm>
            <a:off x="19494" y="3950389"/>
            <a:ext cx="8739037"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b="1">
                <a:solidFill>
                  <a:srgbClr val="C00000"/>
                </a:solidFill>
                <a:latin typeface="Times New Roman" pitchFamily="18" charset="0"/>
              </a:rPr>
              <a:t>2. Qua </a:t>
            </a:r>
            <a:r>
              <a:rPr lang="en-US" sz="2800" b="1" dirty="0" err="1">
                <a:solidFill>
                  <a:srgbClr val="C00000"/>
                </a:solidFill>
                <a:latin typeface="Times New Roman" pitchFamily="18" charset="0"/>
              </a:rPr>
              <a:t>hành</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động</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và</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lời</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nói</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ân</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cần</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của</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cậu</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bé</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đã</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chứng</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tỏ</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tình</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cảm</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của</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cậu</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đối</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với</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ông</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lão</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như</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thế</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nào</a:t>
            </a:r>
            <a:r>
              <a:rPr lang="en-US" sz="2800" b="1" dirty="0">
                <a:solidFill>
                  <a:srgbClr val="C00000"/>
                </a:solidFill>
                <a:latin typeface="Times New Roman" pitchFamily="18" charset="0"/>
              </a:rPr>
              <a:t>?</a:t>
            </a:r>
          </a:p>
        </p:txBody>
      </p:sp>
      <p:pic>
        <p:nvPicPr>
          <p:cNvPr id="15" name="Picture 13" descr="G:\sp2\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941" y="1483764"/>
            <a:ext cx="1600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descr="G:\sp2\16.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941" y="1794914"/>
            <a:ext cx="1509713"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6032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1" grpId="0"/>
      <p:bldP spid="12" grpId="0"/>
      <p:bldP spid="1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609600" y="533400"/>
            <a:ext cx="4754488" cy="1143000"/>
          </a:xfrm>
        </p:spPr>
        <p:style>
          <a:lnRef idx="3">
            <a:schemeClr val="lt1"/>
          </a:lnRef>
          <a:fillRef idx="1">
            <a:schemeClr val="accent1"/>
          </a:fillRef>
          <a:effectRef idx="1">
            <a:schemeClr val="accent1"/>
          </a:effectRef>
          <a:fontRef idx="minor">
            <a:schemeClr val="lt1"/>
          </a:fontRef>
        </p:style>
        <p:txBody>
          <a:bodyPr/>
          <a:lstStyle/>
          <a:p>
            <a:pPr eaLnBrk="1" hangingPunct="1">
              <a:buFontTx/>
              <a:buNone/>
            </a:pPr>
            <a:r>
              <a:rPr lang="en-US" altLang="en-US" sz="3600" b="1" i="1">
                <a:solidFill>
                  <a:srgbClr val="FF0000"/>
                </a:solidFill>
                <a:latin typeface="Times New Roman" panose="02020603050405020304" pitchFamily="18" charset="0"/>
                <a:cs typeface="Times New Roman" panose="02020603050405020304" pitchFamily="18" charset="0"/>
              </a:rPr>
              <a:t>Đoạn 2 nói lên điều gì?</a:t>
            </a:r>
          </a:p>
        </p:txBody>
      </p:sp>
      <p:sp>
        <p:nvSpPr>
          <p:cNvPr id="28677" name="Text Box 5"/>
          <p:cNvSpPr txBox="1">
            <a:spLocks noChangeArrowheads="1"/>
          </p:cNvSpPr>
          <p:nvPr/>
        </p:nvSpPr>
        <p:spPr bwMode="auto">
          <a:xfrm>
            <a:off x="179512" y="2590800"/>
            <a:ext cx="748883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-Ý 2: Cậu bé xót thương ông lão, muốn giúp đỡ ông.</a:t>
            </a:r>
          </a:p>
        </p:txBody>
      </p:sp>
    </p:spTree>
    <p:extLst>
      <p:ext uri="{BB962C8B-B14F-4D97-AF65-F5344CB8AC3E}">
        <p14:creationId xmlns:p14="http://schemas.microsoft.com/office/powerpoint/2010/main" val="8923733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circle(in)">
                                      <p:cBhvr>
                                        <p:cTn id="7" dur="2000"/>
                                        <p:tgtEl>
                                          <p:spTgt spid="286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618" y="2645296"/>
            <a:ext cx="2457451" cy="295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Connector 7"/>
          <p:cNvSpPr/>
          <p:nvPr/>
        </p:nvSpPr>
        <p:spPr>
          <a:xfrm>
            <a:off x="1637805" y="3245370"/>
            <a:ext cx="151210" cy="185738"/>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12" name="Freeform: Shape 11"/>
          <p:cNvSpPr/>
          <p:nvPr/>
        </p:nvSpPr>
        <p:spPr>
          <a:xfrm>
            <a:off x="1760439" y="2473845"/>
            <a:ext cx="483394" cy="800100"/>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grpSp>
        <p:nvGrpSpPr>
          <p:cNvPr id="16" name="Group 15"/>
          <p:cNvGrpSpPr>
            <a:grpSpLocks/>
          </p:cNvGrpSpPr>
          <p:nvPr/>
        </p:nvGrpSpPr>
        <p:grpSpPr bwMode="auto">
          <a:xfrm>
            <a:off x="2353494" y="2056227"/>
            <a:ext cx="6145856" cy="945876"/>
            <a:chOff x="5862048" y="676275"/>
            <a:chExt cx="6539502" cy="1695450"/>
          </a:xfrm>
        </p:grpSpPr>
        <p:sp>
          <p:nvSpPr>
            <p:cNvPr id="14" name="Rectangle: Rounded Corners 13"/>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15" name="Flowchart: Connector 14"/>
            <p:cNvSpPr/>
            <p:nvPr/>
          </p:nvSpPr>
          <p:spPr>
            <a:xfrm>
              <a:off x="6091064" y="952523"/>
              <a:ext cx="629141" cy="99744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1</a:t>
              </a:r>
              <a:endParaRPr lang="vi-VN" sz="2800" dirty="0">
                <a:solidFill>
                  <a:prstClr val="white"/>
                </a:solidFill>
              </a:endParaRPr>
            </a:p>
          </p:txBody>
        </p:sp>
      </p:grpSp>
      <p:sp>
        <p:nvSpPr>
          <p:cNvPr id="18" name="Flowchart: Connector 17"/>
          <p:cNvSpPr/>
          <p:nvPr/>
        </p:nvSpPr>
        <p:spPr>
          <a:xfrm>
            <a:off x="1846164" y="3844255"/>
            <a:ext cx="150019" cy="185738"/>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cxnSp>
        <p:nvCxnSpPr>
          <p:cNvPr id="21" name="Straight Connector 20"/>
          <p:cNvCxnSpPr>
            <a:cxnSpLocks/>
          </p:cNvCxnSpPr>
          <p:nvPr/>
        </p:nvCxnSpPr>
        <p:spPr>
          <a:xfrm>
            <a:off x="1996183" y="3951411"/>
            <a:ext cx="5595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p:cNvGrpSpPr>
            <a:grpSpLocks/>
          </p:cNvGrpSpPr>
          <p:nvPr/>
        </p:nvGrpSpPr>
        <p:grpSpPr bwMode="auto">
          <a:xfrm>
            <a:off x="2623265" y="3568989"/>
            <a:ext cx="5876085" cy="852937"/>
            <a:chOff x="6007667" y="688785"/>
            <a:chExt cx="6307614" cy="1025613"/>
          </a:xfrm>
        </p:grpSpPr>
        <p:sp>
          <p:nvSpPr>
            <p:cNvPr id="23" name="Rectangle: Rounded Corners 22"/>
            <p:cNvSpPr/>
            <p:nvPr/>
          </p:nvSpPr>
          <p:spPr>
            <a:xfrm>
              <a:off x="6007667" y="688785"/>
              <a:ext cx="6307614"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sp>
          <p:nvSpPr>
            <p:cNvPr id="24" name="Flowchart: Connector 23"/>
            <p:cNvSpPr/>
            <p:nvPr/>
          </p:nvSpPr>
          <p:spPr>
            <a:xfrm>
              <a:off x="6167002" y="823528"/>
              <a:ext cx="697761" cy="679291"/>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2</a:t>
              </a:r>
              <a:endParaRPr lang="vi-VN" sz="2800" dirty="0">
                <a:solidFill>
                  <a:prstClr val="white"/>
                </a:solidFill>
              </a:endParaRPr>
            </a:p>
          </p:txBody>
        </p:sp>
      </p:grpSp>
      <p:sp>
        <p:nvSpPr>
          <p:cNvPr id="25" name="Flowchart: Connector 24"/>
          <p:cNvSpPr/>
          <p:nvPr/>
        </p:nvSpPr>
        <p:spPr>
          <a:xfrm>
            <a:off x="1643757" y="4738414"/>
            <a:ext cx="151209" cy="185738"/>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28" name="Freeform: Shape 27"/>
          <p:cNvSpPr/>
          <p:nvPr/>
        </p:nvSpPr>
        <p:spPr>
          <a:xfrm>
            <a:off x="1774726" y="4902720"/>
            <a:ext cx="781050" cy="70008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grpSp>
        <p:nvGrpSpPr>
          <p:cNvPr id="29" name="Group 28"/>
          <p:cNvGrpSpPr>
            <a:grpSpLocks/>
          </p:cNvGrpSpPr>
          <p:nvPr/>
        </p:nvGrpSpPr>
        <p:grpSpPr bwMode="auto">
          <a:xfrm>
            <a:off x="2555776" y="5085184"/>
            <a:ext cx="5943574" cy="931934"/>
            <a:chOff x="5862048" y="867065"/>
            <a:chExt cx="6539502" cy="1504660"/>
          </a:xfrm>
        </p:grpSpPr>
        <p:sp>
          <p:nvSpPr>
            <p:cNvPr id="30" name="Rectangle: Rounded Corners 29"/>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sp>
          <p:nvSpPr>
            <p:cNvPr id="31" name="Flowchart: Connector 30"/>
            <p:cNvSpPr/>
            <p:nvPr/>
          </p:nvSpPr>
          <p:spPr>
            <a:xfrm>
              <a:off x="6007667" y="1110182"/>
              <a:ext cx="713743" cy="827638"/>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3</a:t>
              </a:r>
              <a:endParaRPr lang="vi-VN" sz="2800" dirty="0">
                <a:solidFill>
                  <a:prstClr val="white"/>
                </a:solidFill>
              </a:endParaRPr>
            </a:p>
          </p:txBody>
        </p:sp>
      </p:grpSp>
      <p:pic>
        <p:nvPicPr>
          <p:cNvPr id="26" name="Picture 13" descr="G:\sp2\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04" y="3298555"/>
            <a:ext cx="1222772" cy="141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0"/>
          <p:cNvSpPr txBox="1">
            <a:spLocks noChangeArrowheads="1"/>
          </p:cNvSpPr>
          <p:nvPr/>
        </p:nvSpPr>
        <p:spPr bwMode="auto">
          <a:xfrm>
            <a:off x="3395606" y="3529374"/>
            <a:ext cx="501013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600" b="1" dirty="0" err="1">
                <a:solidFill>
                  <a:srgbClr val="0000FF"/>
                </a:solidFill>
                <a:latin typeface="Times New Roman" panose="02020603050405020304" pitchFamily="18" charset="0"/>
                <a:cs typeface="Times New Roman" panose="02020603050405020304" pitchFamily="18" charset="0"/>
              </a:rPr>
              <a:t>Sự</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tôn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trọng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của</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cậu</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bé</a:t>
            </a:r>
            <a:r>
              <a:rPr lang="en-US" sz="2600" b="1" dirty="0">
                <a:solidFill>
                  <a:srgbClr val="0000FF"/>
                </a:solidFill>
                <a:latin typeface="Times New Roman" panose="02020603050405020304" pitchFamily="18" charset="0"/>
                <a:cs typeface="Times New Roman" panose="02020603050405020304" pitchFamily="18" charset="0"/>
              </a:rPr>
              <a:t> qua </a:t>
            </a:r>
            <a:r>
              <a:rPr lang="en-US" sz="2600" b="1" dirty="0" err="1">
                <a:solidFill>
                  <a:srgbClr val="0000FF"/>
                </a:solidFill>
                <a:latin typeface="Times New Roman" panose="02020603050405020304" pitchFamily="18" charset="0"/>
                <a:cs typeface="Times New Roman" panose="02020603050405020304" pitchFamily="18" charset="0"/>
              </a:rPr>
              <a:t>hành</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động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cố</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gắng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tìm</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quà</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tặng</a:t>
            </a:r>
            <a:r>
              <a:rPr lang="en-US" sz="2600" b="1" dirty="0">
                <a:solidFill>
                  <a:srgbClr val="0000FF"/>
                </a:solidFill>
                <a:latin typeface="Times New Roman" panose="02020603050405020304" pitchFamily="18" charset="0"/>
                <a:cs typeface="Times New Roman" panose="02020603050405020304" pitchFamily="18" charset="0"/>
              </a:rPr>
              <a:t>.</a:t>
            </a:r>
          </a:p>
        </p:txBody>
      </p:sp>
      <p:sp>
        <p:nvSpPr>
          <p:cNvPr id="32" name="Text Box 9"/>
          <p:cNvSpPr txBox="1">
            <a:spLocks noChangeArrowheads="1"/>
          </p:cNvSpPr>
          <p:nvPr/>
        </p:nvSpPr>
        <p:spPr bwMode="auto">
          <a:xfrm>
            <a:off x="3159994" y="2062540"/>
            <a:ext cx="502503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nhận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được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tình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thương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cảm</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34" name="Text Box 11"/>
          <p:cNvSpPr txBox="1">
            <a:spLocks noChangeArrowheads="1"/>
          </p:cNvSpPr>
          <p:nvPr/>
        </p:nvSpPr>
        <p:spPr bwMode="auto">
          <a:xfrm>
            <a:off x="3439627" y="5084811"/>
            <a:ext cx="505972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err="1">
                <a:solidFill>
                  <a:srgbClr val="0000FF"/>
                </a:solidFill>
                <a:latin typeface="Times New Roman" panose="02020603050405020304" pitchFamily="18" charset="0"/>
                <a:cs typeface="Times New Roman" panose="02020603050405020304" pitchFamily="18" charset="0"/>
              </a:rPr>
              <a:t>Lời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xin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lỗi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chân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thành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nắm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tay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chặt</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35" name="Text Box 8"/>
          <p:cNvSpPr txBox="1">
            <a:spLocks noChangeArrowheads="1"/>
          </p:cNvSpPr>
          <p:nvPr/>
        </p:nvSpPr>
        <p:spPr bwMode="auto">
          <a:xfrm>
            <a:off x="125760" y="357910"/>
            <a:ext cx="889248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sz="2800" b="1" dirty="0" err="1">
                <a:solidFill>
                  <a:srgbClr val="990000"/>
                </a:solidFill>
                <a:latin typeface="Times New Roman" panose="02020603050405020304" pitchFamily="18" charset="0"/>
                <a:cs typeface="Times New Roman" panose="02020603050405020304" pitchFamily="18" charset="0"/>
              </a:rPr>
              <a:t>Đọc</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thầm</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đoạn</a:t>
            </a:r>
            <a:r>
              <a:rPr lang="en-US" sz="2800" b="1" dirty="0">
                <a:solidFill>
                  <a:srgbClr val="990000"/>
                </a:solidFill>
                <a:latin typeface="Times New Roman" panose="02020603050405020304" pitchFamily="18" charset="0"/>
                <a:cs typeface="Times New Roman" panose="02020603050405020304" pitchFamily="18" charset="0"/>
              </a:rPr>
              <a:t> 3</a:t>
            </a:r>
            <a:r>
              <a:rPr lang="en-US" sz="2800" b="1">
                <a:solidFill>
                  <a:srgbClr val="990000"/>
                </a:solidFill>
                <a:latin typeface="Times New Roman" panose="02020603050405020304" pitchFamily="18" charset="0"/>
                <a:cs typeface="Times New Roman" panose="02020603050405020304" pitchFamily="18" charset="0"/>
              </a:rPr>
              <a:t>+ TLCH</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Cậu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bé</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không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có</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gì</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nhưng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lại</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nói</a:t>
            </a:r>
            <a:r>
              <a:rPr lang="en-US" sz="2800" b="1" dirty="0">
                <a:solidFill>
                  <a:srgbClr val="990000"/>
                </a:solidFill>
                <a:latin typeface="Times New Roman" panose="02020603050405020304" pitchFamily="18" charset="0"/>
                <a:cs typeface="Times New Roman" panose="02020603050405020304" pitchFamily="18" charset="0"/>
              </a:rPr>
              <a:t> “ </a:t>
            </a:r>
            <a:r>
              <a:rPr lang="en-US" sz="2800" b="1" dirty="0" err="1">
                <a:solidFill>
                  <a:srgbClr val="990000"/>
                </a:solidFill>
                <a:latin typeface="Times New Roman" panose="02020603050405020304" pitchFamily="18" charset="0"/>
                <a:cs typeface="Times New Roman" panose="02020603050405020304" pitchFamily="18" charset="0"/>
              </a:rPr>
              <a:t>Như</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vậy</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là</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cháu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đã</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rồi</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Em</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hiểu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cậu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bé</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đã</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cái</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gì</a:t>
            </a:r>
            <a:r>
              <a:rPr lang="en-US" sz="2800" b="1" dirty="0">
                <a:solidFill>
                  <a:srgbClr val="99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6789440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2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7" presetClass="entr" presetSubtype="0" fill="hold" grpId="0" nodeType="withEffect">
                                  <p:stCondLst>
                                    <p:cond delay="0"/>
                                  </p:stCondLst>
                                  <p:iterate type="lt">
                                    <p:tmPct val="50000"/>
                                  </p:iterate>
                                  <p:childTnLst>
                                    <p:set>
                                      <p:cBhvr>
                                        <p:cTn id="20" dur="1" fill="hold">
                                          <p:stCondLst>
                                            <p:cond delay="0"/>
                                          </p:stCondLst>
                                        </p:cTn>
                                        <p:tgtEl>
                                          <p:spTgt spid="32"/>
                                        </p:tgtEl>
                                        <p:attrNameLst>
                                          <p:attrName>style.visibility</p:attrName>
                                        </p:attrNameLst>
                                      </p:cBhvr>
                                      <p:to>
                                        <p:strVal val="visible"/>
                                      </p:to>
                                    </p:set>
                                    <p:anim calcmode="discrete" valueType="clr">
                                      <p:cBhvr override="childStyle">
                                        <p:cTn id="21"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2"/>
                                        </p:tgtEl>
                                        <p:attrNameLst>
                                          <p:attrName>fillcolor</p:attrName>
                                        </p:attrNameLst>
                                      </p:cBhvr>
                                      <p:tavLst>
                                        <p:tav tm="0">
                                          <p:val>
                                            <p:clrVal>
                                              <a:schemeClr val="accent2"/>
                                            </p:clrVal>
                                          </p:val>
                                        </p:tav>
                                        <p:tav tm="50000">
                                          <p:val>
                                            <p:clrVal>
                                              <a:schemeClr val="hlink"/>
                                            </p:clrVal>
                                          </p:val>
                                        </p:tav>
                                      </p:tavLst>
                                    </p:anim>
                                    <p:set>
                                      <p:cBhvr>
                                        <p:cTn id="23" dur="80"/>
                                        <p:tgtEl>
                                          <p:spTgt spid="3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2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27"/>
                                        </p:tgtEl>
                                        <p:attrNameLst>
                                          <p:attrName>style.visibility</p:attrName>
                                        </p:attrNameLst>
                                      </p:cBhvr>
                                      <p:to>
                                        <p:strVal val="visible"/>
                                      </p:to>
                                    </p:set>
                                    <p:anim calcmode="discrete" valueType="clr">
                                      <p:cBhvr override="childStyle">
                                        <p:cTn id="37"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7"/>
                                        </p:tgtEl>
                                        <p:attrNameLst>
                                          <p:attrName>fillcolor</p:attrName>
                                        </p:attrNameLst>
                                      </p:cBhvr>
                                      <p:tavLst>
                                        <p:tav tm="0">
                                          <p:val>
                                            <p:clrVal>
                                              <a:schemeClr val="accent2"/>
                                            </p:clrVal>
                                          </p:val>
                                        </p:tav>
                                        <p:tav tm="50000">
                                          <p:val>
                                            <p:clrVal>
                                              <a:schemeClr val="hlink"/>
                                            </p:clrVal>
                                          </p:val>
                                        </p:tav>
                                      </p:tavLst>
                                    </p:anim>
                                    <p:set>
                                      <p:cBhvr>
                                        <p:cTn id="39" dur="80"/>
                                        <p:tgtEl>
                                          <p:spTgt spid="27"/>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22" presetClass="entr" presetSubtype="8"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par>
                                <p:cTn id="48" presetID="22" presetClass="entr" presetSubtype="8"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par>
                                <p:cTn id="51" presetID="27" presetClass="entr" presetSubtype="0" fill="hold" grpId="0" nodeType="withEffect">
                                  <p:stCondLst>
                                    <p:cond delay="0"/>
                                  </p:stCondLst>
                                  <p:iterate type="lt">
                                    <p:tmPct val="50000"/>
                                  </p:iterate>
                                  <p:childTnLst>
                                    <p:set>
                                      <p:cBhvr>
                                        <p:cTn id="52" dur="1" fill="hold">
                                          <p:stCondLst>
                                            <p:cond delay="0"/>
                                          </p:stCondLst>
                                        </p:cTn>
                                        <p:tgtEl>
                                          <p:spTgt spid="34"/>
                                        </p:tgtEl>
                                        <p:attrNameLst>
                                          <p:attrName>style.visibility</p:attrName>
                                        </p:attrNameLst>
                                      </p:cBhvr>
                                      <p:to>
                                        <p:strVal val="visible"/>
                                      </p:to>
                                    </p:set>
                                    <p:anim calcmode="discrete" valueType="clr">
                                      <p:cBhvr override="childStyle">
                                        <p:cTn id="53"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34"/>
                                        </p:tgtEl>
                                        <p:attrNameLst>
                                          <p:attrName>fillcolor</p:attrName>
                                        </p:attrNameLst>
                                      </p:cBhvr>
                                      <p:tavLst>
                                        <p:tav tm="0">
                                          <p:val>
                                            <p:clrVal>
                                              <a:schemeClr val="accent2"/>
                                            </p:clrVal>
                                          </p:val>
                                        </p:tav>
                                        <p:tav tm="50000">
                                          <p:val>
                                            <p:clrVal>
                                              <a:schemeClr val="hlink"/>
                                            </p:clrVal>
                                          </p:val>
                                        </p:tav>
                                      </p:tavLst>
                                    </p:anim>
                                    <p:set>
                                      <p:cBhvr>
                                        <p:cTn id="55" dur="80"/>
                                        <p:tgtEl>
                                          <p:spTgt spid="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25" grpId="0" animBg="1"/>
      <p:bldP spid="27" grpId="0"/>
      <p:bldP spid="32"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37" y="1932993"/>
            <a:ext cx="2457451" cy="295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Connector 7"/>
          <p:cNvSpPr/>
          <p:nvPr/>
        </p:nvSpPr>
        <p:spPr>
          <a:xfrm>
            <a:off x="1835186" y="2533067"/>
            <a:ext cx="151210" cy="185738"/>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12" name="Freeform: Shape 11"/>
          <p:cNvSpPr/>
          <p:nvPr/>
        </p:nvSpPr>
        <p:spPr>
          <a:xfrm>
            <a:off x="1957820" y="1819153"/>
            <a:ext cx="483394" cy="800100"/>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grpSp>
        <p:nvGrpSpPr>
          <p:cNvPr id="16" name="Group 15"/>
          <p:cNvGrpSpPr>
            <a:grpSpLocks/>
          </p:cNvGrpSpPr>
          <p:nvPr/>
        </p:nvGrpSpPr>
        <p:grpSpPr bwMode="auto">
          <a:xfrm>
            <a:off x="2412614" y="1463438"/>
            <a:ext cx="5658460" cy="1068051"/>
            <a:chOff x="5862048" y="676275"/>
            <a:chExt cx="6539502" cy="1487066"/>
          </a:xfrm>
        </p:grpSpPr>
        <p:sp>
          <p:nvSpPr>
            <p:cNvPr id="14" name="Rectangle: Rounded Corners 13"/>
            <p:cNvSpPr/>
            <p:nvPr/>
          </p:nvSpPr>
          <p:spPr>
            <a:xfrm>
              <a:off x="5862048" y="676275"/>
              <a:ext cx="6539502" cy="1487066"/>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15" name="Flowchart: Connector 14"/>
            <p:cNvSpPr/>
            <p:nvPr/>
          </p:nvSpPr>
          <p:spPr>
            <a:xfrm>
              <a:off x="6079251" y="963262"/>
              <a:ext cx="629141" cy="632108"/>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1</a:t>
              </a:r>
              <a:endParaRPr lang="vi-VN" sz="2800" dirty="0">
                <a:solidFill>
                  <a:prstClr val="white"/>
                </a:solidFill>
              </a:endParaRPr>
            </a:p>
          </p:txBody>
        </p:sp>
      </p:grpSp>
      <p:sp>
        <p:nvSpPr>
          <p:cNvPr id="18" name="Flowchart: Connector 17"/>
          <p:cNvSpPr/>
          <p:nvPr/>
        </p:nvSpPr>
        <p:spPr>
          <a:xfrm>
            <a:off x="2043545" y="3131952"/>
            <a:ext cx="150019" cy="185738"/>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25" name="Flowchart: Connector 24"/>
          <p:cNvSpPr/>
          <p:nvPr/>
        </p:nvSpPr>
        <p:spPr>
          <a:xfrm>
            <a:off x="1841138" y="4026111"/>
            <a:ext cx="151209" cy="185738"/>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28" name="Freeform: Shape 27"/>
          <p:cNvSpPr/>
          <p:nvPr/>
        </p:nvSpPr>
        <p:spPr>
          <a:xfrm>
            <a:off x="1972107" y="4190417"/>
            <a:ext cx="781050" cy="70008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grpSp>
        <p:nvGrpSpPr>
          <p:cNvPr id="29" name="Group 28"/>
          <p:cNvGrpSpPr>
            <a:grpSpLocks/>
          </p:cNvGrpSpPr>
          <p:nvPr/>
        </p:nvGrpSpPr>
        <p:grpSpPr bwMode="auto">
          <a:xfrm>
            <a:off x="2718841" y="4026111"/>
            <a:ext cx="5717843" cy="1072880"/>
            <a:chOff x="5862048" y="867065"/>
            <a:chExt cx="6539502" cy="1504660"/>
          </a:xfrm>
        </p:grpSpPr>
        <p:sp>
          <p:nvSpPr>
            <p:cNvPr id="30" name="Rectangle: Rounded Corners 29"/>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sp>
          <p:nvSpPr>
            <p:cNvPr id="31" name="Flowchart: Connector 30"/>
            <p:cNvSpPr/>
            <p:nvPr/>
          </p:nvSpPr>
          <p:spPr>
            <a:xfrm>
              <a:off x="6173531" y="1293076"/>
              <a:ext cx="713743" cy="536153"/>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2</a:t>
              </a:r>
              <a:endParaRPr lang="vi-VN" sz="2800" dirty="0">
                <a:solidFill>
                  <a:prstClr val="white"/>
                </a:solidFill>
              </a:endParaRPr>
            </a:p>
          </p:txBody>
        </p:sp>
      </p:grpSp>
      <p:sp>
        <p:nvSpPr>
          <p:cNvPr id="36" name="Text Box 12"/>
          <p:cNvSpPr txBox="1">
            <a:spLocks noChangeArrowheads="1"/>
          </p:cNvSpPr>
          <p:nvPr/>
        </p:nvSpPr>
        <p:spPr bwMode="auto">
          <a:xfrm>
            <a:off x="-1" y="-7390"/>
            <a:ext cx="8543499"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err="1">
                <a:solidFill>
                  <a:srgbClr val="990000"/>
                </a:solidFill>
                <a:latin typeface="Times New Roman" panose="02020603050405020304" pitchFamily="18" charset="0"/>
                <a:cs typeface="Times New Roman" panose="02020603050405020304" pitchFamily="18" charset="0"/>
              </a:rPr>
              <a:t>Đọc</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thầm</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đoạn</a:t>
            </a:r>
            <a:r>
              <a:rPr lang="en-US" sz="2800" b="1" dirty="0">
                <a:solidFill>
                  <a:srgbClr val="990000"/>
                </a:solidFill>
                <a:latin typeface="Times New Roman" panose="02020603050405020304" pitchFamily="18" charset="0"/>
                <a:cs typeface="Times New Roman" panose="02020603050405020304" pitchFamily="18" charset="0"/>
              </a:rPr>
              <a:t> 3+ TLCH: </a:t>
            </a:r>
            <a:r>
              <a:rPr lang="en-US" sz="2800" b="1" dirty="0" err="1">
                <a:solidFill>
                  <a:srgbClr val="990000"/>
                </a:solidFill>
                <a:latin typeface="Times New Roman" panose="02020603050405020304" pitchFamily="18" charset="0"/>
                <a:cs typeface="Times New Roman" panose="02020603050405020304" pitchFamily="18" charset="0"/>
              </a:rPr>
              <a:t>Sau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câu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nói</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của</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lão,cậu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bé</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cũng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cảm</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thấy</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nhận</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được</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chút</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gì</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từ</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a:solidFill>
                  <a:srgbClr val="990000"/>
                </a:solidFill>
                <a:latin typeface="Times New Roman" panose="02020603050405020304" pitchFamily="18" charset="0"/>
                <a:cs typeface="Times New Roman" panose="02020603050405020304" pitchFamily="18" charset="0"/>
              </a:rPr>
              <a:t>Theo em, </a:t>
            </a:r>
            <a:r>
              <a:rPr lang="en-US" sz="2800" b="1" dirty="0" err="1">
                <a:solidFill>
                  <a:srgbClr val="990000"/>
                </a:solidFill>
                <a:latin typeface="Times New Roman" panose="02020603050405020304" pitchFamily="18" charset="0"/>
                <a:cs typeface="Times New Roman" panose="02020603050405020304" pitchFamily="18" charset="0"/>
              </a:rPr>
              <a:t>cậu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bé</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đã</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nhận</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được</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gì</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từ</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ăn</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xin</a:t>
            </a:r>
            <a:r>
              <a:rPr lang="en-US" sz="2800" b="1" dirty="0">
                <a:solidFill>
                  <a:srgbClr val="990000"/>
                </a:solidFill>
                <a:latin typeface="Times New Roman" panose="02020603050405020304" pitchFamily="18" charset="0"/>
                <a:cs typeface="Times New Roman" panose="02020603050405020304" pitchFamily="18" charset="0"/>
              </a:rPr>
              <a:t>? </a:t>
            </a:r>
            <a:endParaRPr lang="en-US" sz="2800" dirty="0">
              <a:solidFill>
                <a:srgbClr val="990000"/>
              </a:solidFill>
              <a:latin typeface="Times New Roman" panose="02020603050405020304" pitchFamily="18" charset="0"/>
              <a:cs typeface="Times New Roman" panose="02020603050405020304" pitchFamily="18" charset="0"/>
            </a:endParaRPr>
          </a:p>
        </p:txBody>
      </p:sp>
      <p:pic>
        <p:nvPicPr>
          <p:cNvPr id="37" name="Picture 14" descr="G:\sp2\16.bm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475" y="2301879"/>
            <a:ext cx="1509713"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13"/>
          <p:cNvSpPr txBox="1">
            <a:spLocks noChangeArrowheads="1"/>
          </p:cNvSpPr>
          <p:nvPr/>
        </p:nvSpPr>
        <p:spPr bwMode="auto">
          <a:xfrm>
            <a:off x="3162926" y="1430814"/>
            <a:ext cx="492614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err="1">
                <a:solidFill>
                  <a:srgbClr val="0000FF"/>
                </a:solidFill>
                <a:latin typeface="Times New Roman" panose="02020603050405020304" pitchFamily="18" charset="0"/>
                <a:cs typeface="Times New Roman" panose="02020603050405020304" pitchFamily="18" charset="0"/>
              </a:rPr>
              <a:t>Nhận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được</a:t>
            </a:r>
            <a:r>
              <a:rPr lang="en-US" sz="3200" b="1" dirty="0">
                <a:solidFill>
                  <a:srgbClr val="0000FF"/>
                </a:solidFill>
                <a:latin typeface="Times New Roman" panose="02020603050405020304" pitchFamily="18" charset="0"/>
                <a:cs typeface="Times New Roman" panose="02020603050405020304" pitchFamily="18" charset="0"/>
              </a:rPr>
              <a:t> ở </a:t>
            </a:r>
            <a:r>
              <a:rPr lang="en-US" sz="3200" b="1" dirty="0" err="1">
                <a:solidFill>
                  <a:srgbClr val="0000FF"/>
                </a:solidFill>
                <a:latin typeface="Times New Roman" panose="02020603050405020304" pitchFamily="18" charset="0"/>
                <a:cs typeface="Times New Roman" panose="02020603050405020304" pitchFamily="18" charset="0"/>
              </a:rPr>
              <a:t>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lão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lòng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ơn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sự</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đồng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cảm</a:t>
            </a:r>
            <a:r>
              <a:rPr lang="en-US" sz="3200" b="1" dirty="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39" name="Text Box 14"/>
          <p:cNvSpPr txBox="1">
            <a:spLocks noChangeArrowheads="1"/>
          </p:cNvSpPr>
          <p:nvPr/>
        </p:nvSpPr>
        <p:spPr bwMode="auto">
          <a:xfrm>
            <a:off x="3652023" y="4001852"/>
            <a:ext cx="45688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err="1">
                <a:solidFill>
                  <a:srgbClr val="0000FF"/>
                </a:solidFill>
                <a:latin typeface="Times New Roman" panose="02020603050405020304" pitchFamily="18" charset="0"/>
                <a:cs typeface="Times New Roman" panose="02020603050405020304" pitchFamily="18" charset="0"/>
              </a:rPr>
              <a:t>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hiểu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được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tấm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lòng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cậu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bé</a:t>
            </a:r>
            <a:r>
              <a:rPr lang="en-US" sz="3200" b="1" dirty="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42" name="Text Box 4"/>
          <p:cNvSpPr txBox="1">
            <a:spLocks noChangeArrowheads="1"/>
          </p:cNvSpPr>
          <p:nvPr/>
        </p:nvSpPr>
        <p:spPr bwMode="auto">
          <a:xfrm>
            <a:off x="233085" y="5182671"/>
            <a:ext cx="64929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dirty="0">
                <a:ln>
                  <a:solidFill>
                    <a:srgbClr val="0000CC"/>
                  </a:solidFill>
                </a:ln>
                <a:solidFill>
                  <a:srgbClr val="FF0000"/>
                </a:solidFill>
                <a:latin typeface="Times New Roman" pitchFamily="18" charset="0"/>
              </a:rPr>
              <a:t> </a:t>
            </a:r>
            <a:r>
              <a:rPr lang="en-US" sz="3600" dirty="0" err="1">
                <a:ln>
                  <a:solidFill>
                    <a:srgbClr val="0000CC"/>
                  </a:solidFill>
                </a:ln>
                <a:solidFill>
                  <a:srgbClr val="FF0000"/>
                </a:solidFill>
                <a:latin typeface="Times New Roman" pitchFamily="18" charset="0"/>
              </a:rPr>
              <a:t>Nêu</a:t>
            </a:r>
            <a:r>
              <a:rPr lang="en-US" sz="3600" dirty="0">
                <a:ln>
                  <a:solidFill>
                    <a:srgbClr val="0000CC"/>
                  </a:solidFill>
                </a:ln>
                <a:solidFill>
                  <a:srgbClr val="FF0000"/>
                </a:solidFill>
                <a:latin typeface="Times New Roman" pitchFamily="18" charset="0"/>
              </a:rPr>
              <a:t> </a:t>
            </a:r>
            <a:r>
              <a:rPr lang="en-US" sz="3600" dirty="0" err="1">
                <a:ln>
                  <a:solidFill>
                    <a:srgbClr val="0000CC"/>
                  </a:solidFill>
                </a:ln>
                <a:solidFill>
                  <a:srgbClr val="FF0000"/>
                </a:solidFill>
                <a:latin typeface="Times New Roman" pitchFamily="18" charset="0"/>
              </a:rPr>
              <a:t>nội</a:t>
            </a:r>
            <a:r>
              <a:rPr lang="en-US" sz="3600" dirty="0">
                <a:ln>
                  <a:solidFill>
                    <a:srgbClr val="0000CC"/>
                  </a:solidFill>
                </a:ln>
                <a:solidFill>
                  <a:srgbClr val="FF0000"/>
                </a:solidFill>
                <a:latin typeface="Times New Roman" pitchFamily="18" charset="0"/>
              </a:rPr>
              <a:t> dung </a:t>
            </a:r>
            <a:r>
              <a:rPr lang="en-US" sz="3600" dirty="0" err="1">
                <a:ln>
                  <a:solidFill>
                    <a:srgbClr val="0000CC"/>
                  </a:solidFill>
                </a:ln>
                <a:solidFill>
                  <a:srgbClr val="FF0000"/>
                </a:solidFill>
                <a:latin typeface="Times New Roman" pitchFamily="18" charset="0"/>
              </a:rPr>
              <a:t>chính</a:t>
            </a:r>
            <a:r>
              <a:rPr lang="en-US" sz="3600" dirty="0">
                <a:ln>
                  <a:solidFill>
                    <a:srgbClr val="0000CC"/>
                  </a:solidFill>
                </a:ln>
                <a:solidFill>
                  <a:srgbClr val="FF0000"/>
                </a:solidFill>
                <a:latin typeface="Times New Roman" pitchFamily="18" charset="0"/>
              </a:rPr>
              <a:t> </a:t>
            </a:r>
            <a:r>
              <a:rPr lang="en-US" sz="3600" dirty="0" err="1">
                <a:ln>
                  <a:solidFill>
                    <a:srgbClr val="0000CC"/>
                  </a:solidFill>
                </a:ln>
                <a:solidFill>
                  <a:srgbClr val="FF0000"/>
                </a:solidFill>
                <a:latin typeface="Times New Roman" pitchFamily="18" charset="0"/>
              </a:rPr>
              <a:t>của</a:t>
            </a:r>
            <a:r>
              <a:rPr lang="en-US" sz="3600" dirty="0">
                <a:ln>
                  <a:solidFill>
                    <a:srgbClr val="0000CC"/>
                  </a:solidFill>
                </a:ln>
                <a:solidFill>
                  <a:srgbClr val="FF0000"/>
                </a:solidFill>
                <a:latin typeface="Times New Roman" pitchFamily="18" charset="0"/>
              </a:rPr>
              <a:t> </a:t>
            </a:r>
            <a:r>
              <a:rPr lang="en-US" sz="3600" dirty="0" err="1">
                <a:ln>
                  <a:solidFill>
                    <a:srgbClr val="0000CC"/>
                  </a:solidFill>
                </a:ln>
                <a:solidFill>
                  <a:srgbClr val="FF0000"/>
                </a:solidFill>
                <a:latin typeface="Times New Roman" pitchFamily="18" charset="0"/>
              </a:rPr>
              <a:t>đoạn</a:t>
            </a:r>
            <a:r>
              <a:rPr lang="en-US" sz="3600" dirty="0">
                <a:ln>
                  <a:solidFill>
                    <a:srgbClr val="0000CC"/>
                  </a:solidFill>
                </a:ln>
                <a:solidFill>
                  <a:srgbClr val="FF0000"/>
                </a:solidFill>
                <a:latin typeface="Times New Roman" pitchFamily="18" charset="0"/>
              </a:rPr>
              <a:t> 3</a:t>
            </a:r>
          </a:p>
        </p:txBody>
      </p:sp>
      <p:sp>
        <p:nvSpPr>
          <p:cNvPr id="43" name="Text Box 4"/>
          <p:cNvSpPr txBox="1">
            <a:spLocks noChangeArrowheads="1"/>
          </p:cNvSpPr>
          <p:nvPr/>
        </p:nvSpPr>
        <p:spPr bwMode="auto">
          <a:xfrm>
            <a:off x="233085" y="5963468"/>
            <a:ext cx="8401017" cy="584775"/>
          </a:xfrm>
          <a:prstGeom prst="rect">
            <a:avLst/>
          </a:prstGeom>
          <a:solidFill>
            <a:srgbClr val="FFFF00"/>
          </a:solidFill>
          <a:ln>
            <a:noFill/>
          </a:ln>
          <a:effectLst/>
        </p:spPr>
        <p:txBody>
          <a:bodyPr wrap="square">
            <a:spAutoFit/>
          </a:bodyPr>
          <a:lstStyle/>
          <a:p>
            <a:pPr algn="ctr"/>
            <a:r>
              <a:rPr lang="en-US" sz="3200">
                <a:ln>
                  <a:solidFill>
                    <a:srgbClr val="0000CC"/>
                  </a:solidFill>
                </a:ln>
                <a:solidFill>
                  <a:srgbClr val="0000CC"/>
                </a:solidFill>
                <a:latin typeface="Times New Roman" pitchFamily="18" charset="0"/>
              </a:rPr>
              <a:t>- Ý 3: Sự </a:t>
            </a:r>
            <a:r>
              <a:rPr lang="en-US" sz="3200" dirty="0" err="1">
                <a:ln>
                  <a:solidFill>
                    <a:srgbClr val="0000CC"/>
                  </a:solidFill>
                </a:ln>
                <a:solidFill>
                  <a:srgbClr val="0000CC"/>
                </a:solidFill>
                <a:latin typeface="Times New Roman" pitchFamily="18" charset="0"/>
              </a:rPr>
              <a:t>đồng</a:t>
            </a:r>
            <a:r>
              <a:rPr lang="en-US" sz="3200" dirty="0">
                <a:ln>
                  <a:solidFill>
                    <a:srgbClr val="0000CC"/>
                  </a:solidFill>
                </a:ln>
                <a:solidFill>
                  <a:srgbClr val="0000CC"/>
                </a:solidFill>
                <a:latin typeface="Times New Roman" pitchFamily="18" charset="0"/>
              </a:rPr>
              <a:t> </a:t>
            </a:r>
            <a:r>
              <a:rPr lang="en-US" sz="3200" dirty="0" err="1">
                <a:ln>
                  <a:solidFill>
                    <a:srgbClr val="0000CC"/>
                  </a:solidFill>
                </a:ln>
                <a:solidFill>
                  <a:srgbClr val="0000CC"/>
                </a:solidFill>
                <a:latin typeface="Times New Roman" pitchFamily="18" charset="0"/>
              </a:rPr>
              <a:t>cảm</a:t>
            </a:r>
            <a:r>
              <a:rPr lang="en-US" sz="3200" dirty="0">
                <a:ln>
                  <a:solidFill>
                    <a:srgbClr val="0000CC"/>
                  </a:solidFill>
                </a:ln>
                <a:solidFill>
                  <a:srgbClr val="0000CC"/>
                </a:solidFill>
                <a:latin typeface="Times New Roman" pitchFamily="18" charset="0"/>
              </a:rPr>
              <a:t> của </a:t>
            </a:r>
            <a:r>
              <a:rPr lang="en-US" sz="3200" dirty="0" err="1">
                <a:ln>
                  <a:solidFill>
                    <a:srgbClr val="0000CC"/>
                  </a:solidFill>
                </a:ln>
                <a:solidFill>
                  <a:srgbClr val="0000CC"/>
                </a:solidFill>
                <a:latin typeface="Times New Roman" pitchFamily="18" charset="0"/>
              </a:rPr>
              <a:t>ông</a:t>
            </a:r>
            <a:r>
              <a:rPr lang="en-US" sz="3200" dirty="0">
                <a:ln>
                  <a:solidFill>
                    <a:srgbClr val="0000CC"/>
                  </a:solidFill>
                </a:ln>
                <a:solidFill>
                  <a:srgbClr val="0000CC"/>
                </a:solidFill>
                <a:latin typeface="Times New Roman" pitchFamily="18" charset="0"/>
              </a:rPr>
              <a:t> </a:t>
            </a:r>
            <a:r>
              <a:rPr lang="en-US" sz="3200" dirty="0" err="1">
                <a:ln>
                  <a:solidFill>
                    <a:srgbClr val="0000CC"/>
                  </a:solidFill>
                </a:ln>
                <a:solidFill>
                  <a:srgbClr val="0000CC"/>
                </a:solidFill>
                <a:latin typeface="Times New Roman" pitchFamily="18" charset="0"/>
              </a:rPr>
              <a:t>lão</a:t>
            </a:r>
            <a:r>
              <a:rPr lang="en-US" sz="3200" dirty="0">
                <a:ln>
                  <a:solidFill>
                    <a:srgbClr val="0000CC"/>
                  </a:solidFill>
                </a:ln>
                <a:solidFill>
                  <a:srgbClr val="0000CC"/>
                </a:solidFill>
                <a:latin typeface="Times New Roman" pitchFamily="18" charset="0"/>
              </a:rPr>
              <a:t> </a:t>
            </a:r>
            <a:r>
              <a:rPr lang="en-US" sz="3200" dirty="0" err="1">
                <a:ln>
                  <a:solidFill>
                    <a:srgbClr val="0000CC"/>
                  </a:solidFill>
                </a:ln>
                <a:solidFill>
                  <a:srgbClr val="0000CC"/>
                </a:solidFill>
                <a:latin typeface="Times New Roman" pitchFamily="18" charset="0"/>
              </a:rPr>
              <a:t>ăn</a:t>
            </a:r>
            <a:r>
              <a:rPr lang="en-US" sz="3200" dirty="0">
                <a:ln>
                  <a:solidFill>
                    <a:srgbClr val="0000CC"/>
                  </a:solidFill>
                </a:ln>
                <a:solidFill>
                  <a:srgbClr val="0000CC"/>
                </a:solidFill>
                <a:latin typeface="Times New Roman" pitchFamily="18" charset="0"/>
              </a:rPr>
              <a:t> </a:t>
            </a:r>
            <a:r>
              <a:rPr lang="en-US" sz="3200" dirty="0" err="1">
                <a:ln>
                  <a:solidFill>
                    <a:srgbClr val="0000CC"/>
                  </a:solidFill>
                </a:ln>
                <a:solidFill>
                  <a:srgbClr val="0000CC"/>
                </a:solidFill>
                <a:latin typeface="Times New Roman" pitchFamily="18" charset="0"/>
              </a:rPr>
              <a:t>xin</a:t>
            </a:r>
            <a:r>
              <a:rPr lang="en-US" sz="3200" dirty="0">
                <a:ln>
                  <a:solidFill>
                    <a:srgbClr val="0000CC"/>
                  </a:solidFill>
                </a:ln>
                <a:solidFill>
                  <a:srgbClr val="0000CC"/>
                </a:solidFill>
                <a:latin typeface="Times New Roman" pitchFamily="18" charset="0"/>
              </a:rPr>
              <a:t> </a:t>
            </a:r>
            <a:r>
              <a:rPr lang="en-US" sz="3200" dirty="0" err="1">
                <a:ln>
                  <a:solidFill>
                    <a:srgbClr val="0000CC"/>
                  </a:solidFill>
                </a:ln>
                <a:solidFill>
                  <a:srgbClr val="0000CC"/>
                </a:solidFill>
                <a:latin typeface="Times New Roman" pitchFamily="18" charset="0"/>
              </a:rPr>
              <a:t>và</a:t>
            </a:r>
            <a:r>
              <a:rPr lang="en-US" sz="3200" dirty="0">
                <a:ln>
                  <a:solidFill>
                    <a:srgbClr val="0000CC"/>
                  </a:solidFill>
                </a:ln>
                <a:solidFill>
                  <a:srgbClr val="0000CC"/>
                </a:solidFill>
                <a:latin typeface="Times New Roman" pitchFamily="18" charset="0"/>
              </a:rPr>
              <a:t> </a:t>
            </a:r>
            <a:r>
              <a:rPr lang="en-US" sz="3200" dirty="0" err="1">
                <a:ln>
                  <a:solidFill>
                    <a:srgbClr val="0000CC"/>
                  </a:solidFill>
                </a:ln>
                <a:solidFill>
                  <a:srgbClr val="0000CC"/>
                </a:solidFill>
                <a:latin typeface="Times New Roman" pitchFamily="18" charset="0"/>
              </a:rPr>
              <a:t>cậu</a:t>
            </a:r>
            <a:r>
              <a:rPr lang="en-US" sz="3200" dirty="0">
                <a:ln>
                  <a:solidFill>
                    <a:srgbClr val="0000CC"/>
                  </a:solidFill>
                </a:ln>
                <a:solidFill>
                  <a:srgbClr val="0000CC"/>
                </a:solidFill>
                <a:latin typeface="Times New Roman" pitchFamily="18" charset="0"/>
              </a:rPr>
              <a:t> </a:t>
            </a:r>
            <a:r>
              <a:rPr lang="en-US" sz="3200" dirty="0" err="1">
                <a:ln>
                  <a:solidFill>
                    <a:srgbClr val="0000CC"/>
                  </a:solidFill>
                </a:ln>
                <a:solidFill>
                  <a:srgbClr val="0000CC"/>
                </a:solidFill>
                <a:latin typeface="Times New Roman" pitchFamily="18" charset="0"/>
              </a:rPr>
              <a:t>bé</a:t>
            </a:r>
            <a:r>
              <a:rPr lang="en-US" sz="3200" dirty="0">
                <a:ln>
                  <a:solidFill>
                    <a:srgbClr val="0000CC"/>
                  </a:solidFill>
                </a:ln>
                <a:solidFill>
                  <a:srgbClr val="0000CC"/>
                </a:solidFill>
                <a:latin typeface="Times New Roman" pitchFamily="18" charset="0"/>
              </a:rPr>
              <a:t>.</a:t>
            </a:r>
          </a:p>
        </p:txBody>
      </p:sp>
    </p:spTree>
    <p:extLst>
      <p:ext uri="{BB962C8B-B14F-4D97-AF65-F5344CB8AC3E}">
        <p14:creationId xmlns:p14="http://schemas.microsoft.com/office/powerpoint/2010/main" val="1360764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inVertical)">
                                      <p:cBhvr>
                                        <p:cTn id="19" dur="500"/>
                                        <p:tgtEl>
                                          <p:spTgt spid="3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22" presetClass="entr" presetSubtype="8"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par>
                                <p:cTn id="28" presetID="22" presetClass="entr" presetSubtype="8"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par>
                                <p:cTn id="31" presetID="27" presetClass="entr" presetSubtype="0" fill="hold" grpId="0" nodeType="withEffect">
                                  <p:stCondLst>
                                    <p:cond delay="0"/>
                                  </p:stCondLst>
                                  <p:iterate type="lt">
                                    <p:tmPct val="50000"/>
                                  </p:iterate>
                                  <p:childTnLst>
                                    <p:set>
                                      <p:cBhvr>
                                        <p:cTn id="32" dur="1" fill="hold">
                                          <p:stCondLst>
                                            <p:cond delay="0"/>
                                          </p:stCondLst>
                                        </p:cTn>
                                        <p:tgtEl>
                                          <p:spTgt spid="39"/>
                                        </p:tgtEl>
                                        <p:attrNameLst>
                                          <p:attrName>style.visibility</p:attrName>
                                        </p:attrNameLst>
                                      </p:cBhvr>
                                      <p:to>
                                        <p:strVal val="visible"/>
                                      </p:to>
                                    </p:set>
                                    <p:anim calcmode="discrete" valueType="clr">
                                      <p:cBhvr override="childStyle">
                                        <p:cTn id="33"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9"/>
                                        </p:tgtEl>
                                        <p:attrNameLst>
                                          <p:attrName>fillcolor</p:attrName>
                                        </p:attrNameLst>
                                      </p:cBhvr>
                                      <p:tavLst>
                                        <p:tav tm="0">
                                          <p:val>
                                            <p:clrVal>
                                              <a:schemeClr val="accent2"/>
                                            </p:clrVal>
                                          </p:val>
                                        </p:tav>
                                        <p:tav tm="50000">
                                          <p:val>
                                            <p:clrVal>
                                              <a:schemeClr val="hlink"/>
                                            </p:clrVal>
                                          </p:val>
                                        </p:tav>
                                      </p:tavLst>
                                    </p:anim>
                                    <p:set>
                                      <p:cBhvr>
                                        <p:cTn id="35" dur="80"/>
                                        <p:tgtEl>
                                          <p:spTgt spid="39"/>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anim calcmode="lin" valueType="num">
                                      <p:cBhvr>
                                        <p:cTn id="41" dur="1000" fill="hold"/>
                                        <p:tgtEl>
                                          <p:spTgt spid="42"/>
                                        </p:tgtEl>
                                        <p:attrNameLst>
                                          <p:attrName>ppt_x</p:attrName>
                                        </p:attrNameLst>
                                      </p:cBhvr>
                                      <p:tavLst>
                                        <p:tav tm="0">
                                          <p:val>
                                            <p:strVal val="#ppt_x"/>
                                          </p:val>
                                        </p:tav>
                                        <p:tav tm="100000">
                                          <p:val>
                                            <p:strVal val="#ppt_x"/>
                                          </p:val>
                                        </p:tav>
                                      </p:tavLst>
                                    </p:anim>
                                    <p:anim calcmode="lin" valueType="num">
                                      <p:cBhvr>
                                        <p:cTn id="4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38" grpId="0"/>
      <p:bldP spid="39" grpId="0"/>
      <p:bldP spid="42" grpId="0"/>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75"/>
            <a:ext cx="9144000" cy="6858000"/>
          </a:xfrm>
          <a:prstGeom prst="rect">
            <a:avLst/>
          </a:prstGeom>
        </p:spPr>
      </p:pic>
      <p:sp>
        <p:nvSpPr>
          <p:cNvPr id="2" name="Hộp_Văn_Bản 5"/>
          <p:cNvSpPr txBox="1">
            <a:spLocks noChangeArrowheads="1"/>
          </p:cNvSpPr>
          <p:nvPr/>
        </p:nvSpPr>
        <p:spPr bwMode="auto">
          <a:xfrm>
            <a:off x="1475656" y="11075"/>
            <a:ext cx="6264696" cy="64633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err="1">
                <a:latin typeface="Times New Roman" panose="02020603050405020304" pitchFamily="18" charset="0"/>
                <a:cs typeface="Times New Roman" panose="02020603050405020304" pitchFamily="18" charset="0"/>
              </a:rPr>
              <a:t>Nêu</a:t>
            </a:r>
            <a:r>
              <a:rPr lang="en-US" sz="3600" b="1">
                <a:latin typeface="Times New Roman" panose="02020603050405020304" pitchFamily="18" charset="0"/>
                <a:cs typeface="Times New Roman" panose="02020603050405020304" pitchFamily="18" charset="0"/>
              </a:rPr>
              <a:t> nội dung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r>
              <a:rPr lang="en-US" sz="3600" b="1" dirty="0">
                <a:latin typeface="Times New Roman" panose="02020603050405020304" pitchFamily="18" charset="0"/>
                <a:cs typeface="Times New Roman" panose="02020603050405020304" pitchFamily="18" charset="0"/>
              </a:rPr>
              <a:t>?</a:t>
            </a:r>
          </a:p>
        </p:txBody>
      </p:sp>
      <p:sp>
        <p:nvSpPr>
          <p:cNvPr id="58375" name="Rectangle 7"/>
          <p:cNvSpPr>
            <a:spLocks noChangeArrowheads="1"/>
          </p:cNvSpPr>
          <p:nvPr/>
        </p:nvSpPr>
        <p:spPr bwMode="auto">
          <a:xfrm>
            <a:off x="683568" y="2796094"/>
            <a:ext cx="53285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err="1">
                <a:latin typeface="Times New Roman" panose="02020603050405020304" pitchFamily="18" charset="0"/>
                <a:cs typeface="Times New Roman" panose="02020603050405020304" pitchFamily="18" charset="0"/>
              </a:rPr>
              <a:t>Nêu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a:t>
            </a:r>
          </a:p>
        </p:txBody>
      </p:sp>
      <p:sp>
        <p:nvSpPr>
          <p:cNvPr id="58376" name="Rectangle 8"/>
          <p:cNvSpPr>
            <a:spLocks noChangeArrowheads="1"/>
          </p:cNvSpPr>
          <p:nvPr/>
        </p:nvSpPr>
        <p:spPr bwMode="auto">
          <a:xfrm>
            <a:off x="683568" y="3450612"/>
            <a:ext cx="748883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Toàn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giọng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nhẹ</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nhàng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thương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cảm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ngậm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ngùi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xót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xa</a:t>
            </a:r>
            <a:endParaRPr lang="en-US" sz="3200" b="1" dirty="0">
              <a:solidFill>
                <a:srgbClr val="0000FF"/>
              </a:solidFill>
              <a:latin typeface="Times New Roman" panose="02020603050405020304" pitchFamily="18" charset="0"/>
              <a:cs typeface="Times New Roman" panose="02020603050405020304" pitchFamily="18" charset="0"/>
            </a:endParaRPr>
          </a:p>
          <a:p>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Phân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biệt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nhân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vật</a:t>
            </a:r>
            <a:endParaRPr lang="en-US" sz="3200" b="1" dirty="0">
              <a:solidFill>
                <a:srgbClr val="0000FF"/>
              </a:solidFill>
              <a:latin typeface="Times New Roman" panose="02020603050405020304" pitchFamily="18" charset="0"/>
              <a:cs typeface="Times New Roman" panose="02020603050405020304" pitchFamily="18" charset="0"/>
            </a:endParaRPr>
          </a:p>
          <a:p>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Cậu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bé</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giọng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xót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thương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lão</a:t>
            </a:r>
            <a:r>
              <a:rPr lang="en-US" sz="3200" b="1" dirty="0">
                <a:solidFill>
                  <a:srgbClr val="0000FF"/>
                </a:solidFill>
                <a:latin typeface="Times New Roman" panose="02020603050405020304" pitchFamily="18" charset="0"/>
                <a:cs typeface="Times New Roman" panose="02020603050405020304" pitchFamily="18" charset="0"/>
              </a:rPr>
              <a:t> </a:t>
            </a:r>
          </a:p>
          <a:p>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lão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sự</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xúc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động</a:t>
            </a:r>
            <a:r>
              <a:rPr lang="en-US" sz="3200" b="1" dirty="0">
                <a:solidFill>
                  <a:srgbClr val="0000FF"/>
                </a:solidFill>
                <a:latin typeface="Times New Roman" panose="02020603050405020304" pitchFamily="18" charset="0"/>
                <a:cs typeface="Times New Roman" panose="02020603050405020304" pitchFamily="18" charset="0"/>
              </a:rPr>
              <a:t>.</a:t>
            </a:r>
          </a:p>
          <a:p>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8" name="Text Box 6"/>
          <p:cNvSpPr txBox="1">
            <a:spLocks noChangeArrowheads="1"/>
          </p:cNvSpPr>
          <p:nvPr/>
        </p:nvSpPr>
        <p:spPr bwMode="auto">
          <a:xfrm>
            <a:off x="544045" y="811443"/>
            <a:ext cx="8307429" cy="1569660"/>
          </a:xfrm>
          <a:prstGeom prst="rect">
            <a:avLst/>
          </a:prstGeom>
          <a:solidFill>
            <a:srgbClr val="FFFF00"/>
          </a:solidFill>
          <a:ln>
            <a:noFill/>
          </a:ln>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200" b="1">
                <a:solidFill>
                  <a:srgbClr val="990000"/>
                </a:solidFill>
                <a:latin typeface="Times New Roman" panose="02020603050405020304" pitchFamily="18" charset="0"/>
                <a:cs typeface="Times New Roman" panose="02020603050405020304" pitchFamily="18" charset="0"/>
              </a:rPr>
              <a:t>Nội dung:</a:t>
            </a:r>
            <a:r>
              <a:rPr lang="en-US" altLang="en-US" sz="3200" b="1">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ngợi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cậu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bé</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tấm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lòng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nhân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hậu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biết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đồng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cảm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thương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xót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trước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nỗi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bất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hạnh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của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ông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lão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ăn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xin</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22" presetClass="exit" presetSubtype="4" fill="hold" grpId="1" nodeType="withEffect">
                                  <p:stCondLst>
                                    <p:cond delay="0"/>
                                  </p:stCondLst>
                                  <p:childTnLst>
                                    <p:animEffect transition="out" filter="wipe(down)">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8375"/>
                                        </p:tgtEl>
                                        <p:attrNameLst>
                                          <p:attrName>style.visibility</p:attrName>
                                        </p:attrNameLst>
                                      </p:cBhvr>
                                      <p:to>
                                        <p:strVal val="visible"/>
                                      </p:to>
                                    </p:set>
                                    <p:animEffect transition="in" filter="barn(inVertical)">
                                      <p:cBhvr>
                                        <p:cTn id="20" dur="500"/>
                                        <p:tgtEl>
                                          <p:spTgt spid="5837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grpId="1" nodeType="clickEffect">
                                  <p:stCondLst>
                                    <p:cond delay="0"/>
                                  </p:stCondLst>
                                  <p:childTnLst>
                                    <p:animEffect transition="out" filter="wipe(down)">
                                      <p:cBhvr>
                                        <p:cTn id="24" dur="500"/>
                                        <p:tgtEl>
                                          <p:spTgt spid="58375"/>
                                        </p:tgtEl>
                                      </p:cBhvr>
                                    </p:animEffect>
                                    <p:set>
                                      <p:cBhvr>
                                        <p:cTn id="25" dur="1" fill="hold">
                                          <p:stCondLst>
                                            <p:cond delay="499"/>
                                          </p:stCondLst>
                                        </p:cTn>
                                        <p:tgtEl>
                                          <p:spTgt spid="58375"/>
                                        </p:tgtEl>
                                        <p:attrNameLst>
                                          <p:attrName>style.visibility</p:attrName>
                                        </p:attrNameLst>
                                      </p:cBhvr>
                                      <p:to>
                                        <p:strVal val="hidden"/>
                                      </p:to>
                                    </p:set>
                                  </p:childTnLst>
                                </p:cTn>
                              </p:par>
                              <p:par>
                                <p:cTn id="26" presetID="4" presetClass="entr" presetSubtype="16" fill="hold" grpId="0" nodeType="withEffect">
                                  <p:stCondLst>
                                    <p:cond delay="0"/>
                                  </p:stCondLst>
                                  <p:childTnLst>
                                    <p:set>
                                      <p:cBhvr>
                                        <p:cTn id="27" dur="1" fill="hold">
                                          <p:stCondLst>
                                            <p:cond delay="0"/>
                                          </p:stCondLst>
                                        </p:cTn>
                                        <p:tgtEl>
                                          <p:spTgt spid="58376"/>
                                        </p:tgtEl>
                                        <p:attrNameLst>
                                          <p:attrName>style.visibility</p:attrName>
                                        </p:attrNameLst>
                                      </p:cBhvr>
                                      <p:to>
                                        <p:strVal val="visible"/>
                                      </p:to>
                                    </p:set>
                                    <p:animEffect transition="in" filter="box(in)">
                                      <p:cBhvr>
                                        <p:cTn id="28" dur="500"/>
                                        <p:tgtEl>
                                          <p:spTgt spid="58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8375" grpId="0"/>
      <p:bldP spid="58375" grpId="1"/>
      <p:bldP spid="58376"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f5ee9e65f037f5816e392e162916a51.jpg"/>
          <p:cNvPicPr>
            <a:picLocks noChangeAspect="1"/>
          </p:cNvPicPr>
          <p:nvPr/>
        </p:nvPicPr>
        <p:blipFill>
          <a:blip r:embed="rId2"/>
          <a:stretch>
            <a:fillRect/>
          </a:stretch>
        </p:blipFill>
        <p:spPr>
          <a:xfrm>
            <a:off x="0" y="0"/>
            <a:ext cx="9144000" cy="6858000"/>
          </a:xfrm>
          <a:prstGeom prst="rect">
            <a:avLst/>
          </a:prstGeom>
        </p:spPr>
      </p:pic>
      <p:sp>
        <p:nvSpPr>
          <p:cNvPr id="8" name="Rectangle 7"/>
          <p:cNvSpPr/>
          <p:nvPr/>
        </p:nvSpPr>
        <p:spPr>
          <a:xfrm>
            <a:off x="1651747" y="380733"/>
            <a:ext cx="5867400" cy="646331"/>
          </a:xfrm>
          <a:prstGeom prst="rect">
            <a:avLst/>
          </a:prstGeom>
        </p:spPr>
        <p:txBody>
          <a:bodyPr wrap="square">
            <a:spAutoFit/>
          </a:bodyPr>
          <a:lstStyle/>
          <a:p>
            <a:pPr algn="ctr"/>
            <a:r>
              <a:rPr lang="en-US" sz="3600" b="1" kern="10" dirty="0">
                <a:ln w="12700">
                  <a:solidFill>
                    <a:srgbClr val="FF00FF"/>
                  </a:solidFill>
                  <a:round/>
                  <a:headEnd/>
                  <a:tailEnd/>
                </a:ln>
                <a:solidFill>
                  <a:srgbClr val="FF0000"/>
                </a:solidFill>
                <a:effectLst>
                  <a:outerShdw dist="45791" dir="2021404" algn="ctr" rotWithShape="0">
                    <a:srgbClr val="808080">
                      <a:alpha val="80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KHỞI ĐỘNG:</a:t>
            </a:r>
            <a:endParaRPr lang="vi-VN" sz="3600" b="1" kern="10" dirty="0">
              <a:ln w="12700">
                <a:solidFill>
                  <a:srgbClr val="FF00FF"/>
                </a:solidFill>
                <a:round/>
                <a:headEnd/>
                <a:tailEnd/>
              </a:ln>
              <a:solidFill>
                <a:srgbClr val="FF0000"/>
              </a:solidFill>
              <a:effectLst>
                <a:outerShdw dist="45791" dir="2021404" algn="ctr" rotWithShape="0">
                  <a:srgbClr val="808080">
                    <a:alpha val="80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9" name="Rectangle 8"/>
          <p:cNvSpPr/>
          <p:nvPr/>
        </p:nvSpPr>
        <p:spPr>
          <a:xfrm>
            <a:off x="1187624" y="1512066"/>
            <a:ext cx="6927561" cy="523220"/>
          </a:xfrm>
          <a:prstGeom prst="rect">
            <a:avLst/>
          </a:prstGeom>
        </p:spPr>
        <p:txBody>
          <a:bodyPr wrap="square">
            <a:spAutoFit/>
          </a:bodyPr>
          <a:lstStyle/>
          <a:p>
            <a:pPr algn="ctr"/>
            <a:r>
              <a:rPr lang="en-US" sz="2800" b="1" kern="10" dirty="0">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1. </a:t>
            </a:r>
            <a:r>
              <a:rPr lang="en-US" sz="2800" b="1" kern="10" dirty="0" err="1">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Bạn</a:t>
            </a:r>
            <a:r>
              <a:rPr lang="en-US" sz="2800" b="1" kern="10" dirty="0">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Lương</a:t>
            </a:r>
            <a:r>
              <a:rPr lang="en-US" sz="2800" b="1" kern="10" dirty="0">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viết</a:t>
            </a:r>
            <a:r>
              <a:rPr lang="en-US" sz="2800" b="1" kern="10" dirty="0">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thư</a:t>
            </a:r>
            <a:r>
              <a:rPr lang="en-US" sz="2800" b="1" kern="10" dirty="0">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cho</a:t>
            </a:r>
            <a:r>
              <a:rPr lang="en-US" sz="2800" b="1" kern="10" dirty="0">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Hồng</a:t>
            </a:r>
            <a:r>
              <a:rPr lang="en-US" sz="2800" b="1" kern="10" dirty="0">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để</a:t>
            </a:r>
            <a:r>
              <a:rPr lang="en-US" sz="2800" b="1" kern="10" dirty="0">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làm</a:t>
            </a:r>
            <a:r>
              <a:rPr lang="en-US" sz="2800" b="1" kern="10" dirty="0">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gì</a:t>
            </a:r>
            <a:r>
              <a:rPr lang="en-US" sz="2800" b="1" kern="10" dirty="0">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
            </a:r>
            <a:endParaRPr lang="vi-VN" sz="2800" b="1" kern="10" dirty="0">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10" name="Rectangle 9"/>
          <p:cNvSpPr/>
          <p:nvPr/>
        </p:nvSpPr>
        <p:spPr>
          <a:xfrm>
            <a:off x="841031" y="3359993"/>
            <a:ext cx="7488832" cy="523220"/>
          </a:xfrm>
          <a:prstGeom prst="rect">
            <a:avLst/>
          </a:prstGeom>
        </p:spPr>
        <p:txBody>
          <a:bodyPr wrap="square">
            <a:spAutoFit/>
          </a:bodyPr>
          <a:lstStyle/>
          <a:p>
            <a:pPr algn="ctr"/>
            <a:r>
              <a:rPr lang="en-US" sz="2800" b="1" kern="10" dirty="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2. </a:t>
            </a:r>
            <a:r>
              <a:rPr lang="en-US" sz="2800" b="1" kern="10" dirty="0" err="1">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Bạn</a:t>
            </a:r>
            <a:r>
              <a:rPr lang="en-US" sz="2800" b="1" kern="10" dirty="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Lương</a:t>
            </a:r>
            <a:r>
              <a:rPr lang="en-US" sz="2800" b="1" kern="10" dirty="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đã</a:t>
            </a:r>
            <a:r>
              <a:rPr lang="en-US" sz="2800" b="1" kern="10" dirty="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an </a:t>
            </a:r>
            <a:r>
              <a:rPr lang="en-US" sz="2800" b="1" kern="10" dirty="0" err="1">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ủi</a:t>
            </a:r>
            <a:r>
              <a:rPr lang="en-US" sz="2800" b="1" kern="10" dirty="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bạn</a:t>
            </a:r>
            <a:r>
              <a:rPr lang="en-US" sz="2800" b="1" kern="10" dirty="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Hồng</a:t>
            </a:r>
            <a:r>
              <a:rPr lang="en-US" sz="2800" b="1" kern="10" dirty="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như</a:t>
            </a:r>
            <a:r>
              <a:rPr lang="en-US" sz="2800" b="1" kern="10" dirty="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thế</a:t>
            </a:r>
            <a:r>
              <a:rPr lang="en-US" sz="2800" b="1" kern="10" dirty="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nào</a:t>
            </a:r>
            <a:r>
              <a:rPr lang="en-US" sz="2800" b="1" kern="10" dirty="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
            </a:r>
            <a:endParaRPr lang="vi-VN" sz="2800" b="1" kern="10" dirty="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1393674" y="2405886"/>
            <a:ext cx="6721511" cy="954107"/>
          </a:xfrm>
          <a:prstGeom prst="rect">
            <a:avLst/>
          </a:prstGeom>
        </p:spPr>
        <p:txBody>
          <a:bodyPr wrap="square">
            <a:spAutoFit/>
          </a:bodyPr>
          <a:lstStyle/>
          <a:p>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Bạn</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Lương</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viết</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thư</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cho</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bạn</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Hồng</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để</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chia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buồn</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với</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bạn</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vi-VN"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966420" y="4116213"/>
            <a:ext cx="7488832" cy="1384995"/>
          </a:xfrm>
          <a:prstGeom prst="rect">
            <a:avLst/>
          </a:prstGeom>
        </p:spPr>
        <p:txBody>
          <a:bodyPr wrap="square">
            <a:spAutoFit/>
          </a:bodyPr>
          <a:lstStyle/>
          <a:p>
            <a:pPr algn="just"/>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Mình</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tin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rằng</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theo</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gương</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ba</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Hồng</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sẽ</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vượt</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qua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nỗi</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đau</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này</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Bên</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cạnh</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hồng</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còn</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có</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má</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có</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cô</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bác</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và</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có</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cả</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những</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người</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bạn</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mới</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như</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mình</a:t>
            </a:r>
            <a:endParaRPr lang="vi-VN"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986163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5299" name="WordArt 3"/>
          <p:cNvSpPr>
            <a:spLocks noChangeArrowheads="1" noChangeShapeType="1" noTextEdit="1"/>
          </p:cNvSpPr>
          <p:nvPr/>
        </p:nvSpPr>
        <p:spPr bwMode="auto">
          <a:xfrm>
            <a:off x="2438400" y="2209800"/>
            <a:ext cx="4572000" cy="1665288"/>
          </a:xfrm>
          <a:prstGeom prst="rect">
            <a:avLst/>
          </a:prstGeom>
        </p:spPr>
        <p:txBody>
          <a:bodyPr wrap="none" fromWordArt="1">
            <a:prstTxWarp prst="textPlain">
              <a:avLst>
                <a:gd name="adj" fmla="val 50000"/>
              </a:avLst>
            </a:prstTxWarp>
          </a:bodyPr>
          <a:lstStyle/>
          <a:p>
            <a:pPr algn="ctr"/>
            <a:r>
              <a:rPr lang="vi-VN" sz="3600" b="1" kern="10" dirty="0">
                <a:ln w="12700">
                  <a:solidFill>
                    <a:srgbClr val="FF0000"/>
                  </a:solidFill>
                  <a:round/>
                  <a:headEnd/>
                  <a:tailEnd/>
                </a:ln>
                <a:solidFill>
                  <a:srgbClr val="0000CC"/>
                </a:solid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rPr>
              <a:t>Đọc diễn cảm</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51520" y="1412776"/>
            <a:ext cx="8892480" cy="4391025"/>
          </a:xfrm>
          <a:prstGeom prst="rect">
            <a:avLst/>
          </a:prstGeom>
          <a:noFill/>
          <a:ln w="28575" cap="sq" algn="ctr">
            <a:solidFill>
              <a:schemeClr val="bg1"/>
            </a:solidFill>
            <a:miter lim="800000"/>
            <a:headEnd type="none" w="sm" len="sm"/>
            <a:tailEnd type="none" w="sm" len="sm"/>
          </a:ln>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chẳng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làm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thế</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nào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nắm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chặt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bàn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run </a:t>
            </a:r>
            <a:r>
              <a:rPr lang="en-US" altLang="en-US" sz="2800" b="1" dirty="0" err="1">
                <a:solidFill>
                  <a:srgbClr val="0000FF"/>
                </a:solidFill>
                <a:latin typeface="Times New Roman" panose="02020603050405020304" pitchFamily="18" charset="0"/>
              </a:rPr>
              <a:t>rẩy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kia</a:t>
            </a:r>
            <a:r>
              <a:rPr lang="en-US" altLang="en-US" sz="28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đừng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giận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có</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gì</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để</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a:t>
            </a:r>
            <a:r>
              <a:rPr lang="en-US" altLang="en-US" sz="28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Người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ăn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xin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nhìn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chằm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chằm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mắt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ướt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đẫm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tái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nhợt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nở</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nụ</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cười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cũng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xiết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ơi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ơn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Như</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vậy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rồi</a:t>
            </a: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nói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giọng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khản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đặc</a:t>
            </a:r>
            <a:r>
              <a:rPr lang="en-US" altLang="en-US" sz="28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2800" b="1" dirty="0" err="1">
                <a:solidFill>
                  <a:srgbClr val="0000FF"/>
                </a:solidFill>
                <a:latin typeface="Times New Roman" panose="02020603050405020304" pitchFamily="18" charset="0"/>
              </a:rPr>
              <a:t>Khi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chợt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hiểu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rằng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nữa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cũng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vừa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nhận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được</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chút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gì</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từ</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a:t>
            </a:r>
            <a:endParaRPr lang="en-US" altLang="en-US" sz="2400" b="1" dirty="0">
              <a:solidFill>
                <a:schemeClr val="accent2"/>
              </a:solidFill>
              <a:latin typeface="Times New Roman" panose="02020603050405020304" pitchFamily="18" charset="0"/>
            </a:endParaRPr>
          </a:p>
        </p:txBody>
      </p:sp>
      <p:sp>
        <p:nvSpPr>
          <p:cNvPr id="6" name="Line 14"/>
          <p:cNvSpPr>
            <a:spLocks noChangeShapeType="1"/>
          </p:cNvSpPr>
          <p:nvPr/>
        </p:nvSpPr>
        <p:spPr bwMode="auto">
          <a:xfrm>
            <a:off x="5356920" y="1895375"/>
            <a:ext cx="11430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5"/>
          <p:cNvSpPr>
            <a:spLocks noChangeShapeType="1"/>
          </p:cNvSpPr>
          <p:nvPr/>
        </p:nvSpPr>
        <p:spPr bwMode="auto">
          <a:xfrm>
            <a:off x="1455479" y="2733575"/>
            <a:ext cx="16002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6"/>
          <p:cNvSpPr>
            <a:spLocks noChangeShapeType="1"/>
          </p:cNvSpPr>
          <p:nvPr/>
        </p:nvSpPr>
        <p:spPr bwMode="auto">
          <a:xfrm>
            <a:off x="4061520" y="3114575"/>
            <a:ext cx="15240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7"/>
          <p:cNvSpPr>
            <a:spLocks noChangeShapeType="1"/>
          </p:cNvSpPr>
          <p:nvPr/>
        </p:nvSpPr>
        <p:spPr bwMode="auto">
          <a:xfrm>
            <a:off x="2994720" y="3647975"/>
            <a:ext cx="16764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8"/>
          <p:cNvSpPr>
            <a:spLocks noChangeShapeType="1"/>
          </p:cNvSpPr>
          <p:nvPr/>
        </p:nvSpPr>
        <p:spPr bwMode="auto">
          <a:xfrm>
            <a:off x="7261920" y="3571775"/>
            <a:ext cx="1198512"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9"/>
          <p:cNvSpPr>
            <a:spLocks noChangeShapeType="1"/>
          </p:cNvSpPr>
          <p:nvPr/>
        </p:nvSpPr>
        <p:spPr bwMode="auto">
          <a:xfrm>
            <a:off x="2080320" y="4486175"/>
            <a:ext cx="9144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1"/>
          <p:cNvSpPr>
            <a:spLocks noChangeShapeType="1"/>
          </p:cNvSpPr>
          <p:nvPr/>
        </p:nvSpPr>
        <p:spPr bwMode="auto">
          <a:xfrm flipV="1">
            <a:off x="3147120" y="4867175"/>
            <a:ext cx="22098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Box 31"/>
          <p:cNvSpPr txBox="1">
            <a:spLocks noChangeArrowheads="1"/>
          </p:cNvSpPr>
          <p:nvPr/>
        </p:nvSpPr>
        <p:spPr bwMode="auto">
          <a:xfrm>
            <a:off x="3141922" y="620688"/>
            <a:ext cx="2502024"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3200" b="1" dirty="0" err="1">
                <a:solidFill>
                  <a:srgbClr val="FF0000"/>
                </a:solidFill>
                <a:latin typeface="Times New Roman" panose="02020603050405020304" pitchFamily="18" charset="0"/>
                <a:cs typeface="Times New Roman" panose="02020603050405020304" pitchFamily="18" charset="0"/>
              </a:rPr>
              <a:t>Người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ăn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xin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49284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par>
                                <p:cTn id="20" presetID="5"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par>
                                <p:cTn id="23" presetID="5"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59" name="WordArt 3"/>
          <p:cNvSpPr>
            <a:spLocks noChangeArrowheads="1" noChangeShapeType="1" noTextEdit="1"/>
          </p:cNvSpPr>
          <p:nvPr/>
        </p:nvSpPr>
        <p:spPr bwMode="auto">
          <a:xfrm>
            <a:off x="2286000" y="2286000"/>
            <a:ext cx="4724400" cy="2209800"/>
          </a:xfrm>
          <a:prstGeom prst="rect">
            <a:avLst/>
          </a:prstGeom>
        </p:spPr>
        <p:txBody>
          <a:bodyPr wrap="none" fromWordArt="1">
            <a:prstTxWarp prst="textWave1">
              <a:avLst>
                <a:gd name="adj1" fmla="val 13005"/>
                <a:gd name="adj2" fmla="val 0"/>
              </a:avLst>
            </a:prstTxWarp>
          </a:bodyPr>
          <a:lstStyle/>
          <a:p>
            <a:pPr algn="ctr"/>
            <a:r>
              <a:rPr lang="vi-VN" sz="3600" b="1"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rPr>
              <a:t>Thi đọc nhóm</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228600" y="609600"/>
            <a:ext cx="8686800" cy="5211763"/>
          </a:xfrm>
        </p:spPr>
        <p:txBody>
          <a:bodyPr/>
          <a:lstStyle/>
          <a:p>
            <a:pPr algn="ctr" eaLnBrk="1" hangingPunct="1">
              <a:buFontTx/>
              <a:buNone/>
            </a:pPr>
            <a:r>
              <a:rPr lang="en-US" altLang="en-US" sz="3600" b="1">
                <a:solidFill>
                  <a:srgbClr val="FF0000"/>
                </a:solidFill>
                <a:latin typeface="Times New Roman" panose="02020603050405020304" pitchFamily="18" charset="0"/>
                <a:cs typeface="Times New Roman" panose="02020603050405020304" pitchFamily="18" charset="0"/>
              </a:rPr>
              <a:t>Kết luận:</a:t>
            </a:r>
          </a:p>
          <a:p>
            <a:pPr algn="just" eaLnBrk="1" hangingPunct="1">
              <a:buFontTx/>
              <a:buNone/>
            </a:pPr>
            <a:r>
              <a:rPr lang="en-US" altLang="en-US">
                <a:solidFill>
                  <a:srgbClr val="0000FF"/>
                </a:solidFill>
                <a:latin typeface="Times New Roman" panose="02020603050405020304" pitchFamily="18" charset="0"/>
                <a:cs typeface="Times New Roman" panose="02020603050405020304" pitchFamily="18" charset="0"/>
              </a:rPr>
              <a:t>	</a:t>
            </a:r>
            <a:r>
              <a:rPr lang="en-US" altLang="en-US" sz="3600">
                <a:solidFill>
                  <a:srgbClr val="0000FF"/>
                </a:solidFill>
                <a:latin typeface="Times New Roman" panose="02020603050405020304" pitchFamily="18" charset="0"/>
                <a:cs typeface="Times New Roman" panose="02020603050405020304" pitchFamily="18" charset="0"/>
              </a:rPr>
              <a:t>Câu chuyện của nhà văn Nga Tuốc-ghê-nhép có ý nghĩa thật sâu sắc. Cậu bé không có gì ngoài tấm lòng để cho ông lão ăn xin. Ông lão không nhận được gì, nhưng yêu quý cảm động trước tấm lòng của cậu. Hai con người, hai thân phận hoàn cảnh khác nhau nhưng họ có sự đồng cảm. Họ cho và nhận từ nhau sự đồng điệu trong tâm hồn</a:t>
            </a:r>
          </a:p>
        </p:txBody>
      </p:sp>
    </p:spTree>
    <p:extLst>
      <p:ext uri="{BB962C8B-B14F-4D97-AF65-F5344CB8AC3E}">
        <p14:creationId xmlns:p14="http://schemas.microsoft.com/office/powerpoint/2010/main" val="1511070198"/>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I:\HINHNEN\Khung hinh mau\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438"/>
            <a:ext cx="9151938"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9"/>
          <p:cNvSpPr>
            <a:spLocks noChangeArrowheads="1" noChangeShapeType="1" noTextEdit="1"/>
          </p:cNvSpPr>
          <p:nvPr/>
        </p:nvSpPr>
        <p:spPr bwMode="auto">
          <a:xfrm>
            <a:off x="457200" y="2286000"/>
            <a:ext cx="8405813" cy="2192338"/>
          </a:xfrm>
          <a:prstGeom prst="rect">
            <a:avLst/>
          </a:prstGeom>
        </p:spPr>
        <p:txBody>
          <a:bodyPr wrap="none" fromWordArt="1">
            <a:prstTxWarp prst="textDoubleWave1">
              <a:avLst>
                <a:gd name="adj1" fmla="val 6500"/>
                <a:gd name="adj2" fmla="val 0"/>
              </a:avLst>
            </a:prstTxWarp>
          </a:bodyPr>
          <a:lstStyle/>
          <a:p>
            <a:r>
              <a:rPr lang="en-US" sz="4000" b="1" kern="10">
                <a:ln w="18034">
                  <a:solidFill>
                    <a:srgbClr val="FF0000"/>
                  </a:solidFill>
                  <a:miter lim="800000"/>
                  <a:headEnd/>
                  <a:tailEnd/>
                </a:ln>
                <a:solidFill>
                  <a:srgbClr val="0000FF"/>
                </a:solidFill>
                <a:effectLst>
                  <a:outerShdw dist="23000" dir="7020039" algn="tl" rotWithShape="0">
                    <a:srgbClr val="000000">
                      <a:alpha val="50000"/>
                    </a:srgbClr>
                  </a:outerShdw>
                </a:effectLst>
                <a:latin typeface="Times New Roman" panose="02020603050405020304" pitchFamily="18" charset="0"/>
                <a:cs typeface="Times New Roman" panose="02020603050405020304" pitchFamily="18" charset="0"/>
              </a:rPr>
              <a:t>Chúc các em chăm ngoan, học giỏi</a:t>
            </a:r>
          </a:p>
        </p:txBody>
      </p:sp>
    </p:spTree>
    <p:extLst>
      <p:ext uri="{BB962C8B-B14F-4D97-AF65-F5344CB8AC3E}">
        <p14:creationId xmlns:p14="http://schemas.microsoft.com/office/powerpoint/2010/main" val="293035286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932040" y="1106912"/>
            <a:ext cx="42484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s new roman" pitchFamily="34" charset="0"/>
              </a:defRPr>
            </a:lvl1pPr>
            <a:lvl2pPr marL="742950" indent="-285750">
              <a:defRPr>
                <a:solidFill>
                  <a:schemeClr val="tx1"/>
                </a:solidFill>
                <a:latin typeface="VNtimes new roman" pitchFamily="34" charset="0"/>
              </a:defRPr>
            </a:lvl2pPr>
            <a:lvl3pPr marL="1143000" indent="-228600">
              <a:defRPr>
                <a:solidFill>
                  <a:schemeClr val="tx1"/>
                </a:solidFill>
                <a:latin typeface="VNtimes new roman" pitchFamily="34" charset="0"/>
              </a:defRPr>
            </a:lvl3pPr>
            <a:lvl4pPr marL="1600200" indent="-228600">
              <a:defRPr>
                <a:solidFill>
                  <a:schemeClr val="tx1"/>
                </a:solidFill>
                <a:latin typeface="VNtimes new roman" pitchFamily="34" charset="0"/>
              </a:defRPr>
            </a:lvl4pPr>
            <a:lvl5pPr marL="2057400" indent="-228600">
              <a:defRPr>
                <a:solidFill>
                  <a:schemeClr val="tx1"/>
                </a:solidFill>
                <a:latin typeface="VNtimes new roman" pitchFamily="34" charset="0"/>
              </a:defRPr>
            </a:lvl5pPr>
            <a:lvl6pPr marL="2514600" indent="-228600" eaLnBrk="0" fontAlgn="base" hangingPunct="0">
              <a:spcBef>
                <a:spcPct val="0"/>
              </a:spcBef>
              <a:spcAft>
                <a:spcPct val="0"/>
              </a:spcAft>
              <a:defRPr>
                <a:solidFill>
                  <a:schemeClr val="tx1"/>
                </a:solidFill>
                <a:latin typeface="VNtimes new roman" pitchFamily="34" charset="0"/>
              </a:defRPr>
            </a:lvl6pPr>
            <a:lvl7pPr marL="2971800" indent="-228600" eaLnBrk="0" fontAlgn="base" hangingPunct="0">
              <a:spcBef>
                <a:spcPct val="0"/>
              </a:spcBef>
              <a:spcAft>
                <a:spcPct val="0"/>
              </a:spcAft>
              <a:defRPr>
                <a:solidFill>
                  <a:schemeClr val="tx1"/>
                </a:solidFill>
                <a:latin typeface="VNtimes new roman" pitchFamily="34" charset="0"/>
              </a:defRPr>
            </a:lvl7pPr>
            <a:lvl8pPr marL="3429000" indent="-228600" eaLnBrk="0" fontAlgn="base" hangingPunct="0">
              <a:spcBef>
                <a:spcPct val="0"/>
              </a:spcBef>
              <a:spcAft>
                <a:spcPct val="0"/>
              </a:spcAft>
              <a:defRPr>
                <a:solidFill>
                  <a:schemeClr val="tx1"/>
                </a:solidFill>
                <a:latin typeface="VNtimes new roman" pitchFamily="34" charset="0"/>
              </a:defRPr>
            </a:lvl8pPr>
            <a:lvl9pPr marL="3886200" indent="-228600" eaLnBrk="0" fontAlgn="base" hangingPunct="0">
              <a:spcBef>
                <a:spcPct val="0"/>
              </a:spcBef>
              <a:spcAft>
                <a:spcPct val="0"/>
              </a:spcAft>
              <a:defRPr>
                <a:solidFill>
                  <a:schemeClr val="tx1"/>
                </a:solidFill>
                <a:latin typeface="VNtimes new roman" pitchFamily="34" charset="0"/>
              </a:defRPr>
            </a:lvl9pPr>
          </a:lstStyle>
          <a:p>
            <a:pPr algn="ctr" eaLnBrk="1" hangingPunct="1">
              <a:lnSpc>
                <a:spcPct val="80000"/>
              </a:lnSpc>
              <a:spcBef>
                <a:spcPct val="50000"/>
              </a:spcBef>
            </a:pPr>
            <a:r>
              <a:rPr lang="en-US" altLang="en-US" sz="2000" b="1" dirty="0">
                <a:solidFill>
                  <a:srgbClr val="006699"/>
                </a:solidFill>
                <a:latin typeface="Times New Roman" pitchFamily="18" charset="0"/>
              </a:rPr>
              <a:t>Theo TUỐC-GHÊ-NHÉP</a:t>
            </a:r>
          </a:p>
        </p:txBody>
      </p:sp>
      <p:pic>
        <p:nvPicPr>
          <p:cNvPr id="3097" name="Picture 25" descr="G:\sp2\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63" y="1755254"/>
            <a:ext cx="8514723" cy="504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0" name="Group 5"/>
          <p:cNvGrpSpPr>
            <a:grpSpLocks/>
          </p:cNvGrpSpPr>
          <p:nvPr/>
        </p:nvGrpSpPr>
        <p:grpSpPr bwMode="auto">
          <a:xfrm flipV="1">
            <a:off x="76200" y="76200"/>
            <a:ext cx="1524000" cy="1295400"/>
            <a:chOff x="106" y="2378"/>
            <a:chExt cx="1788" cy="1796"/>
          </a:xfrm>
        </p:grpSpPr>
        <p:pic>
          <p:nvPicPr>
            <p:cNvPr id="4105" name="Picture 6" descr="hoa-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 y="3958"/>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7" descr="hoa-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677" y="3164"/>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1" name="Group 8"/>
          <p:cNvGrpSpPr>
            <a:grpSpLocks/>
          </p:cNvGrpSpPr>
          <p:nvPr/>
        </p:nvGrpSpPr>
        <p:grpSpPr bwMode="auto">
          <a:xfrm rot="5400000" flipV="1">
            <a:off x="7315200" y="-76200"/>
            <a:ext cx="1752600" cy="1905000"/>
            <a:chOff x="106" y="2378"/>
            <a:chExt cx="1788" cy="1796"/>
          </a:xfrm>
        </p:grpSpPr>
        <p:pic>
          <p:nvPicPr>
            <p:cNvPr id="4103" name="Picture 9" descr="hoa-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 y="3958"/>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0" descr="hoa-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677" y="3164"/>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WordArt 8"/>
          <p:cNvSpPr>
            <a:spLocks noChangeArrowheads="1" noChangeShapeType="1" noTextEdit="1"/>
          </p:cNvSpPr>
          <p:nvPr/>
        </p:nvSpPr>
        <p:spPr bwMode="auto">
          <a:xfrm>
            <a:off x="1763688" y="121814"/>
            <a:ext cx="5713474" cy="826176"/>
          </a:xfrm>
          <a:prstGeom prst="rect">
            <a:avLst/>
          </a:prstGeom>
        </p:spPr>
        <p:txBody>
          <a:bodyPr wrap="none" fromWordArt="1"/>
          <a:lstStyle/>
          <a:p>
            <a:pPr algn="ctr"/>
            <a:r>
              <a:rPr lang="vi-VN" sz="4800" b="1" kern="10" dirty="0">
                <a:ln w="12700">
                  <a:solidFill>
                    <a:srgbClr val="FF00FF"/>
                  </a:solidFill>
                  <a:round/>
                  <a:headEnd/>
                  <a:tailEnd/>
                </a:ln>
                <a:solidFill>
                  <a:srgbClr val="FF0000"/>
                </a:solidFill>
                <a:effectLst>
                  <a:outerShdw dist="45791" dir="2021404" algn="ctr" rotWithShape="0">
                    <a:srgbClr val="808080">
                      <a:alpha val="80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NGƯỜI ĂN XIN</a:t>
            </a:r>
          </a:p>
        </p:txBody>
      </p:sp>
    </p:spTree>
    <p:extLst>
      <p:ext uri="{BB962C8B-B14F-4D97-AF65-F5344CB8AC3E}">
        <p14:creationId xmlns:p14="http://schemas.microsoft.com/office/powerpoint/2010/main" val="297128367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097"/>
                                        </p:tgtEl>
                                        <p:attrNameLst>
                                          <p:attrName>style.visibility</p:attrName>
                                        </p:attrNameLst>
                                      </p:cBhvr>
                                      <p:to>
                                        <p:strVal val="visible"/>
                                      </p:to>
                                    </p:set>
                                    <p:animEffect transition="in" filter="dissolve">
                                      <p:cBhvr>
                                        <p:cTn id="7" dur="500"/>
                                        <p:tgtEl>
                                          <p:spTgt spid="30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linds(horizontal)">
                                      <p:cBhvr>
                                        <p:cTn id="12" dur="500"/>
                                        <p:tgtEl>
                                          <p:spTgt spid="307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
            <a:ext cx="4464496" cy="6115944"/>
          </a:xfrm>
          <a:prstGeom prst="rect">
            <a:avLst/>
          </a:prstGeom>
        </p:spPr>
      </p:pic>
      <p:sp>
        <p:nvSpPr>
          <p:cNvPr id="4" name="TextBox 3"/>
          <p:cNvSpPr txBox="1"/>
          <p:nvPr/>
        </p:nvSpPr>
        <p:spPr>
          <a:xfrm>
            <a:off x="4716016" y="6115943"/>
            <a:ext cx="4464496" cy="769441"/>
          </a:xfrm>
          <a:prstGeom prst="rect">
            <a:avLst/>
          </a:prstGeom>
          <a:solidFill>
            <a:srgbClr val="FFFF00"/>
          </a:solidFill>
        </p:spPr>
        <p:txBody>
          <a:bodyPr wrap="square" rtlCol="0">
            <a:spAutoFit/>
          </a:bodyPr>
          <a:lstStyle/>
          <a:p>
            <a:pPr algn="ctr"/>
            <a:r>
              <a:rPr lang="vi-VN" sz="2200" b="1" dirty="0">
                <a:solidFill>
                  <a:srgbClr val="0000CC"/>
                </a:solidFill>
                <a:latin typeface="Times New Roman" panose="02020603050405020304" pitchFamily="18" charset="0"/>
                <a:cs typeface="Times New Roman" panose="02020603050405020304" pitchFamily="18" charset="0"/>
              </a:rPr>
              <a:t>Ivan Turgenev</a:t>
            </a:r>
            <a:br>
              <a:rPr lang="vi-VN" sz="2200" dirty="0">
                <a:solidFill>
                  <a:srgbClr val="0000CC"/>
                </a:solidFill>
                <a:latin typeface="Times New Roman" panose="02020603050405020304" pitchFamily="18" charset="0"/>
                <a:cs typeface="Times New Roman" panose="02020603050405020304" pitchFamily="18" charset="0"/>
              </a:rPr>
            </a:br>
            <a:r>
              <a:rPr lang="az-Cyrl-AZ" sz="2200" b="1" dirty="0">
                <a:solidFill>
                  <a:srgbClr val="0000CC"/>
                </a:solidFill>
                <a:latin typeface="Times New Roman" panose="02020603050405020304" pitchFamily="18" charset="0"/>
                <a:cs typeface="Times New Roman" panose="02020603050405020304" pitchFamily="18" charset="0"/>
              </a:rPr>
              <a:t>Иван Тургенев</a:t>
            </a:r>
            <a:endParaRPr lang="vi-VN" sz="2200" dirty="0">
              <a:solidFill>
                <a:srgbClr val="0000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23528" y="1836891"/>
            <a:ext cx="4176464" cy="2985433"/>
          </a:xfrm>
          <a:prstGeom prst="rect">
            <a:avLst/>
          </a:prstGeom>
          <a:noFill/>
        </p:spPr>
        <p:txBody>
          <a:bodyPr wrap="square" rtlCol="0">
            <a:spAutoFit/>
          </a:bodyPr>
          <a:lstStyle/>
          <a:p>
            <a:pPr algn="just"/>
            <a:r>
              <a:rPr lang="en-US" sz="3200" b="1">
                <a:solidFill>
                  <a:srgbClr val="0000CC"/>
                </a:solidFill>
                <a:latin typeface="Times New Roman" panose="02020603050405020304" pitchFamily="18" charset="0"/>
                <a:cs typeface="Times New Roman" panose="02020603050405020304" pitchFamily="18" charset="0"/>
              </a:rPr>
              <a:t>     </a:t>
            </a:r>
            <a:r>
              <a:rPr lang="vi-VN" sz="3200" b="1">
                <a:solidFill>
                  <a:srgbClr val="0000CC"/>
                </a:solidFill>
                <a:latin typeface="Times New Roman" panose="02020603050405020304" pitchFamily="18" charset="0"/>
                <a:cs typeface="Times New Roman" panose="02020603050405020304" pitchFamily="18" charset="0"/>
              </a:rPr>
              <a:t>Tuốc-ghê-nhép </a:t>
            </a:r>
            <a:endParaRPr lang="en-US" sz="3200" b="1">
              <a:solidFill>
                <a:srgbClr val="0000CC"/>
              </a:solidFill>
              <a:latin typeface="Times New Roman" panose="02020603050405020304" pitchFamily="18" charset="0"/>
              <a:cs typeface="Times New Roman" panose="02020603050405020304" pitchFamily="18" charset="0"/>
            </a:endParaRPr>
          </a:p>
          <a:p>
            <a:pPr algn="just"/>
            <a:r>
              <a:rPr lang="en-US" sz="3200" b="1">
                <a:solidFill>
                  <a:srgbClr val="0000CC"/>
                </a:solidFill>
                <a:latin typeface="Times New Roman" panose="02020603050405020304" pitchFamily="18" charset="0"/>
                <a:cs typeface="Times New Roman" panose="02020603050405020304" pitchFamily="18" charset="0"/>
              </a:rPr>
              <a:t>     </a:t>
            </a:r>
            <a:r>
              <a:rPr lang="vi-VN" sz="3200" b="1">
                <a:solidFill>
                  <a:srgbClr val="0000CC"/>
                </a:solidFill>
                <a:latin typeface="Times New Roman" panose="02020603050405020304" pitchFamily="18" charset="0"/>
                <a:cs typeface="Times New Roman" panose="02020603050405020304" pitchFamily="18" charset="0"/>
              </a:rPr>
              <a:t>(1818 </a:t>
            </a:r>
            <a:r>
              <a:rPr lang="vi-VN" sz="3200" b="1" dirty="0">
                <a:solidFill>
                  <a:srgbClr val="0000CC"/>
                </a:solidFill>
                <a:latin typeface="Times New Roman" panose="02020603050405020304" pitchFamily="18" charset="0"/>
                <a:cs typeface="Times New Roman" panose="02020603050405020304" pitchFamily="18" charset="0"/>
              </a:rPr>
              <a:t>- 1883)</a:t>
            </a:r>
          </a:p>
          <a:p>
            <a:pPr algn="just"/>
            <a:r>
              <a:rPr lang="en-US" sz="3200" b="1" dirty="0">
                <a:solidFill>
                  <a:srgbClr val="0000CC"/>
                </a:solidFill>
                <a:latin typeface="Times New Roman" panose="02020603050405020304" pitchFamily="18" charset="0"/>
                <a:cs typeface="Times New Roman" panose="02020603050405020304" pitchFamily="18" charset="0"/>
              </a:rPr>
              <a:t>L</a:t>
            </a:r>
            <a:r>
              <a:rPr lang="vi-VN" sz="3200" b="1">
                <a:solidFill>
                  <a:srgbClr val="0000CC"/>
                </a:solidFill>
                <a:latin typeface="Times New Roman" panose="02020603050405020304" pitchFamily="18" charset="0"/>
                <a:cs typeface="Times New Roman" panose="02020603050405020304" pitchFamily="18" charset="0"/>
              </a:rPr>
              <a:t>à </a:t>
            </a:r>
            <a:r>
              <a:rPr lang="vi-VN" sz="3200" b="1" dirty="0">
                <a:solidFill>
                  <a:srgbClr val="0000CC"/>
                </a:solidFill>
                <a:latin typeface="Times New Roman" panose="02020603050405020304" pitchFamily="18" charset="0"/>
                <a:cs typeface="Times New Roman" panose="02020603050405020304" pitchFamily="18" charset="0"/>
              </a:rPr>
              <a:t>một nhà văn, nhà soạn kịch nổi tiếng của Nga thế kỉ XIX. </a:t>
            </a:r>
          </a:p>
          <a:p>
            <a:pPr algn="just"/>
            <a:endParaRPr lang="vi-VN" sz="28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f5ee9e65f037f5816e392e162916a51.jpg"/>
          <p:cNvPicPr>
            <a:picLocks noChangeAspect="1"/>
          </p:cNvPicPr>
          <p:nvPr/>
        </p:nvPicPr>
        <p:blipFill>
          <a:blip r:embed="rId2"/>
          <a:stretch>
            <a:fillRect/>
          </a:stretch>
        </p:blipFill>
        <p:spPr>
          <a:xfrm>
            <a:off x="0" y="27384"/>
            <a:ext cx="9144000" cy="6858000"/>
          </a:xfrm>
          <a:prstGeom prst="rect">
            <a:avLst/>
          </a:prstGeom>
        </p:spPr>
      </p:pic>
      <p:sp>
        <p:nvSpPr>
          <p:cNvPr id="8194" name="WordArt 2"/>
          <p:cNvSpPr>
            <a:spLocks noChangeArrowheads="1" noChangeShapeType="1" noTextEdit="1"/>
          </p:cNvSpPr>
          <p:nvPr/>
        </p:nvSpPr>
        <p:spPr bwMode="auto">
          <a:xfrm>
            <a:off x="1707976" y="859904"/>
            <a:ext cx="6248400" cy="3505200"/>
          </a:xfrm>
          <a:prstGeom prst="rect">
            <a:avLst/>
          </a:prstGeom>
        </p:spPr>
        <p:txBody>
          <a:bodyPr wrap="none" fromWordArt="1">
            <a:prstTxWarp prst="textPlain">
              <a:avLst>
                <a:gd name="adj" fmla="val 50000"/>
              </a:avLst>
            </a:prstTxWarp>
            <a:scene3d>
              <a:camera prst="perspectiveFront"/>
              <a:lightRig rig="threePt" dir="t"/>
            </a:scene3d>
          </a:bodyPr>
          <a:lstStyle/>
          <a:p>
            <a:pPr algn="ctr"/>
            <a:r>
              <a:rPr lang="vi-VN" sz="3600" kern="10" dirty="0">
                <a:ln w="12700">
                  <a:solidFill>
                    <a:srgbClr val="FFFF66"/>
                  </a:solidFill>
                  <a:round/>
                  <a:headEnd/>
                  <a:tailEnd/>
                </a:ln>
                <a:solidFill>
                  <a:srgbClr val="800080"/>
                </a:solidFill>
                <a:effectLst>
                  <a:outerShdw dist="35921" dir="2700000" sy="50000" kx="2115830" algn="bl" rotWithShape="0">
                    <a:srgbClr val="C0C0C0">
                      <a:alpha val="80000"/>
                    </a:srgbClr>
                  </a:outerShdw>
                </a:effectLst>
                <a:latin typeface="Times New Roman"/>
                <a:cs typeface="Times New Roman"/>
              </a:rPr>
              <a:t>Luyện đọc</a:t>
            </a:r>
          </a:p>
        </p:txBody>
      </p:sp>
      <p:grpSp>
        <p:nvGrpSpPr>
          <p:cNvPr id="5" name="Group 4"/>
          <p:cNvGrpSpPr/>
          <p:nvPr/>
        </p:nvGrpSpPr>
        <p:grpSpPr>
          <a:xfrm>
            <a:off x="2536540" y="3409764"/>
            <a:ext cx="3835660" cy="3835660"/>
            <a:chOff x="2536540" y="3409764"/>
            <a:chExt cx="3835660" cy="383566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536540" y="3409764"/>
              <a:ext cx="3835660" cy="3835660"/>
            </a:xfrm>
            <a:prstGeom prst="rect">
              <a:avLst/>
            </a:prstGeom>
          </p:spPr>
        </p:pic>
        <p:sp>
          <p:nvSpPr>
            <p:cNvPr id="3" name="TextBox 2"/>
            <p:cNvSpPr txBox="1"/>
            <p:nvPr/>
          </p:nvSpPr>
          <p:spPr>
            <a:xfrm>
              <a:off x="3347864" y="4820959"/>
              <a:ext cx="2664296" cy="1200329"/>
            </a:xfrm>
            <a:prstGeom prst="rect">
              <a:avLst/>
            </a:prstGeom>
            <a:noFill/>
          </p:spPr>
          <p:txBody>
            <a:bodyPr wrap="square" rtlCol="0">
              <a:spAutoFit/>
            </a:bodyPr>
            <a:lstStyle/>
            <a:p>
              <a:r>
                <a:rPr lang="vi-VN" sz="7200" b="1" dirty="0">
                  <a:ln w="1905">
                    <a:solidFill>
                      <a:srgbClr val="FF0000"/>
                    </a:solidFill>
                  </a:ln>
                  <a:solidFill>
                    <a:srgbClr val="FFFF00"/>
                  </a:solidFill>
                  <a:effectLst>
                    <a:outerShdw blurRad="38100" dist="38100" dir="2700000" algn="tl">
                      <a:srgbClr val="000000">
                        <a:alpha val="43137"/>
                      </a:srgbClr>
                    </a:outerShdw>
                  </a:effectLst>
                </a:rPr>
                <a:t>30</a:t>
              </a:r>
            </a:p>
          </p:txBody>
        </p:sp>
      </p:gr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381000" y="457200"/>
            <a:ext cx="8458200" cy="3810000"/>
          </a:xfrm>
        </p:spPr>
        <p:txBody>
          <a:bodyPr/>
          <a:lstStyle/>
          <a:p>
            <a:pPr eaLnBrk="1" hangingPunct="1">
              <a:buFontTx/>
              <a:buNone/>
            </a:pPr>
            <a:r>
              <a:rPr lang="en-US" altLang="en-US" sz="3600" dirty="0" err="1">
                <a:solidFill>
                  <a:srgbClr val="FF0000"/>
                </a:solidFill>
                <a:latin typeface="Times New Roman" panose="02020603050405020304" pitchFamily="18" charset="0"/>
                <a:cs typeface="Times New Roman" panose="02020603050405020304" pitchFamily="18" charset="0"/>
              </a:rPr>
              <a:t>Đ</a:t>
            </a:r>
            <a:r>
              <a:rPr lang="en-US" altLang="en-US" sz="3600" b="1" dirty="0" err="1">
                <a:solidFill>
                  <a:srgbClr val="FF0000"/>
                </a:solidFill>
                <a:latin typeface="Times New Roman" panose="02020603050405020304" pitchFamily="18" charset="0"/>
                <a:cs typeface="Times New Roman" panose="02020603050405020304" pitchFamily="18" charset="0"/>
              </a:rPr>
              <a:t>oạn</a:t>
            </a:r>
            <a:r>
              <a:rPr lang="en-US" altLang="en-US" sz="3600" b="1" dirty="0">
                <a:solidFill>
                  <a:srgbClr val="FF0000"/>
                </a:solidFill>
                <a:latin typeface="Times New Roman" panose="02020603050405020304" pitchFamily="18" charset="0"/>
                <a:cs typeface="Times New Roman" panose="02020603050405020304" pitchFamily="18" charset="0"/>
              </a:rPr>
              <a:t> 1:</a:t>
            </a:r>
            <a:r>
              <a:rPr lang="en-US" altLang="en-US" sz="3600" b="1" dirty="0">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Từ</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đầu</a:t>
            </a:r>
            <a:r>
              <a:rPr lang="en-US" altLang="en-US" sz="3600" b="1" dirty="0">
                <a:solidFill>
                  <a:srgbClr val="0000FF"/>
                </a:solidFill>
                <a:latin typeface="Times New Roman" panose="02020603050405020304" pitchFamily="18" charset="0"/>
                <a:cs typeface="Times New Roman" panose="02020603050405020304" pitchFamily="18" charset="0"/>
              </a:rPr>
              <a:t> ….. </a:t>
            </a:r>
            <a:r>
              <a:rPr lang="en-US" altLang="en-US" sz="3600" b="1" i="1" dirty="0" err="1">
                <a:solidFill>
                  <a:srgbClr val="0000FF"/>
                </a:solidFill>
                <a:latin typeface="Times New Roman" panose="02020603050405020304" pitchFamily="18" charset="0"/>
                <a:cs typeface="Times New Roman" panose="02020603050405020304" pitchFamily="18" charset="0"/>
              </a:rPr>
              <a:t>cầu</a:t>
            </a:r>
            <a:r>
              <a:rPr lang="en-US" altLang="en-US" sz="3600" b="1" i="1" dirty="0">
                <a:solidFill>
                  <a:srgbClr val="0000FF"/>
                </a:solidFill>
                <a:latin typeface="Times New Roman" panose="02020603050405020304" pitchFamily="18" charset="0"/>
                <a:cs typeface="Times New Roman" panose="02020603050405020304" pitchFamily="18" charset="0"/>
              </a:rPr>
              <a:t> </a:t>
            </a:r>
            <a:r>
              <a:rPr lang="en-US" altLang="en-US" sz="3600" b="1" i="1" dirty="0" err="1">
                <a:solidFill>
                  <a:srgbClr val="0000FF"/>
                </a:solidFill>
                <a:latin typeface="Times New Roman" panose="02020603050405020304" pitchFamily="18" charset="0"/>
                <a:cs typeface="Times New Roman" panose="02020603050405020304" pitchFamily="18" charset="0"/>
              </a:rPr>
              <a:t>xin</a:t>
            </a:r>
            <a:r>
              <a:rPr lang="en-US" altLang="en-US" sz="3600" b="1" i="1" dirty="0">
                <a:solidFill>
                  <a:srgbClr val="0000FF"/>
                </a:solidFill>
                <a:latin typeface="Times New Roman" panose="02020603050405020304" pitchFamily="18" charset="0"/>
                <a:cs typeface="Times New Roman" panose="02020603050405020304" pitchFamily="18" charset="0"/>
              </a:rPr>
              <a:t> </a:t>
            </a:r>
            <a:r>
              <a:rPr lang="en-US" altLang="en-US" sz="3600" b="1" i="1" dirty="0" err="1">
                <a:solidFill>
                  <a:srgbClr val="0000FF"/>
                </a:solidFill>
                <a:latin typeface="Times New Roman" panose="02020603050405020304" pitchFamily="18" charset="0"/>
                <a:cs typeface="Times New Roman" panose="02020603050405020304" pitchFamily="18" charset="0"/>
              </a:rPr>
              <a:t>cứu</a:t>
            </a:r>
            <a:r>
              <a:rPr lang="en-US" altLang="en-US" sz="3600" b="1" i="1" dirty="0">
                <a:solidFill>
                  <a:srgbClr val="0000FF"/>
                </a:solidFill>
                <a:latin typeface="Times New Roman" panose="02020603050405020304" pitchFamily="18" charset="0"/>
                <a:cs typeface="Times New Roman" panose="02020603050405020304" pitchFamily="18" charset="0"/>
              </a:rPr>
              <a:t> </a:t>
            </a:r>
            <a:r>
              <a:rPr lang="en-US" altLang="en-US" sz="3600" b="1" i="1" dirty="0" err="1">
                <a:solidFill>
                  <a:srgbClr val="0000FF"/>
                </a:solidFill>
                <a:latin typeface="Times New Roman" panose="02020603050405020304" pitchFamily="18" charset="0"/>
                <a:cs typeface="Times New Roman" panose="02020603050405020304" pitchFamily="18" charset="0"/>
              </a:rPr>
              <a:t>giúp</a:t>
            </a:r>
            <a:r>
              <a:rPr lang="en-US" altLang="en-US" sz="3600" b="1" i="1" dirty="0">
                <a:solidFill>
                  <a:srgbClr val="0000FF"/>
                </a:solidFill>
                <a:latin typeface="Times New Roman" panose="02020603050405020304" pitchFamily="18" charset="0"/>
                <a:cs typeface="Times New Roman" panose="02020603050405020304" pitchFamily="18" charset="0"/>
              </a:rPr>
              <a:t>.</a:t>
            </a:r>
          </a:p>
          <a:p>
            <a:pPr eaLnBrk="1" hangingPunct="1">
              <a:buFontTx/>
              <a:buNone/>
            </a:pPr>
            <a:endParaRPr lang="en-US" altLang="en-US" sz="3600" b="1" i="1" dirty="0">
              <a:solidFill>
                <a:srgbClr val="0000FF"/>
              </a:solidFill>
              <a:latin typeface="Times New Roman" panose="02020603050405020304" pitchFamily="18" charset="0"/>
              <a:cs typeface="Times New Roman" panose="02020603050405020304" pitchFamily="18" charset="0"/>
            </a:endParaRPr>
          </a:p>
          <a:p>
            <a:pPr eaLnBrk="1" hangingPunct="1">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Đoạn</a:t>
            </a:r>
            <a:r>
              <a:rPr lang="en-US" altLang="en-US" sz="3600" b="1" dirty="0">
                <a:solidFill>
                  <a:srgbClr val="FF0000"/>
                </a:solidFill>
                <a:latin typeface="Times New Roman" panose="02020603050405020304" pitchFamily="18" charset="0"/>
                <a:cs typeface="Times New Roman" panose="02020603050405020304" pitchFamily="18" charset="0"/>
              </a:rPr>
              <a:t>  2:</a:t>
            </a:r>
            <a:r>
              <a:rPr lang="en-US" altLang="en-US" sz="3600" b="1" dirty="0">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Tiếp</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theo</a:t>
            </a:r>
            <a:r>
              <a:rPr lang="en-US" altLang="en-US" sz="3600" b="1" dirty="0">
                <a:solidFill>
                  <a:srgbClr val="0000FF"/>
                </a:solidFill>
                <a:latin typeface="Times New Roman" panose="02020603050405020304" pitchFamily="18" charset="0"/>
                <a:cs typeface="Times New Roman" panose="02020603050405020304" pitchFamily="18" charset="0"/>
              </a:rPr>
              <a:t> …. </a:t>
            </a:r>
            <a:r>
              <a:rPr lang="en-US" altLang="en-US" sz="3600" b="1" i="1" dirty="0" err="1">
                <a:solidFill>
                  <a:srgbClr val="0000FF"/>
                </a:solidFill>
                <a:latin typeface="Times New Roman" panose="02020603050405020304" pitchFamily="18" charset="0"/>
                <a:cs typeface="Times New Roman" panose="02020603050405020304" pitchFamily="18" charset="0"/>
              </a:rPr>
              <a:t>cho</a:t>
            </a:r>
            <a:r>
              <a:rPr lang="en-US" altLang="en-US" sz="3600" b="1" i="1" dirty="0">
                <a:solidFill>
                  <a:srgbClr val="0000FF"/>
                </a:solidFill>
                <a:latin typeface="Times New Roman" panose="02020603050405020304" pitchFamily="18" charset="0"/>
                <a:cs typeface="Times New Roman" panose="02020603050405020304" pitchFamily="18" charset="0"/>
              </a:rPr>
              <a:t> </a:t>
            </a:r>
            <a:r>
              <a:rPr lang="en-US" altLang="en-US" sz="3600" b="1" i="1" dirty="0" err="1">
                <a:solidFill>
                  <a:srgbClr val="0000FF"/>
                </a:solidFill>
                <a:latin typeface="Times New Roman" panose="02020603050405020304" pitchFamily="18" charset="0"/>
                <a:cs typeface="Times New Roman" panose="02020603050405020304" pitchFamily="18" charset="0"/>
              </a:rPr>
              <a:t>ông</a:t>
            </a:r>
            <a:r>
              <a:rPr lang="en-US" altLang="en-US" sz="3600" b="1" i="1" dirty="0">
                <a:solidFill>
                  <a:srgbClr val="0000FF"/>
                </a:solidFill>
                <a:latin typeface="Times New Roman" panose="02020603050405020304" pitchFamily="18" charset="0"/>
                <a:cs typeface="Times New Roman" panose="02020603050405020304" pitchFamily="18" charset="0"/>
              </a:rPr>
              <a:t> </a:t>
            </a:r>
            <a:r>
              <a:rPr lang="en-US" altLang="en-US" sz="3600" b="1" i="1" dirty="0" err="1">
                <a:solidFill>
                  <a:srgbClr val="0000FF"/>
                </a:solidFill>
                <a:latin typeface="Times New Roman" panose="02020603050405020304" pitchFamily="18" charset="0"/>
                <a:cs typeface="Times New Roman" panose="02020603050405020304" pitchFamily="18" charset="0"/>
              </a:rPr>
              <a:t>cả</a:t>
            </a:r>
            <a:r>
              <a:rPr lang="en-US" altLang="en-US" sz="3600" b="1" i="1" dirty="0">
                <a:solidFill>
                  <a:srgbClr val="0000FF"/>
                </a:solidFill>
                <a:latin typeface="Times New Roman" panose="02020603050405020304" pitchFamily="18" charset="0"/>
                <a:cs typeface="Times New Roman" panose="02020603050405020304" pitchFamily="18" charset="0"/>
              </a:rPr>
              <a:t>.</a:t>
            </a:r>
          </a:p>
          <a:p>
            <a:pPr eaLnBrk="1" hangingPunct="1">
              <a:buFontTx/>
              <a:buNone/>
            </a:pPr>
            <a:endParaRPr lang="en-US" altLang="en-US" sz="3600" b="1" dirty="0">
              <a:solidFill>
                <a:srgbClr val="0000FF"/>
              </a:solidFill>
              <a:latin typeface="Times New Roman" panose="02020603050405020304" pitchFamily="18" charset="0"/>
              <a:cs typeface="Times New Roman" panose="02020603050405020304" pitchFamily="18" charset="0"/>
            </a:endParaRPr>
          </a:p>
          <a:p>
            <a:pPr eaLnBrk="1" hangingPunct="1">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Đoạn</a:t>
            </a:r>
            <a:r>
              <a:rPr lang="en-US" altLang="en-US" sz="3600" b="1" dirty="0">
                <a:solidFill>
                  <a:srgbClr val="FF0000"/>
                </a:solidFill>
                <a:latin typeface="Times New Roman" panose="02020603050405020304" pitchFamily="18" charset="0"/>
                <a:cs typeface="Times New Roman" panose="02020603050405020304" pitchFamily="18" charset="0"/>
              </a:rPr>
              <a:t> 3:</a:t>
            </a:r>
            <a:r>
              <a:rPr lang="en-US" altLang="en-US" sz="3600" b="1" dirty="0">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Tiếp</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theo</a:t>
            </a:r>
            <a:r>
              <a:rPr lang="en-US" altLang="en-US" sz="3600" b="1" dirty="0">
                <a:solidFill>
                  <a:srgbClr val="0000FF"/>
                </a:solidFill>
                <a:latin typeface="Times New Roman" panose="02020603050405020304" pitchFamily="18" charset="0"/>
                <a:cs typeface="Times New Roman" panose="02020603050405020304" pitchFamily="18" charset="0"/>
              </a:rPr>
              <a:t> …. </a:t>
            </a:r>
            <a:r>
              <a:rPr lang="en-US" altLang="en-US" sz="3600" b="1" dirty="0" err="1">
                <a:solidFill>
                  <a:srgbClr val="0000FF"/>
                </a:solidFill>
                <a:latin typeface="Times New Roman" panose="02020603050405020304" pitchFamily="18" charset="0"/>
                <a:cs typeface="Times New Roman" panose="02020603050405020304" pitchFamily="18" charset="0"/>
              </a:rPr>
              <a:t>Hết</a:t>
            </a:r>
            <a:endParaRPr lang="en-US" altLang="en-US" sz="3600" b="1" dirty="0">
              <a:solidFill>
                <a:srgbClr val="0000FF"/>
              </a:solidFill>
              <a:latin typeface="Times New Roman" panose="02020603050405020304" pitchFamily="18" charset="0"/>
              <a:cs typeface="Times New Roman" panose="02020603050405020304" pitchFamily="18" charset="0"/>
            </a:endParaRPr>
          </a:p>
          <a:p>
            <a:pPr eaLnBrk="1" hangingPunct="1">
              <a:buFontTx/>
              <a:buNone/>
            </a:pPr>
            <a:endParaRPr lang="en-US" altLang="en-US" sz="3600"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07504" y="4221088"/>
            <a:ext cx="8270213" cy="646331"/>
          </a:xfrm>
          <a:prstGeom prst="rect">
            <a:avLst/>
          </a:prstGeom>
        </p:spPr>
        <p:txBody>
          <a:bodyPr wrap="none">
            <a:spAutoFit/>
          </a:bodyPr>
          <a:lstStyle/>
          <a:p>
            <a:r>
              <a:rPr lang="en-US" altLang="en-US" sz="3600">
                <a:solidFill>
                  <a:srgbClr val="FF0000"/>
                </a:solidFill>
                <a:latin typeface="Times New Roman" pitchFamily="18" charset="0"/>
                <a:cs typeface="Times New Roman" pitchFamily="18" charset="0"/>
              </a:rPr>
              <a:t>*</a:t>
            </a:r>
            <a:r>
              <a:rPr lang="en-US" altLang="en-US" sz="3600" b="1" u="sng">
                <a:solidFill>
                  <a:srgbClr val="FF0000"/>
                </a:solidFill>
                <a:latin typeface="Times New Roman" pitchFamily="18" charset="0"/>
                <a:cs typeface="Times New Roman" pitchFamily="18" charset="0"/>
              </a:rPr>
              <a:t>Chú ý:</a:t>
            </a:r>
            <a:r>
              <a:rPr lang="en-US" altLang="en-US" sz="3600">
                <a:latin typeface="Times New Roman" pitchFamily="18" charset="0"/>
                <a:cs typeface="Times New Roman" pitchFamily="18" charset="0"/>
              </a:rPr>
              <a:t> </a:t>
            </a:r>
            <a:r>
              <a:rPr lang="en-US" altLang="en-US" sz="3600">
                <a:solidFill>
                  <a:srgbClr val="0000FF"/>
                </a:solidFill>
                <a:latin typeface="Times New Roman" pitchFamily="18" charset="0"/>
                <a:cs typeface="Times New Roman" pitchFamily="18" charset="0"/>
              </a:rPr>
              <a:t>Giọng đọc nhẹ nhàng, thương cảm</a:t>
            </a:r>
            <a:endParaRPr lang="en-US" sz="3600"/>
          </a:p>
        </p:txBody>
      </p:sp>
    </p:spTree>
    <p:extLst>
      <p:ext uri="{BB962C8B-B14F-4D97-AF65-F5344CB8AC3E}">
        <p14:creationId xmlns:p14="http://schemas.microsoft.com/office/powerpoint/2010/main" val="358332548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ox(in)">
                                      <p:cBhvr>
                                        <p:cTn id="7" dur="2000"/>
                                        <p:tgtEl>
                                          <p:spTgt spid="23555">
                                            <p:txEl>
                                              <p:pRg st="0" end="0"/>
                                            </p:txEl>
                                          </p:spTgt>
                                        </p:tgtEl>
                                      </p:cBhvr>
                                    </p:animEffect>
                                  </p:childTnLst>
                                </p:cTn>
                              </p:par>
                              <p:par>
                                <p:cTn id="8" presetID="4" presetClass="entr" presetSubtype="16" fill="hold" nodeType="withEffect">
                                  <p:stCondLst>
                                    <p:cond delay="4000"/>
                                  </p:stCondLst>
                                  <p:childTnLst>
                                    <p:set>
                                      <p:cBhvr>
                                        <p:cTn id="9" dur="1" fill="hold">
                                          <p:stCondLst>
                                            <p:cond delay="0"/>
                                          </p:stCondLst>
                                        </p:cTn>
                                        <p:tgtEl>
                                          <p:spTgt spid="23555">
                                            <p:txEl>
                                              <p:pRg st="2" end="2"/>
                                            </p:txEl>
                                          </p:spTgt>
                                        </p:tgtEl>
                                        <p:attrNameLst>
                                          <p:attrName>style.visibility</p:attrName>
                                        </p:attrNameLst>
                                      </p:cBhvr>
                                      <p:to>
                                        <p:strVal val="visible"/>
                                      </p:to>
                                    </p:set>
                                    <p:animEffect transition="in" filter="box(in)">
                                      <p:cBhvr>
                                        <p:cTn id="10" dur="2000"/>
                                        <p:tgtEl>
                                          <p:spTgt spid="23555">
                                            <p:txEl>
                                              <p:pRg st="2" end="2"/>
                                            </p:txEl>
                                          </p:spTgt>
                                        </p:tgtEl>
                                      </p:cBhvr>
                                    </p:animEffect>
                                  </p:childTnLst>
                                </p:cTn>
                              </p:par>
                              <p:par>
                                <p:cTn id="11" presetID="4" presetClass="entr" presetSubtype="16" fill="hold" nodeType="withEffect">
                                  <p:stCondLst>
                                    <p:cond delay="6000"/>
                                  </p:stCondLst>
                                  <p:childTnLst>
                                    <p:set>
                                      <p:cBhvr>
                                        <p:cTn id="12" dur="1" fill="hold">
                                          <p:stCondLst>
                                            <p:cond delay="0"/>
                                          </p:stCondLst>
                                        </p:cTn>
                                        <p:tgtEl>
                                          <p:spTgt spid="23555">
                                            <p:txEl>
                                              <p:pRg st="4" end="4"/>
                                            </p:txEl>
                                          </p:spTgt>
                                        </p:tgtEl>
                                        <p:attrNameLst>
                                          <p:attrName>style.visibility</p:attrName>
                                        </p:attrNameLst>
                                      </p:cBhvr>
                                      <p:to>
                                        <p:strVal val="visible"/>
                                      </p:to>
                                    </p:set>
                                    <p:animEffect transition="in" filter="box(in)">
                                      <p:cBhvr>
                                        <p:cTn id="13" dur="20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3" name="WordArt 5"/>
          <p:cNvSpPr>
            <a:spLocks noChangeArrowheads="1" noChangeShapeType="1" noTextEdit="1"/>
          </p:cNvSpPr>
          <p:nvPr/>
        </p:nvSpPr>
        <p:spPr bwMode="auto">
          <a:xfrm>
            <a:off x="1371600" y="2209800"/>
            <a:ext cx="6172200" cy="1665288"/>
          </a:xfrm>
          <a:prstGeom prst="rect">
            <a:avLst/>
          </a:prstGeom>
        </p:spPr>
        <p:txBody>
          <a:bodyPr wrap="none" fromWordArt="1">
            <a:prstTxWarp prst="textPlain">
              <a:avLst>
                <a:gd name="adj" fmla="val 50000"/>
              </a:avLst>
            </a:prstTxWarp>
          </a:bodyPr>
          <a:lstStyle/>
          <a:p>
            <a:pPr algn="ctr"/>
            <a:r>
              <a:rPr lang="vi-VN" sz="3600" b="1" kern="10" dirty="0">
                <a:ln w="12700">
                  <a:solidFill>
                    <a:srgbClr val="FF00FF"/>
                  </a:solidFill>
                  <a:round/>
                  <a:headEnd/>
                  <a:tailEnd/>
                </a:ln>
                <a:solidFill>
                  <a:srgbClr val="000099"/>
                </a:solid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rPr>
              <a:t>Đọc nối tiếp đoạn</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90500" y="1124744"/>
            <a:ext cx="8763000" cy="3581400"/>
          </a:xfrm>
        </p:spPr>
        <p:txBody>
          <a:bodyPr/>
          <a:lstStyle/>
          <a:p>
            <a:pPr eaLnBrk="1" hangingPunct="1">
              <a:buFontTx/>
              <a:buChar char="-"/>
            </a:pPr>
            <a:r>
              <a:rPr lang="en-US" altLang="en-US" sz="3600" b="1">
                <a:solidFill>
                  <a:srgbClr val="FF0000"/>
                </a:solidFill>
                <a:latin typeface="Times New Roman" panose="02020603050405020304" pitchFamily="18" charset="0"/>
                <a:cs typeface="Times New Roman" panose="02020603050405020304" pitchFamily="18" charset="0"/>
              </a:rPr>
              <a:t>tài sản:</a:t>
            </a:r>
            <a:r>
              <a:rPr lang="en-US" altLang="en-US" sz="3600" b="1">
                <a:latin typeface="Times New Roman" panose="02020603050405020304" pitchFamily="18" charset="0"/>
                <a:cs typeface="Times New Roman" panose="02020603050405020304" pitchFamily="18" charset="0"/>
              </a:rPr>
              <a:t> </a:t>
            </a:r>
            <a:r>
              <a:rPr lang="en-US" altLang="en-US" sz="3600" b="1">
                <a:solidFill>
                  <a:srgbClr val="0000FF"/>
                </a:solidFill>
                <a:latin typeface="Times New Roman" panose="02020603050405020304" pitchFamily="18" charset="0"/>
                <a:cs typeface="Times New Roman" panose="02020603050405020304" pitchFamily="18" charset="0"/>
              </a:rPr>
              <a:t>(vật chất) tiền bạc, của cải.</a:t>
            </a:r>
          </a:p>
          <a:p>
            <a:pPr eaLnBrk="1" hangingPunct="1">
              <a:buFontTx/>
              <a:buChar char="-"/>
            </a:pPr>
            <a:endParaRPr lang="en-US" altLang="en-US" sz="3600" b="1">
              <a:solidFill>
                <a:srgbClr val="0000FF"/>
              </a:solidFill>
              <a:latin typeface="Times New Roman" panose="02020603050405020304" pitchFamily="18" charset="0"/>
              <a:cs typeface="Times New Roman" panose="02020603050405020304" pitchFamily="18" charset="0"/>
            </a:endParaRPr>
          </a:p>
          <a:p>
            <a:pPr eaLnBrk="1" hangingPunct="1">
              <a:buFontTx/>
              <a:buChar char="-"/>
            </a:pPr>
            <a:r>
              <a:rPr lang="en-US" altLang="en-US" sz="3600" b="1">
                <a:solidFill>
                  <a:srgbClr val="FF0000"/>
                </a:solidFill>
                <a:latin typeface="Times New Roman" panose="02020603050405020304" pitchFamily="18" charset="0"/>
                <a:cs typeface="Times New Roman" panose="02020603050405020304" pitchFamily="18" charset="0"/>
              </a:rPr>
              <a:t>lẩy bẩy:</a:t>
            </a:r>
            <a:r>
              <a:rPr lang="en-US" altLang="en-US" sz="3600" b="1">
                <a:latin typeface="Times New Roman" panose="02020603050405020304" pitchFamily="18" charset="0"/>
                <a:cs typeface="Times New Roman" panose="02020603050405020304" pitchFamily="18" charset="0"/>
              </a:rPr>
              <a:t> </a:t>
            </a:r>
            <a:r>
              <a:rPr lang="en-US" altLang="en-US" sz="3600" b="1">
                <a:solidFill>
                  <a:srgbClr val="0000FF"/>
                </a:solidFill>
                <a:latin typeface="Times New Roman" panose="02020603050405020304" pitchFamily="18" charset="0"/>
                <a:cs typeface="Times New Roman" panose="02020603050405020304" pitchFamily="18" charset="0"/>
              </a:rPr>
              <a:t>yếu đuối, không tự chủ được.</a:t>
            </a:r>
          </a:p>
          <a:p>
            <a:pPr eaLnBrk="1" hangingPunct="1">
              <a:buFontTx/>
              <a:buChar char="-"/>
            </a:pPr>
            <a:endParaRPr lang="en-US" altLang="en-US" sz="3600" b="1">
              <a:solidFill>
                <a:srgbClr val="0000FF"/>
              </a:solidFill>
              <a:latin typeface="Times New Roman" panose="02020603050405020304" pitchFamily="18" charset="0"/>
              <a:cs typeface="Times New Roman" panose="02020603050405020304" pitchFamily="18" charset="0"/>
            </a:endParaRPr>
          </a:p>
          <a:p>
            <a:pPr eaLnBrk="1" hangingPunct="1">
              <a:buFontTx/>
              <a:buChar char="-"/>
            </a:pPr>
            <a:r>
              <a:rPr lang="en-US" altLang="en-US" sz="3600" b="1">
                <a:solidFill>
                  <a:srgbClr val="FF0000"/>
                </a:solidFill>
                <a:latin typeface="Times New Roman" panose="02020603050405020304" pitchFamily="18" charset="0"/>
                <a:cs typeface="Times New Roman" panose="02020603050405020304" pitchFamily="18" charset="0"/>
              </a:rPr>
              <a:t>khản đặc:</a:t>
            </a:r>
            <a:r>
              <a:rPr lang="en-US" altLang="en-US" sz="3600" b="1">
                <a:latin typeface="Times New Roman" panose="02020603050405020304" pitchFamily="18" charset="0"/>
                <a:cs typeface="Times New Roman" panose="02020603050405020304" pitchFamily="18" charset="0"/>
              </a:rPr>
              <a:t> </a:t>
            </a:r>
            <a:r>
              <a:rPr lang="en-US" altLang="en-US" sz="3600" b="1">
                <a:solidFill>
                  <a:srgbClr val="0000FF"/>
                </a:solidFill>
                <a:latin typeface="Times New Roman" panose="02020603050405020304" pitchFamily="18" charset="0"/>
                <a:cs typeface="Times New Roman" panose="02020603050405020304" pitchFamily="18" charset="0"/>
              </a:rPr>
              <a:t>bị mất giọng, nói gần như không ra tiếng</a:t>
            </a:r>
          </a:p>
        </p:txBody>
      </p:sp>
    </p:spTree>
    <p:extLst>
      <p:ext uri="{BB962C8B-B14F-4D97-AF65-F5344CB8AC3E}">
        <p14:creationId xmlns:p14="http://schemas.microsoft.com/office/powerpoint/2010/main" val="40411155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circle(in)">
                                      <p:cBhvr>
                                        <p:cTn id="7" dur="2000"/>
                                        <p:tgtEl>
                                          <p:spTgt spid="2560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5603">
                                            <p:txEl>
                                              <p:pRg st="2" end="2"/>
                                            </p:txEl>
                                          </p:spTgt>
                                        </p:tgtEl>
                                        <p:attrNameLst>
                                          <p:attrName>style.visibility</p:attrName>
                                        </p:attrNameLst>
                                      </p:cBhvr>
                                      <p:to>
                                        <p:strVal val="visible"/>
                                      </p:to>
                                    </p:set>
                                    <p:animEffect transition="in" filter="circle(in)">
                                      <p:cBhvr>
                                        <p:cTn id="10" dur="2000"/>
                                        <p:tgtEl>
                                          <p:spTgt spid="2560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5603">
                                            <p:txEl>
                                              <p:pRg st="4" end="4"/>
                                            </p:txEl>
                                          </p:spTgt>
                                        </p:tgtEl>
                                        <p:attrNameLst>
                                          <p:attrName>style.visibility</p:attrName>
                                        </p:attrNameLst>
                                      </p:cBhvr>
                                      <p:to>
                                        <p:strVal val="visible"/>
                                      </p:to>
                                    </p:set>
                                    <p:animEffect transition="in" filter="circle(in)">
                                      <p:cBhvr>
                                        <p:cTn id="13" dur="20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2846" y="888589"/>
            <a:ext cx="7455626" cy="1846659"/>
          </a:xfrm>
          <a:prstGeom prst="rect">
            <a:avLst/>
          </a:prstGeom>
        </p:spPr>
        <p:txBody>
          <a:bodyPr wrap="square">
            <a:spAutoFit/>
          </a:bodyPr>
          <a:lstStyle/>
          <a:p>
            <a:pPr algn="just"/>
            <a:r>
              <a:rPr lang="vi-VN" sz="3200" dirty="0">
                <a:latin typeface="Times New Roman" panose="02020603050405020304" pitchFamily="18" charset="0"/>
                <a:cs typeface="Times New Roman" panose="02020603050405020304" pitchFamily="18" charset="0"/>
              </a:rPr>
              <a:t>Chao ôi! Cảnh nghèo đói đã gặm nát con người đau khổ kia </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thành xấu xí biết nhường nào!</a:t>
            </a:r>
          </a:p>
          <a:p>
            <a:pPr algn="just"/>
            <a:endParaRPr lang="vi-VN" dirty="0">
              <a:latin typeface="Times New Roman" panose="02020603050405020304" pitchFamily="18" charset="0"/>
              <a:cs typeface="Times New Roman" panose="02020603050405020304" pitchFamily="18" charset="0"/>
            </a:endParaRPr>
          </a:p>
        </p:txBody>
      </p:sp>
      <p:cxnSp>
        <p:nvCxnSpPr>
          <p:cNvPr id="17" name="Straight Connector 16"/>
          <p:cNvCxnSpPr/>
          <p:nvPr/>
        </p:nvCxnSpPr>
        <p:spPr>
          <a:xfrm flipH="1">
            <a:off x="3635896" y="1519064"/>
            <a:ext cx="126553" cy="397768"/>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sp>
        <p:nvSpPr>
          <p:cNvPr id="19" name="Hình chữ nhật: Góc Tròn 12">
            <a:extLst>
              <a:ext uri="{FF2B5EF4-FFF2-40B4-BE49-F238E27FC236}">
                <a16:creationId xmlns:a16="http://schemas.microsoft.com/office/drawing/2014/main" id="{39433CA1-4AE3-4B9F-8534-A92BE702060D}"/>
              </a:ext>
            </a:extLst>
          </p:cNvPr>
          <p:cNvSpPr/>
          <p:nvPr/>
        </p:nvSpPr>
        <p:spPr>
          <a:xfrm>
            <a:off x="611560" y="3139355"/>
            <a:ext cx="8081602" cy="111603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Từ</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nào</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trong</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bài</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có</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nghĩa</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nhìn</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chăm</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chú</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lâu</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chớp</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mắt</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có</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ý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dò</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hỏi</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endParaRPr lang="vi-VN"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0" name="Text Box 18"/>
          <p:cNvSpPr txBox="1">
            <a:spLocks noChangeArrowheads="1"/>
          </p:cNvSpPr>
          <p:nvPr/>
        </p:nvSpPr>
        <p:spPr bwMode="auto">
          <a:xfrm>
            <a:off x="827585" y="4911037"/>
            <a:ext cx="712879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Nhìn</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chăm</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chú</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lâu</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không</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chớp</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mắt</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có</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ý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dò</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hỏi</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là</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chằm</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chằm</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7540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2"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2" animBg="1"/>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3&quot;/&gt;&lt;property id=&quot;20307&quot; value=&quot;278&quot;/&gt;&lt;/object&gt;&lt;object type=&quot;3&quot; unique_id=&quot;10006&quot;&gt;&lt;property id=&quot;20148&quot; value=&quot;5&quot;/&gt;&lt;property id=&quot;20300&quot; value=&quot;Slide 4&quot;/&gt;&lt;property id=&quot;20307&quot; value=&quot;337&quot;/&gt;&lt;/object&gt;&lt;object type=&quot;3&quot; unique_id=&quot;10007&quot;&gt;&lt;property id=&quot;20148&quot; value=&quot;5&quot;/&gt;&lt;property id=&quot;20300&quot; value=&quot;Slide 5&quot;/&gt;&lt;property id=&quot;20307&quot; value=&quot;280&quot;/&gt;&lt;/object&gt;&lt;object type=&quot;3&quot; unique_id=&quot;10008&quot;&gt;&lt;property id=&quot;20148&quot; value=&quot;5&quot;/&gt;&lt;property id=&quot;20300&quot; value=&quot;Slide 6&quot;/&gt;&lt;property id=&quot;20307&quot; value=&quot;323&quot;/&gt;&lt;/object&gt;&lt;object type=&quot;3&quot; unique_id=&quot;10009&quot;&gt;&lt;property id=&quot;20148&quot; value=&quot;5&quot;/&gt;&lt;property id=&quot;20300&quot; value=&quot;Slide 8&quot;/&gt;&lt;property id=&quot;20307&quot; value=&quot;334&quot;/&gt;&lt;/object&gt;&lt;object type=&quot;3&quot; unique_id=&quot;10011&quot;&gt;&lt;property id=&quot;20148&quot; value=&quot;5&quot;/&gt;&lt;property id=&quot;20300&quot; value=&quot;Slide 13&quot;/&gt;&lt;property id=&quot;20307&quot; value=&quot;326&quot;/&gt;&lt;/object&gt;&lt;object type=&quot;3&quot; unique_id=&quot;10015&quot;&gt;&lt;property id=&quot;20148&quot; value=&quot;5&quot;/&gt;&lt;property id=&quot;20300&quot; value=&quot;Slide 20&quot;/&gt;&lt;property id=&quot;20307&quot; value=&quot;335&quot;/&gt;&lt;/object&gt;&lt;object type=&quot;3&quot; unique_id=&quot;10023&quot;&gt;&lt;property id=&quot;20148&quot; value=&quot;5&quot;/&gt;&lt;property id=&quot;20300&quot; value=&quot;Slide 30&quot;/&gt;&lt;property id=&quot;20307&quot; value=&quot;317&quot;/&gt;&lt;/object&gt;&lt;object type=&quot;3&quot; unique_id=&quot;10302&quot;&gt;&lt;property id=&quot;20148&quot; value=&quot;5&quot;/&gt;&lt;property id=&quot;20300&quot; value=&quot;Slide 10&quot;/&gt;&lt;property id=&quot;20307&quot; value=&quot;351&quot;/&gt;&lt;/object&gt;&lt;object type=&quot;3&quot; unique_id=&quot;10303&quot;&gt;&lt;property id=&quot;20148&quot; value=&quot;5&quot;/&gt;&lt;property id=&quot;20300&quot; value=&quot;Slide 11&quot;/&gt;&lt;property id=&quot;20307&quot; value=&quot;349&quot;/&gt;&lt;/object&gt;&lt;object type=&quot;3&quot; unique_id=&quot;10680&quot;&gt;&lt;property id=&quot;20148&quot; value=&quot;5&quot;/&gt;&lt;property id=&quot;20300&quot; value=&quot;Slide 2&quot;/&gt;&lt;property id=&quot;20307&quot; value=&quot;352&quot;/&gt;&lt;/object&gt;&lt;object type=&quot;3&quot; unique_id=&quot;10967&quot;&gt;&lt;property id=&quot;20148&quot; value=&quot;5&quot;/&gt;&lt;property id=&quot;20300&quot; value=&quot;Slide 7&quot;/&gt;&lt;property id=&quot;20307&quot; value=&quot;353&quot;/&gt;&lt;/object&gt;&lt;object type=&quot;3&quot; unique_id=&quot;11389&quot;&gt;&lt;property id=&quot;20148&quot; value=&quot;5&quot;/&gt;&lt;property id=&quot;20300&quot; value=&quot;Slide 9&quot;/&gt;&lt;property id=&quot;20307&quot; value=&quot;355&quot;/&gt;&lt;/object&gt;&lt;object type=&quot;3&quot; unique_id=&quot;11471&quot;&gt;&lt;property id=&quot;20148&quot; value=&quot;5&quot;/&gt;&lt;property id=&quot;20300&quot; value=&quot;Slide 12&quot;/&gt;&lt;property id=&quot;20307&quot; value=&quot;356&quot;/&gt;&lt;/object&gt;&lt;object type=&quot;3&quot; unique_id=&quot;13618&quot;&gt;&lt;property id=&quot;20148&quot; value=&quot;5&quot;/&gt;&lt;property id=&quot;20300&quot; value=&quot;Slide 29&quot;/&gt;&lt;property id=&quot;20307&quot; value=&quot;359&quot;/&gt;&lt;/object&gt;&lt;object type=&quot;3&quot; unique_id=&quot;13619&quot;&gt;&lt;property id=&quot;20148&quot; value=&quot;5&quot;/&gt;&lt;property id=&quot;20300&quot; value=&quot;Slide 24&quot;/&gt;&lt;property id=&quot;20307&quot; value=&quot;357&quot;/&gt;&lt;/object&gt;&lt;object type=&quot;3&quot; unique_id=&quot;15277&quot;&gt;&lt;property id=&quot;20148&quot; value=&quot;5&quot;/&gt;&lt;property id=&quot;20300&quot; value=&quot;Slide 14&quot;/&gt;&lt;property id=&quot;20307&quot; value=&quot;360&quot;/&gt;&lt;/object&gt;&lt;object type=&quot;3&quot; unique_id=&quot;15278&quot;&gt;&lt;property id=&quot;20148&quot; value=&quot;5&quot;/&gt;&lt;property id=&quot;20300&quot; value=&quot;Slide 15&quot;/&gt;&lt;property id=&quot;20307&quot; value=&quot;361&quot;/&gt;&lt;/object&gt;&lt;object type=&quot;3&quot; unique_id=&quot;15279&quot;&gt;&lt;property id=&quot;20148&quot; value=&quot;5&quot;/&gt;&lt;property id=&quot;20300&quot; value=&quot;Slide 16&quot;/&gt;&lt;property id=&quot;20307&quot; value=&quot;362&quot;/&gt;&lt;/object&gt;&lt;object type=&quot;3&quot; unique_id=&quot;15280&quot;&gt;&lt;property id=&quot;20148&quot; value=&quot;5&quot;/&gt;&lt;property id=&quot;20300&quot; value=&quot;Slide 17&quot;/&gt;&lt;property id=&quot;20307&quot; value=&quot;363&quot;/&gt;&lt;/object&gt;&lt;object type=&quot;3&quot; unique_id=&quot;15281&quot;&gt;&lt;property id=&quot;20148&quot; value=&quot;5&quot;/&gt;&lt;property id=&quot;20300&quot; value=&quot;Slide 18&quot;/&gt;&lt;property id=&quot;20307&quot; value=&quot;364&quot;/&gt;&lt;/object&gt;&lt;object type=&quot;3&quot; unique_id=&quot;15282&quot;&gt;&lt;property id=&quot;20148&quot; value=&quot;5&quot;/&gt;&lt;property id=&quot;20300&quot; value=&quot;Slide 19&quot;/&gt;&lt;property id=&quot;20307&quot; value=&quot;365&quot;/&gt;&lt;/object&gt;&lt;object type=&quot;3&quot; unique_id=&quot;15678&quot;&gt;&lt;property id=&quot;20148&quot; value=&quot;5&quot;/&gt;&lt;property id=&quot;20300&quot; value=&quot;Slide 22&quot;/&gt;&lt;property id=&quot;20307&quot; value=&quot;366&quot;/&gt;&lt;/object&gt;&lt;object type=&quot;3&quot; unique_id=&quot;15787&quot;&gt;&lt;property id=&quot;20148&quot; value=&quot;5&quot;/&gt;&lt;property id=&quot;20300&quot; value=&quot;Slide 21&quot;/&gt;&lt;property id=&quot;20307&quot; value=&quot;367&quot;/&gt;&lt;/object&gt;&lt;object type=&quot;3&quot; unique_id=&quot;16047&quot;&gt;&lt;property id=&quot;20148&quot; value=&quot;5&quot;/&gt;&lt;property id=&quot;20300&quot; value=&quot;Slide 23&quot;/&gt;&lt;property id=&quot;20307&quot; value=&quot;368&quot;/&gt;&lt;/object&gt;&lt;object type=&quot;3&quot; unique_id=&quot;16315&quot;&gt;&lt;property id=&quot;20148&quot; value=&quot;5&quot;/&gt;&lt;property id=&quot;20300&quot; value=&quot;Slide 26&quot;/&gt;&lt;property id=&quot;20307&quot; value=&quot;369&quot;/&gt;&lt;/object&gt;&lt;object type=&quot;3&quot; unique_id=&quot;16595&quot;&gt;&lt;property id=&quot;20148&quot; value=&quot;5&quot;/&gt;&lt;property id=&quot;20300&quot; value=&quot;Slide 25&quot;/&gt;&lt;property id=&quot;20307&quot; value=&quot;370&quot;/&gt;&lt;/object&gt;&lt;object type=&quot;3&quot; unique_id=&quot;16891&quot;&gt;&lt;property id=&quot;20148&quot; value=&quot;5&quot;/&gt;&lt;property id=&quot;20300&quot; value=&quot;Slide 27&quot;/&gt;&lt;property id=&quot;20307&quot; value=&quot;372&quot;/&gt;&lt;/object&gt;&lt;object type=&quot;3&quot; unique_id=&quot;17661&quot;&gt;&lt;property id=&quot;20148&quot; value=&quot;5&quot;/&gt;&lt;property id=&quot;20300&quot; value=&quot;Slide 28&quot;/&gt;&lt;property id=&quot;20307&quot; value=&quot;374&quot;/&gt;&lt;/object&gt;&lt;object type=&quot;3&quot; unique_id=&quot;18098&quot;&gt;&lt;property id=&quot;20148&quot; value=&quot;5&quot;/&gt;&lt;property id=&quot;20300&quot; value=&quot;Slide 1&quot;/&gt;&lt;property id=&quot;20307&quot; value=&quot;375&quot;/&gt;&lt;/object&gt;&lt;/object&gt;&lt;/object&gt;&lt;/database&gt;"/>
  <p:tag name="SECTOMILLISECCONVERTED" val="1"/>
  <p:tag name="VIOLETID" val="11299338"/>
  <p:tag name="VIOLETTITLE" val="BÀN TAY DỊU DÀNG"/>
  <p:tag name="VIOLETLESSON" val="23"/>
  <p:tag name="VIOLETCATID" val="8048900"/>
  <p:tag name="VIOLETSUBJECT" val="Tập đọc 2"/>
  <p:tag name="VIOLETAUTHORID" val="3466747"/>
  <p:tag name="VIOLETAUTHORNAME" val="Chu Thị Soa"/>
  <p:tag name="VIOLETAUTHORAVATAR" val="3/466/747/avatar.jpg"/>
  <p:tag name="VIOLETAUTHORADDRESS" val="Trường TH Thị Trấn - Nghệ An"/>
  <p:tag name="VIOLETDATE" val="2015-10-11 07:30:49"/>
  <p:tag name="VIOLETHIT" val="369"/>
  <p:tag name="VIOLETLIKE" val="0"/>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2735</TotalTime>
  <Words>1021</Words>
  <Application>Microsoft Office PowerPoint</Application>
  <PresentationFormat>On-screen Show (4:3)</PresentationFormat>
  <Paragraphs>97</Paragraphs>
  <Slides>24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Times New Roman</vt:lpstr>
      <vt:lpstr>Tahoma</vt:lpstr>
      <vt:lpstr>Arial</vt:lpstr>
      <vt:lpstr>Wingdings 3</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dc:creator>
  <cp:lastModifiedBy>Hương Đào</cp:lastModifiedBy>
  <cp:revision>793</cp:revision>
  <dcterms:created xsi:type="dcterms:W3CDTF">2011-10-11T22:47:13Z</dcterms:created>
  <dcterms:modified xsi:type="dcterms:W3CDTF">2021-09-24T03:45:48Z</dcterms:modified>
</cp:coreProperties>
</file>