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761" r:id="rId2"/>
  </p:sldMasterIdLst>
  <p:notesMasterIdLst>
    <p:notesMasterId r:id="rId19"/>
  </p:notesMasterIdLst>
  <p:sldIdLst>
    <p:sldId id="301" r:id="rId3"/>
    <p:sldId id="257" r:id="rId4"/>
    <p:sldId id="258" r:id="rId5"/>
    <p:sldId id="259" r:id="rId6"/>
    <p:sldId id="288" r:id="rId7"/>
    <p:sldId id="262" r:id="rId8"/>
    <p:sldId id="293" r:id="rId9"/>
    <p:sldId id="263" r:id="rId10"/>
    <p:sldId id="261" r:id="rId11"/>
    <p:sldId id="281" r:id="rId12"/>
    <p:sldId id="274" r:id="rId13"/>
    <p:sldId id="276" r:id="rId14"/>
    <p:sldId id="280" r:id="rId15"/>
    <p:sldId id="277" r:id="rId16"/>
    <p:sldId id="278" r:id="rId17"/>
    <p:sldId id="300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50000"/>
      </a:spcBef>
      <a:spcAft>
        <a:spcPct val="0"/>
      </a:spcAft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3200" kern="1200">
        <a:solidFill>
          <a:srgbClr val="FF0000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6666FF"/>
    <a:srgbClr val="FF0066"/>
    <a:srgbClr val="FF00FF"/>
    <a:srgbClr val="A11FA1"/>
    <a:srgbClr val="AE128D"/>
    <a:srgbClr val="66FF33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7" autoAdjust="0"/>
    <p:restoredTop sz="86535" autoAdjust="0"/>
  </p:normalViewPr>
  <p:slideViewPr>
    <p:cSldViewPr snapToObjects="1">
      <p:cViewPr varScale="1">
        <p:scale>
          <a:sx n="74" d="100"/>
          <a:sy n="74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5" d="100"/>
        <a:sy n="65" d="100"/>
      </p:scale>
      <p:origin x="0" y="-17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06706D79-06FB-473F-9436-62503A541A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0858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706D79-06FB-473F-9436-62503A541A4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60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C0F8BB-FA6D-44F5-BB6A-FCE3E73FCA88}" type="slidenum">
              <a:rPr lang="en-US"/>
              <a:pPr/>
              <a:t>11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43498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61f1f213bd_3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61f1f213bd_3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5837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48131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48132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3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4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5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6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7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8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39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0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1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2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145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4814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49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48150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51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52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53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48154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55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56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57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48158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59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60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161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48162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63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64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165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6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7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8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9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0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1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72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8173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8174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FB8483-DBB2-4DF5-AC82-E5626E473F3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817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817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CC00DA-D3E1-4A00-8B4A-2EDC93A6FC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9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3085E-F6D5-4113-94AE-DF84C1DF83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28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BIG TITLE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"/>
          <p:cNvSpPr txBox="1">
            <a:spLocks noGrp="1"/>
          </p:cNvSpPr>
          <p:nvPr>
            <p:ph type="ctrTitle"/>
          </p:nvPr>
        </p:nvSpPr>
        <p:spPr>
          <a:xfrm>
            <a:off x="621325" y="710633"/>
            <a:ext cx="2926500" cy="17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48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48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48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48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48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48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48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48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48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4385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279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8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75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86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729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41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2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D6BAC-26C7-4A90-8178-79FDB80D33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75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89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99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39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813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BIG TITLE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"/>
          <p:cNvSpPr txBox="1">
            <a:spLocks noGrp="1"/>
          </p:cNvSpPr>
          <p:nvPr>
            <p:ph type="ctrTitle"/>
          </p:nvPr>
        </p:nvSpPr>
        <p:spPr>
          <a:xfrm>
            <a:off x="621325" y="710633"/>
            <a:ext cx="2926500" cy="17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67776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55E9B-1DFF-4FDF-9AF9-C2B3C41E90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97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80B3F-30CB-4EEF-8742-F7318C0474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0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F5292D-CBA2-4099-AA20-A5C4D43DDE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37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B46FAF-7589-450B-AE64-CC59D3A882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F3987-24A1-419F-9C1D-A518DDDB59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59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9C45F-8540-43C8-A473-644FCC7AE5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1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85778-A7B4-41C2-A9D1-3BC079BC51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58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710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7108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710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1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711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1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711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4712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2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2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7124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5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12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712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3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131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713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3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3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3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4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715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715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715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715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19FAA976-8B66-4101-8C1B-CD85A8DF747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760" r:id="rId12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4EBA4-625D-42B7-99AB-B39A788B9766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0AFFF-5198-4B26-A62D-F17537DA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4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7" Type="http://schemas.openxmlformats.org/officeDocument/2006/relationships/slide" Target="slide1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" y="1700869"/>
            <a:ext cx="8511540" cy="1728131"/>
          </a:xfrm>
        </p:spPr>
        <p:txBody>
          <a:bodyPr>
            <a:normAutofit/>
          </a:bodyPr>
          <a:lstStyle/>
          <a:p>
            <a:pPr algn="ctr"/>
            <a:r>
              <a:rPr lang="en-US" b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 ba ngày 5 tháng 10 năm 2021</a:t>
            </a:r>
            <a:br>
              <a:rPr lang="en-US" b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  <a:br>
              <a:rPr lang="en-US" b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Tìm số trung bình cộng (tr.26)</a:t>
            </a:r>
            <a:endParaRPr lang="en-US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426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295400" y="3657600"/>
            <a:ext cx="609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800" b="1" u="sng"/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685800" y="152400"/>
            <a:ext cx="7848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u="sng" dirty="0" err="1">
                <a:solidFill>
                  <a:srgbClr val="0070C0"/>
                </a:solidFill>
              </a:rPr>
              <a:t>Bài</a:t>
            </a:r>
            <a:r>
              <a:rPr lang="en-US" b="1" u="sng" dirty="0">
                <a:solidFill>
                  <a:srgbClr val="0070C0"/>
                </a:solidFill>
              </a:rPr>
              <a:t> </a:t>
            </a:r>
            <a:r>
              <a:rPr lang="en-US" b="1" u="sng" dirty="0" err="1">
                <a:solidFill>
                  <a:srgbClr val="0070C0"/>
                </a:solidFill>
              </a:rPr>
              <a:t>tập</a:t>
            </a:r>
            <a:r>
              <a:rPr lang="en-US" b="1" u="sng" dirty="0">
                <a:solidFill>
                  <a:srgbClr val="0070C0"/>
                </a:solidFill>
              </a:rPr>
              <a:t> 3</a:t>
            </a:r>
            <a:r>
              <a:rPr lang="en-US" b="1" dirty="0">
                <a:solidFill>
                  <a:srgbClr val="0070C0"/>
                </a:solidFill>
              </a:rPr>
              <a:t> :  </a:t>
            </a:r>
            <a:r>
              <a:rPr lang="en-US" b="1" dirty="0" err="1">
                <a:solidFill>
                  <a:srgbClr val="0070C0"/>
                </a:solidFill>
              </a:rPr>
              <a:t>Tìm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trung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bình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cộng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của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các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số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tự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nhiên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liên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tiếp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từ</a:t>
            </a:r>
            <a:r>
              <a:rPr lang="en-US" b="1" dirty="0">
                <a:solidFill>
                  <a:srgbClr val="0070C0"/>
                </a:solidFill>
              </a:rPr>
              <a:t> 1 </a:t>
            </a:r>
            <a:r>
              <a:rPr lang="en-US" b="1" dirty="0" err="1">
                <a:solidFill>
                  <a:srgbClr val="0070C0"/>
                </a:solidFill>
              </a:rPr>
              <a:t>đến</a:t>
            </a:r>
            <a:r>
              <a:rPr lang="en-US" b="1" dirty="0">
                <a:solidFill>
                  <a:srgbClr val="0070C0"/>
                </a:solidFill>
              </a:rPr>
              <a:t> 9.</a:t>
            </a:r>
          </a:p>
        </p:txBody>
      </p:sp>
      <p:sp>
        <p:nvSpPr>
          <p:cNvPr id="70663" name="AutoShape 7"/>
          <p:cNvSpPr>
            <a:spLocks noChangeArrowheads="1"/>
          </p:cNvSpPr>
          <p:nvPr/>
        </p:nvSpPr>
        <p:spPr bwMode="auto">
          <a:xfrm>
            <a:off x="1295400" y="1866900"/>
            <a:ext cx="6248400" cy="762000"/>
          </a:xfrm>
          <a:prstGeom prst="flowChartConnector">
            <a:avLst/>
          </a:prstGeom>
          <a:gradFill rotWithShape="1">
            <a:gsLst>
              <a:gs pos="0">
                <a:srgbClr val="6600FF"/>
              </a:gs>
              <a:gs pos="50000">
                <a:srgbClr val="6600FF">
                  <a:gamma/>
                  <a:tint val="0"/>
                  <a:invGamma/>
                </a:srgbClr>
              </a:gs>
              <a:gs pos="100000">
                <a:srgbClr val="6600FF"/>
              </a:gs>
            </a:gsLst>
            <a:lin ang="5400000" scaled="1"/>
          </a:gra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 b="1">
              <a:solidFill>
                <a:srgbClr val="800000"/>
              </a:solidFill>
            </a:endParaRPr>
          </a:p>
          <a:p>
            <a:pPr algn="ctr"/>
            <a:r>
              <a:rPr lang="en-US" sz="2800" b="1">
                <a:solidFill>
                  <a:srgbClr val="800000"/>
                </a:solidFill>
              </a:rPr>
              <a:t>Từ 1 đến 9 gồm những số nào ?</a:t>
            </a:r>
          </a:p>
          <a:p>
            <a:pPr algn="ctr">
              <a:spcBef>
                <a:spcPct val="0"/>
              </a:spcBef>
            </a:pP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1066800" y="1277938"/>
            <a:ext cx="7010400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</a:rPr>
              <a:t>Các số từ 1 đến 9 là : </a:t>
            </a:r>
            <a:r>
              <a:rPr lang="en-US" sz="2800" b="1">
                <a:solidFill>
                  <a:srgbClr val="000000"/>
                </a:solidFill>
              </a:rPr>
              <a:t>1, 2, 3, 4, 5, 6, 7, 8, 9.</a:t>
            </a:r>
          </a:p>
          <a:p>
            <a:endParaRPr lang="en-US" sz="2800" u="sng"/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152400" y="4023282"/>
            <a:ext cx="853440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indent="268288">
              <a:spcBef>
                <a:spcPct val="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79475" indent="-342900">
              <a:spcBef>
                <a:spcPct val="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01763" indent="-342900">
              <a:spcBef>
                <a:spcPct val="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924050" indent="-342900">
              <a:spcBef>
                <a:spcPct val="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446338" indent="-342900">
              <a:spcBef>
                <a:spcPct val="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353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073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1793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513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A11FA1"/>
                </a:solidFill>
              </a:rPr>
              <a:t>Trung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bình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cộng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của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các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số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tự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nhiên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liên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tiếp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từ</a:t>
            </a:r>
            <a:r>
              <a:rPr lang="en-US" b="1" dirty="0">
                <a:solidFill>
                  <a:srgbClr val="A11FA1"/>
                </a:solidFill>
              </a:rPr>
              <a:t> 1 </a:t>
            </a:r>
            <a:r>
              <a:rPr lang="en-US" b="1" dirty="0" err="1">
                <a:solidFill>
                  <a:srgbClr val="A11FA1"/>
                </a:solidFill>
              </a:rPr>
              <a:t>đến</a:t>
            </a:r>
            <a:r>
              <a:rPr lang="en-US" b="1" dirty="0">
                <a:solidFill>
                  <a:srgbClr val="A11FA1"/>
                </a:solidFill>
              </a:rPr>
              <a:t> 9 </a:t>
            </a:r>
            <a:r>
              <a:rPr lang="en-US" b="1" dirty="0" err="1">
                <a:solidFill>
                  <a:srgbClr val="A11FA1"/>
                </a:solidFill>
              </a:rPr>
              <a:t>là</a:t>
            </a:r>
            <a:r>
              <a:rPr lang="en-US" b="1" dirty="0">
                <a:solidFill>
                  <a:srgbClr val="A11FA1"/>
                </a:solidFill>
              </a:rPr>
              <a:t> :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dirty="0">
                <a:solidFill>
                  <a:srgbClr val="A11FA1"/>
                </a:solidFill>
              </a:rPr>
              <a:t>    (1 + 2 +3 + 4 + 5 + 6 + 7 + 8 + 9) : 9 = 5 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dirty="0">
                <a:solidFill>
                  <a:srgbClr val="A11FA1"/>
                </a:solidFill>
              </a:rPr>
              <a:t>                                                 </a:t>
            </a:r>
            <a:r>
              <a:rPr lang="en-US" sz="3600" u="sng" dirty="0" err="1">
                <a:solidFill>
                  <a:srgbClr val="A11FA1"/>
                </a:solidFill>
              </a:rPr>
              <a:t>Đáp</a:t>
            </a:r>
            <a:r>
              <a:rPr lang="en-US" sz="3600" u="sng" dirty="0">
                <a:solidFill>
                  <a:srgbClr val="A11FA1"/>
                </a:solidFill>
              </a:rPr>
              <a:t> </a:t>
            </a:r>
            <a:r>
              <a:rPr lang="en-US" sz="3600" u="sng" dirty="0" err="1">
                <a:solidFill>
                  <a:srgbClr val="A11FA1"/>
                </a:solidFill>
              </a:rPr>
              <a:t>số</a:t>
            </a:r>
            <a:r>
              <a:rPr lang="en-US" sz="3600" dirty="0">
                <a:solidFill>
                  <a:srgbClr val="A11FA1"/>
                </a:solidFill>
              </a:rPr>
              <a:t> : 5</a:t>
            </a:r>
            <a:r>
              <a:rPr lang="en-US" dirty="0">
                <a:solidFill>
                  <a:srgbClr val="A11FA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en-US" sz="2800" u="sng" dirty="0">
              <a:solidFill>
                <a:srgbClr val="A11FA1"/>
              </a:solidFill>
            </a:endParaRPr>
          </a:p>
        </p:txBody>
      </p:sp>
      <p:sp>
        <p:nvSpPr>
          <p:cNvPr id="70675" name="Rectangle 19"/>
          <p:cNvSpPr>
            <a:spLocks noChangeArrowheads="1"/>
          </p:cNvSpPr>
          <p:nvPr/>
        </p:nvSpPr>
        <p:spPr bwMode="auto">
          <a:xfrm>
            <a:off x="1663700" y="2927351"/>
            <a:ext cx="32351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</a:rPr>
              <a:t>Từ</a:t>
            </a:r>
            <a:r>
              <a:rPr lang="en-US" dirty="0">
                <a:solidFill>
                  <a:srgbClr val="000000"/>
                </a:solidFill>
              </a:rPr>
              <a:t> 1 </a:t>
            </a:r>
            <a:r>
              <a:rPr lang="en-US" dirty="0" err="1">
                <a:solidFill>
                  <a:srgbClr val="000000"/>
                </a:solidFill>
              </a:rPr>
              <a:t>đến</a:t>
            </a:r>
            <a:r>
              <a:rPr lang="en-US" dirty="0">
                <a:solidFill>
                  <a:srgbClr val="000000"/>
                </a:solidFill>
              </a:rPr>
              <a:t> 9 </a:t>
            </a:r>
            <a:r>
              <a:rPr lang="en-US" dirty="0" err="1">
                <a:solidFill>
                  <a:srgbClr val="000000"/>
                </a:solidFill>
              </a:rPr>
              <a:t>có</a:t>
            </a:r>
            <a:r>
              <a:rPr lang="en-US" dirty="0">
                <a:solidFill>
                  <a:srgbClr val="000000"/>
                </a:solidFill>
              </a:rPr>
              <a:t> 9 </a:t>
            </a:r>
            <a:r>
              <a:rPr lang="en-US" dirty="0" err="1">
                <a:solidFill>
                  <a:srgbClr val="000000"/>
                </a:solidFill>
              </a:rPr>
              <a:t>số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0676" name="AutoShape 20"/>
          <p:cNvSpPr>
            <a:spLocks noChangeArrowheads="1"/>
          </p:cNvSpPr>
          <p:nvPr/>
        </p:nvSpPr>
        <p:spPr bwMode="auto">
          <a:xfrm>
            <a:off x="32544" y="1944574"/>
            <a:ext cx="8621712" cy="1538288"/>
          </a:xfrm>
          <a:prstGeom prst="flowChartConnector">
            <a:avLst/>
          </a:prstGeom>
          <a:gradFill rotWithShape="1">
            <a:gsLst>
              <a:gs pos="0">
                <a:srgbClr val="6600FF"/>
              </a:gs>
              <a:gs pos="50000">
                <a:srgbClr val="6600FF">
                  <a:gamma/>
                  <a:tint val="0"/>
                  <a:invGamma/>
                </a:srgbClr>
              </a:gs>
              <a:gs pos="100000">
                <a:srgbClr val="6600FF"/>
              </a:gs>
            </a:gsLst>
            <a:lin ang="5400000" scaled="1"/>
          </a:gra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50000"/>
              </a:lnSpc>
            </a:pPr>
            <a:r>
              <a:rPr lang="en-US" dirty="0" err="1">
                <a:solidFill>
                  <a:srgbClr val="FF0066"/>
                </a:solidFill>
              </a:rPr>
              <a:t>Muốn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err="1">
                <a:solidFill>
                  <a:srgbClr val="FF0066"/>
                </a:solidFill>
              </a:rPr>
              <a:t>tìm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err="1">
                <a:solidFill>
                  <a:srgbClr val="FF0066"/>
                </a:solidFill>
              </a:rPr>
              <a:t>trung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err="1">
                <a:solidFill>
                  <a:srgbClr val="FF0066"/>
                </a:solidFill>
              </a:rPr>
              <a:t>bình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err="1">
                <a:solidFill>
                  <a:srgbClr val="FF0066"/>
                </a:solidFill>
              </a:rPr>
              <a:t>cộng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err="1">
                <a:solidFill>
                  <a:srgbClr val="FF0066"/>
                </a:solidFill>
              </a:rPr>
              <a:t>của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err="1">
                <a:solidFill>
                  <a:srgbClr val="FF0066"/>
                </a:solidFill>
              </a:rPr>
              <a:t>các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err="1">
                <a:solidFill>
                  <a:srgbClr val="FF0066"/>
                </a:solidFill>
              </a:rPr>
              <a:t>số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err="1">
                <a:solidFill>
                  <a:srgbClr val="FF0066"/>
                </a:solidFill>
              </a:rPr>
              <a:t>đó</a:t>
            </a:r>
            <a:r>
              <a:rPr lang="en-US" dirty="0">
                <a:solidFill>
                  <a:srgbClr val="FF0066"/>
                </a:solidFill>
              </a:rPr>
              <a:t>, </a:t>
            </a:r>
          </a:p>
          <a:p>
            <a:pPr algn="ctr">
              <a:lnSpc>
                <a:spcPct val="50000"/>
              </a:lnSpc>
            </a:pPr>
            <a:r>
              <a:rPr lang="en-US" dirty="0">
                <a:solidFill>
                  <a:srgbClr val="FF0066"/>
                </a:solidFill>
              </a:rPr>
              <a:t>ta </a:t>
            </a:r>
            <a:r>
              <a:rPr lang="en-US" dirty="0" err="1">
                <a:solidFill>
                  <a:srgbClr val="FF0066"/>
                </a:solidFill>
              </a:rPr>
              <a:t>làm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err="1">
                <a:solidFill>
                  <a:srgbClr val="FF0066"/>
                </a:solidFill>
              </a:rPr>
              <a:t>thế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err="1">
                <a:solidFill>
                  <a:srgbClr val="FF0066"/>
                </a:solidFill>
              </a:rPr>
              <a:t>nào</a:t>
            </a:r>
            <a:r>
              <a:rPr lang="en-US" dirty="0">
                <a:solidFill>
                  <a:srgbClr val="FF0066"/>
                </a:solidFill>
              </a:rPr>
              <a:t> ?</a:t>
            </a:r>
          </a:p>
        </p:txBody>
      </p:sp>
      <p:sp>
        <p:nvSpPr>
          <p:cNvPr id="70677" name="AutoShape 21"/>
          <p:cNvSpPr>
            <a:spLocks noChangeArrowheads="1"/>
          </p:cNvSpPr>
          <p:nvPr/>
        </p:nvSpPr>
        <p:spPr bwMode="auto">
          <a:xfrm>
            <a:off x="838200" y="3322875"/>
            <a:ext cx="6858000" cy="594281"/>
          </a:xfrm>
          <a:prstGeom prst="flowChartConnector">
            <a:avLst/>
          </a:prstGeom>
          <a:gradFill rotWithShape="1">
            <a:gsLst>
              <a:gs pos="0">
                <a:srgbClr val="6600FF"/>
              </a:gs>
              <a:gs pos="50000">
                <a:srgbClr val="6600FF">
                  <a:gamma/>
                  <a:tint val="0"/>
                  <a:invGamma/>
                </a:srgbClr>
              </a:gs>
              <a:gs pos="100000">
                <a:srgbClr val="6600FF"/>
              </a:gs>
            </a:gsLst>
            <a:lin ang="5400000" scaled="1"/>
          </a:gra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err="1"/>
              <a:t>Từ</a:t>
            </a:r>
            <a:r>
              <a:rPr lang="en-US" dirty="0"/>
              <a:t> 1 </a:t>
            </a:r>
            <a:r>
              <a:rPr lang="en-US" dirty="0" err="1"/>
              <a:t>đến</a:t>
            </a:r>
            <a:r>
              <a:rPr lang="en-US" dirty="0"/>
              <a:t> 9 </a:t>
            </a:r>
            <a:r>
              <a:rPr lang="en-US" dirty="0" err="1"/>
              <a:t>có</a:t>
            </a:r>
            <a:r>
              <a:rPr lang="en-US" dirty="0"/>
              <a:t> bao </a:t>
            </a:r>
            <a:r>
              <a:rPr lang="en-US" dirty="0" err="1"/>
              <a:t>nhiêu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?</a:t>
            </a:r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533400" y="1884362"/>
            <a:ext cx="8382000" cy="184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dirty="0" err="1">
                <a:solidFill>
                  <a:srgbClr val="000000"/>
                </a:solidFill>
              </a:rPr>
              <a:t>Tính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tổng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của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các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số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tự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nhiên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liên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tiếp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từ</a:t>
            </a:r>
            <a:r>
              <a:rPr lang="en-US" dirty="0">
                <a:solidFill>
                  <a:srgbClr val="000000"/>
                </a:solidFill>
              </a:rPr>
              <a:t> 1 </a:t>
            </a:r>
            <a:r>
              <a:rPr lang="en-US" dirty="0" err="1">
                <a:solidFill>
                  <a:srgbClr val="000000"/>
                </a:solidFill>
              </a:rPr>
              <a:t>đến</a:t>
            </a:r>
            <a:r>
              <a:rPr lang="en-US" dirty="0">
                <a:solidFill>
                  <a:srgbClr val="000000"/>
                </a:solidFill>
              </a:rPr>
              <a:t> 9.</a:t>
            </a:r>
          </a:p>
          <a:p>
            <a:pPr>
              <a:lnSpc>
                <a:spcPct val="80000"/>
              </a:lnSpc>
            </a:pPr>
            <a:r>
              <a:rPr lang="en-US" b="1" dirty="0">
                <a:solidFill>
                  <a:srgbClr val="000000"/>
                </a:solidFill>
              </a:rPr>
              <a:t>(1 + 2 + 3 + 4 + 5 + 6 + 7 + 8 + 9) 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3307009" y="3492102"/>
            <a:ext cx="200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u="sng" dirty="0" err="1"/>
              <a:t>Giải</a:t>
            </a:r>
            <a:endParaRPr lang="en-US" u="sng" dirty="0"/>
          </a:p>
        </p:txBody>
      </p:sp>
    </p:spTree>
  </p:cSld>
  <p:clrMapOvr>
    <a:masterClrMapping/>
  </p:clrMapOvr>
  <p:transition spd="slow" advTm="0">
    <p:wipe dir="u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9" dur="2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7" dur="200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0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0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0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70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70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3" grpId="0" animBg="1"/>
      <p:bldP spid="70663" grpId="1" animBg="1"/>
      <p:bldP spid="70664" grpId="0"/>
      <p:bldP spid="70675" grpId="0"/>
      <p:bldP spid="70676" grpId="0" animBg="1"/>
      <p:bldP spid="70676" grpId="1" animBg="1"/>
      <p:bldP spid="70677" grpId="0" animBg="1"/>
      <p:bldP spid="70677" grpId="1" animBg="1"/>
      <p:bldP spid="70678" grpId="0"/>
      <p:bldP spid="706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AutoShape 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3500000">
            <a:off x="1875632" y="3001168"/>
            <a:ext cx="3155950" cy="3554413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/>
          <a:lstStyle/>
          <a:p>
            <a:pPr algn="ctr">
              <a:spcBef>
                <a:spcPct val="0"/>
              </a:spcBef>
            </a:pPr>
            <a:r>
              <a:rPr lang="en-US" sz="8000" b="1" dirty="0">
                <a:solidFill>
                  <a:srgbClr val="FFFF66"/>
                </a:solidFill>
              </a:rPr>
              <a:t>3</a:t>
            </a:r>
            <a:endParaRPr lang="en-US" sz="2400" b="1" dirty="0">
              <a:solidFill>
                <a:srgbClr val="FFFF66"/>
              </a:solidFill>
            </a:endParaRPr>
          </a:p>
        </p:txBody>
      </p:sp>
      <p:sp>
        <p:nvSpPr>
          <p:cNvPr id="54276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8900000">
            <a:off x="1709738" y="588963"/>
            <a:ext cx="2938462" cy="35258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>
              <a:spcBef>
                <a:spcPct val="0"/>
              </a:spcBef>
            </a:pPr>
            <a:endParaRPr lang="en-US" sz="2400" b="1" dirty="0">
              <a:solidFill>
                <a:schemeClr val="tx1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8000" b="1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54277" name="AutoShap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2700000">
            <a:off x="4417548" y="462627"/>
            <a:ext cx="3038475" cy="352107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/>
          <a:lstStyle/>
          <a:p>
            <a:pPr algn="ctr">
              <a:spcBef>
                <a:spcPct val="0"/>
              </a:spcBef>
            </a:pPr>
            <a:r>
              <a:rPr lang="en-US" sz="8000" b="1" dirty="0">
                <a:solidFill>
                  <a:srgbClr val="FF7C80"/>
                </a:solidFill>
              </a:rPr>
              <a:t>1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54278" name="AutoShape 6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8100000">
            <a:off x="4419600" y="2971800"/>
            <a:ext cx="3060700" cy="35052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/>
          <a:lstStyle/>
          <a:p>
            <a:pPr algn="ctr">
              <a:spcBef>
                <a:spcPct val="0"/>
              </a:spcBef>
            </a:pPr>
            <a:r>
              <a:rPr lang="en-US" sz="8000" b="1" dirty="0">
                <a:solidFill>
                  <a:srgbClr val="FF7C80"/>
                </a:solidFill>
              </a:rPr>
              <a:t>2</a:t>
            </a:r>
          </a:p>
          <a:p>
            <a:pPr algn="ctr">
              <a:spcBef>
                <a:spcPct val="0"/>
              </a:spcBef>
            </a:pPr>
            <a:endParaRPr lang="en-US" sz="8000" b="1" dirty="0">
              <a:solidFill>
                <a:srgbClr val="FF7C80"/>
              </a:solidFill>
            </a:endParaRPr>
          </a:p>
        </p:txBody>
      </p:sp>
      <p:sp>
        <p:nvSpPr>
          <p:cNvPr id="54279" name="Oval 7"/>
          <p:cNvSpPr>
            <a:spLocks noChangeArrowheads="1"/>
          </p:cNvSpPr>
          <p:nvPr/>
        </p:nvSpPr>
        <p:spPr bwMode="auto">
          <a:xfrm>
            <a:off x="3429000" y="2133600"/>
            <a:ext cx="2438400" cy="260667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7C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0"/>
              </a:spcBef>
            </a:pPr>
            <a:r>
              <a:rPr lang="en-US" dirty="0" err="1">
                <a:solidFill>
                  <a:srgbClr val="0000CC"/>
                </a:solidFill>
              </a:rPr>
              <a:t>Em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chọn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cánh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hoa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nào</a:t>
            </a:r>
            <a:r>
              <a:rPr lang="en-US" dirty="0">
                <a:solidFill>
                  <a:srgbClr val="0000CC"/>
                </a:solidFill>
              </a:rPr>
              <a:t> ?</a:t>
            </a:r>
          </a:p>
        </p:txBody>
      </p:sp>
      <p:sp>
        <p:nvSpPr>
          <p:cNvPr id="15" name="Oval 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429000" y="2133600"/>
            <a:ext cx="2438400" cy="260667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7C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0"/>
              </a:spcBef>
            </a:pPr>
            <a:r>
              <a:rPr lang="en-US" dirty="0" err="1">
                <a:solidFill>
                  <a:srgbClr val="0000CC"/>
                </a:solidFill>
              </a:rPr>
              <a:t>Chúc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mừng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các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bạn</a:t>
            </a:r>
            <a:r>
              <a:rPr lang="en-US" dirty="0">
                <a:solidFill>
                  <a:srgbClr val="0000CC"/>
                </a:solidFill>
              </a:rPr>
              <a:t>!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42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42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4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42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42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79"/>
                  </p:tgtEl>
                </p:cond>
              </p:nextCondLst>
            </p:seq>
          </p:childTnLst>
        </p:cTn>
      </p:par>
    </p:tnLst>
    <p:bldLst>
      <p:bldP spid="54275" grpId="0" animBg="1"/>
      <p:bldP spid="54276" grpId="0" animBg="1"/>
      <p:bldP spid="54277" grpId="0" animBg="1"/>
      <p:bldP spid="54278" grpId="0" animBg="1"/>
      <p:bldP spid="54279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6263" y="1304925"/>
            <a:ext cx="7772400" cy="17287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; 3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5</a:t>
            </a:r>
          </a:p>
        </p:txBody>
      </p:sp>
      <p:sp>
        <p:nvSpPr>
          <p:cNvPr id="57347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627313" y="1628775"/>
            <a:ext cx="3600450" cy="393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5200" b="1"/>
              <a:t>3</a:t>
            </a:r>
          </a:p>
        </p:txBody>
      </p:sp>
      <p:sp>
        <p:nvSpPr>
          <p:cNvPr id="57348" name="AutoShape 4">
            <a:hlinkClick r:id="rId3" action="ppaction://hlinksldjump" highlightClick="1">
              <a:snd r:embed="rId4" name="camera.wav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8016875" y="579596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build="p"/>
      <p:bldP spid="573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6263" y="1304925"/>
            <a:ext cx="7772400" cy="17287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 ; 4 </a:t>
            </a:r>
            <a:r>
              <a:rPr lang="en-US" sz="4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6</a:t>
            </a:r>
          </a:p>
        </p:txBody>
      </p:sp>
      <p:sp>
        <p:nvSpPr>
          <p:cNvPr id="61443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627313" y="1628775"/>
            <a:ext cx="3600450" cy="393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5200" b="1"/>
              <a:t>4</a:t>
            </a:r>
          </a:p>
        </p:txBody>
      </p:sp>
      <p:sp>
        <p:nvSpPr>
          <p:cNvPr id="61444" name="AutoShape 4">
            <a:hlinkClick r:id="rId3" action="ppaction://hlinksldjump" highlightClick="1">
              <a:snd r:embed="rId4" name="camera.wav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8016875" y="579596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 build="p"/>
      <p:bldP spid="614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6263" y="1143000"/>
            <a:ext cx="7772400" cy="17287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; 3 ; 5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7</a:t>
            </a:r>
          </a:p>
        </p:txBody>
      </p:sp>
      <p:sp>
        <p:nvSpPr>
          <p:cNvPr id="58371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627313" y="1628775"/>
            <a:ext cx="3600450" cy="393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5200" b="1"/>
              <a:t>4</a:t>
            </a:r>
          </a:p>
        </p:txBody>
      </p:sp>
      <p:sp>
        <p:nvSpPr>
          <p:cNvPr id="58372" name="AutoShape 4">
            <a:hlinkClick r:id="rId2" action="ppaction://hlinksldjump" highlightClick="1">
              <a:snd r:embed="rId3" name="camera.wav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8016875" y="579596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build="p"/>
      <p:bldP spid="5837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6263" y="1304925"/>
            <a:ext cx="7772400" cy="1728788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 ; 4 ; 6 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  <p:sp>
        <p:nvSpPr>
          <p:cNvPr id="59395" name="Text Box 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627313" y="1628775"/>
            <a:ext cx="3600450" cy="393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5200" b="1"/>
              <a:t>5</a:t>
            </a:r>
          </a:p>
        </p:txBody>
      </p:sp>
      <p:sp>
        <p:nvSpPr>
          <p:cNvPr id="59396" name="AutoShape 4">
            <a:hlinkClick r:id="rId3" action="ppaction://hlinksldjump" highlightClick="1">
              <a:snd r:embed="rId4" name="camera.wav"/>
            </a:hlinkClick>
            <a:hlinkHover r:id="rId2" action="ppaction://hlinksldjump"/>
          </p:cNvPr>
          <p:cNvSpPr>
            <a:spLocks noChangeArrowheads="1"/>
          </p:cNvSpPr>
          <p:nvPr/>
        </p:nvSpPr>
        <p:spPr bwMode="auto">
          <a:xfrm>
            <a:off x="8016875" y="5795963"/>
            <a:ext cx="550863" cy="477837"/>
          </a:xfrm>
          <a:prstGeom prst="actionButtonReturn">
            <a:avLst/>
          </a:prstGeom>
          <a:solidFill>
            <a:srgbClr val="CCFFCC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build="p"/>
      <p:bldP spid="5939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1" y="355600"/>
            <a:ext cx="9127127" cy="6248400"/>
          </a:xfrm>
          <a:prstGeom prst="rect">
            <a:avLst/>
          </a:prstGeom>
        </p:spPr>
      </p:pic>
      <p:sp>
        <p:nvSpPr>
          <p:cNvPr id="820" name="Google Shape;820;p29"/>
          <p:cNvSpPr txBox="1">
            <a:spLocks noGrp="1"/>
          </p:cNvSpPr>
          <p:nvPr>
            <p:ph type="ctrTitle"/>
          </p:nvPr>
        </p:nvSpPr>
        <p:spPr>
          <a:xfrm>
            <a:off x="1075479" y="2669236"/>
            <a:ext cx="7852621" cy="329184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thống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</a:t>
            </a:r>
            <a:b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Chữa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sai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</a:t>
            </a:r>
            <a:b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3.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Xem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</a:t>
            </a:r>
            <a:b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Vận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dụng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tốt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kiến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ambria" panose="02040503050406030204" pitchFamily="18" charset="0"/>
                <a:cs typeface="Times New Roman" pitchFamily="18" charset="0"/>
              </a:rPr>
              <a:t>.</a:t>
            </a:r>
            <a:endParaRPr sz="3200" b="1" dirty="0">
              <a:solidFill>
                <a:srgbClr val="002060"/>
              </a:solidFill>
              <a:latin typeface="Times New Roman" pitchFamily="18" charset="0"/>
              <a:ea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Google Shape;601;p25"/>
          <p:cNvSpPr/>
          <p:nvPr/>
        </p:nvSpPr>
        <p:spPr>
          <a:xfrm>
            <a:off x="2489941" y="1062857"/>
            <a:ext cx="4227956" cy="1288124"/>
          </a:xfrm>
          <a:custGeom>
            <a:avLst/>
            <a:gdLst/>
            <a:ahLst/>
            <a:cxnLst/>
            <a:rect l="l" t="t" r="r" b="b"/>
            <a:pathLst>
              <a:path w="72132" h="25868" extrusionOk="0">
                <a:moveTo>
                  <a:pt x="33085" y="942"/>
                </a:moveTo>
                <a:cubicBezTo>
                  <a:pt x="34029" y="942"/>
                  <a:pt x="34973" y="981"/>
                  <a:pt x="35918" y="981"/>
                </a:cubicBezTo>
                <a:cubicBezTo>
                  <a:pt x="36232" y="981"/>
                  <a:pt x="36546" y="977"/>
                  <a:pt x="36860" y="965"/>
                </a:cubicBezTo>
                <a:cubicBezTo>
                  <a:pt x="36974" y="961"/>
                  <a:pt x="37087" y="959"/>
                  <a:pt x="37201" y="959"/>
                </a:cubicBezTo>
                <a:cubicBezTo>
                  <a:pt x="38334" y="959"/>
                  <a:pt x="39474" y="1152"/>
                  <a:pt x="40613" y="1187"/>
                </a:cubicBezTo>
                <a:cubicBezTo>
                  <a:pt x="41489" y="1213"/>
                  <a:pt x="42362" y="1268"/>
                  <a:pt x="43236" y="1318"/>
                </a:cubicBezTo>
                <a:cubicBezTo>
                  <a:pt x="44236" y="1376"/>
                  <a:pt x="45235" y="1473"/>
                  <a:pt x="46237" y="1513"/>
                </a:cubicBezTo>
                <a:cubicBezTo>
                  <a:pt x="47615" y="1566"/>
                  <a:pt x="48965" y="1889"/>
                  <a:pt x="50336" y="1957"/>
                </a:cubicBezTo>
                <a:cubicBezTo>
                  <a:pt x="51489" y="2015"/>
                  <a:pt x="52631" y="2162"/>
                  <a:pt x="53763" y="2341"/>
                </a:cubicBezTo>
                <a:cubicBezTo>
                  <a:pt x="54605" y="2472"/>
                  <a:pt x="55458" y="2497"/>
                  <a:pt x="56290" y="2667"/>
                </a:cubicBezTo>
                <a:cubicBezTo>
                  <a:pt x="57332" y="2879"/>
                  <a:pt x="58390" y="2987"/>
                  <a:pt x="59428" y="3180"/>
                </a:cubicBezTo>
                <a:cubicBezTo>
                  <a:pt x="60165" y="3316"/>
                  <a:pt x="60928" y="3360"/>
                  <a:pt x="61647" y="3594"/>
                </a:cubicBezTo>
                <a:cubicBezTo>
                  <a:pt x="62527" y="3878"/>
                  <a:pt x="63457" y="3939"/>
                  <a:pt x="64334" y="4249"/>
                </a:cubicBezTo>
                <a:cubicBezTo>
                  <a:pt x="64687" y="4375"/>
                  <a:pt x="65082" y="4408"/>
                  <a:pt x="65453" y="4517"/>
                </a:cubicBezTo>
                <a:cubicBezTo>
                  <a:pt x="66414" y="4795"/>
                  <a:pt x="67402" y="4988"/>
                  <a:pt x="68339" y="5327"/>
                </a:cubicBezTo>
                <a:cubicBezTo>
                  <a:pt x="68732" y="5469"/>
                  <a:pt x="69130" y="5661"/>
                  <a:pt x="69516" y="5844"/>
                </a:cubicBezTo>
                <a:cubicBezTo>
                  <a:pt x="69850" y="6004"/>
                  <a:pt x="70184" y="6150"/>
                  <a:pt x="70532" y="6277"/>
                </a:cubicBezTo>
                <a:cubicBezTo>
                  <a:pt x="70657" y="6321"/>
                  <a:pt x="70878" y="6372"/>
                  <a:pt x="70791" y="6595"/>
                </a:cubicBezTo>
                <a:cubicBezTo>
                  <a:pt x="70758" y="6680"/>
                  <a:pt x="70718" y="6708"/>
                  <a:pt x="70674" y="6708"/>
                </a:cubicBezTo>
                <a:cubicBezTo>
                  <a:pt x="70600" y="6708"/>
                  <a:pt x="70516" y="6626"/>
                  <a:pt x="70446" y="6606"/>
                </a:cubicBezTo>
                <a:cubicBezTo>
                  <a:pt x="69507" y="6344"/>
                  <a:pt x="68579" y="6035"/>
                  <a:pt x="67608" y="5900"/>
                </a:cubicBezTo>
                <a:cubicBezTo>
                  <a:pt x="67541" y="5891"/>
                  <a:pt x="67469" y="5880"/>
                  <a:pt x="67398" y="5880"/>
                </a:cubicBezTo>
                <a:cubicBezTo>
                  <a:pt x="67268" y="5880"/>
                  <a:pt x="67139" y="5918"/>
                  <a:pt x="67037" y="6075"/>
                </a:cubicBezTo>
                <a:cubicBezTo>
                  <a:pt x="67625" y="6313"/>
                  <a:pt x="68254" y="6345"/>
                  <a:pt x="68834" y="6544"/>
                </a:cubicBezTo>
                <a:cubicBezTo>
                  <a:pt x="69301" y="6703"/>
                  <a:pt x="69770" y="6845"/>
                  <a:pt x="70253" y="6932"/>
                </a:cubicBezTo>
                <a:cubicBezTo>
                  <a:pt x="70526" y="6981"/>
                  <a:pt x="70467" y="7134"/>
                  <a:pt x="70373" y="7307"/>
                </a:cubicBezTo>
                <a:cubicBezTo>
                  <a:pt x="70307" y="7430"/>
                  <a:pt x="70294" y="7568"/>
                  <a:pt x="70148" y="7568"/>
                </a:cubicBezTo>
                <a:cubicBezTo>
                  <a:pt x="70105" y="7568"/>
                  <a:pt x="70050" y="7556"/>
                  <a:pt x="69980" y="7528"/>
                </a:cubicBezTo>
                <a:cubicBezTo>
                  <a:pt x="69501" y="7339"/>
                  <a:pt x="69021" y="7139"/>
                  <a:pt x="68511" y="7019"/>
                </a:cubicBezTo>
                <a:cubicBezTo>
                  <a:pt x="67962" y="6890"/>
                  <a:pt x="67441" y="6655"/>
                  <a:pt x="66794" y="6559"/>
                </a:cubicBezTo>
                <a:lnTo>
                  <a:pt x="66794" y="6559"/>
                </a:lnTo>
                <a:cubicBezTo>
                  <a:pt x="67069" y="6881"/>
                  <a:pt x="67420" y="6863"/>
                  <a:pt x="67691" y="6948"/>
                </a:cubicBezTo>
                <a:cubicBezTo>
                  <a:pt x="68314" y="7145"/>
                  <a:pt x="68877" y="7486"/>
                  <a:pt x="69510" y="7653"/>
                </a:cubicBezTo>
                <a:cubicBezTo>
                  <a:pt x="69621" y="7682"/>
                  <a:pt x="69905" y="7771"/>
                  <a:pt x="69744" y="8061"/>
                </a:cubicBezTo>
                <a:cubicBezTo>
                  <a:pt x="69648" y="8233"/>
                  <a:pt x="69612" y="8458"/>
                  <a:pt x="69412" y="8458"/>
                </a:cubicBezTo>
                <a:cubicBezTo>
                  <a:pt x="69360" y="8458"/>
                  <a:pt x="69296" y="8442"/>
                  <a:pt x="69218" y="8406"/>
                </a:cubicBezTo>
                <a:cubicBezTo>
                  <a:pt x="68566" y="8110"/>
                  <a:pt x="67881" y="7885"/>
                  <a:pt x="67181" y="7754"/>
                </a:cubicBezTo>
                <a:cubicBezTo>
                  <a:pt x="66443" y="7616"/>
                  <a:pt x="65728" y="7346"/>
                  <a:pt x="64956" y="7346"/>
                </a:cubicBezTo>
                <a:cubicBezTo>
                  <a:pt x="64953" y="7346"/>
                  <a:pt x="64949" y="7346"/>
                  <a:pt x="64946" y="7346"/>
                </a:cubicBezTo>
                <a:cubicBezTo>
                  <a:pt x="65424" y="7646"/>
                  <a:pt x="65962" y="7837"/>
                  <a:pt x="66497" y="7934"/>
                </a:cubicBezTo>
                <a:cubicBezTo>
                  <a:pt x="67315" y="8082"/>
                  <a:pt x="68056" y="8441"/>
                  <a:pt x="68848" y="8652"/>
                </a:cubicBezTo>
                <a:cubicBezTo>
                  <a:pt x="68994" y="8691"/>
                  <a:pt x="69129" y="8778"/>
                  <a:pt x="68926" y="8960"/>
                </a:cubicBezTo>
                <a:cubicBezTo>
                  <a:pt x="68789" y="9082"/>
                  <a:pt x="68554" y="9151"/>
                  <a:pt x="68591" y="9410"/>
                </a:cubicBezTo>
                <a:cubicBezTo>
                  <a:pt x="68573" y="9412"/>
                  <a:pt x="68556" y="9412"/>
                  <a:pt x="68538" y="9412"/>
                </a:cubicBezTo>
                <a:cubicBezTo>
                  <a:pt x="68322" y="9412"/>
                  <a:pt x="68125" y="9327"/>
                  <a:pt x="67927" y="9258"/>
                </a:cubicBezTo>
                <a:cubicBezTo>
                  <a:pt x="66984" y="8932"/>
                  <a:pt x="66040" y="8610"/>
                  <a:pt x="65068" y="8383"/>
                </a:cubicBezTo>
                <a:cubicBezTo>
                  <a:pt x="65052" y="8379"/>
                  <a:pt x="65035" y="8377"/>
                  <a:pt x="65017" y="8377"/>
                </a:cubicBezTo>
                <a:cubicBezTo>
                  <a:pt x="64956" y="8377"/>
                  <a:pt x="64888" y="8403"/>
                  <a:pt x="64799" y="8476"/>
                </a:cubicBezTo>
                <a:cubicBezTo>
                  <a:pt x="65209" y="8651"/>
                  <a:pt x="65614" y="8838"/>
                  <a:pt x="66030" y="8996"/>
                </a:cubicBezTo>
                <a:cubicBezTo>
                  <a:pt x="66590" y="9211"/>
                  <a:pt x="67160" y="9399"/>
                  <a:pt x="67722" y="9608"/>
                </a:cubicBezTo>
                <a:cubicBezTo>
                  <a:pt x="67822" y="9646"/>
                  <a:pt x="68060" y="9702"/>
                  <a:pt x="67966" y="9795"/>
                </a:cubicBezTo>
                <a:cubicBezTo>
                  <a:pt x="67820" y="9939"/>
                  <a:pt x="67924" y="10278"/>
                  <a:pt x="67639" y="10278"/>
                </a:cubicBezTo>
                <a:cubicBezTo>
                  <a:pt x="67629" y="10278"/>
                  <a:pt x="67618" y="10277"/>
                  <a:pt x="67606" y="10276"/>
                </a:cubicBezTo>
                <a:cubicBezTo>
                  <a:pt x="67369" y="10255"/>
                  <a:pt x="67126" y="10253"/>
                  <a:pt x="66898" y="10142"/>
                </a:cubicBezTo>
                <a:cubicBezTo>
                  <a:pt x="65842" y="9626"/>
                  <a:pt x="64663" y="9586"/>
                  <a:pt x="63548" y="9274"/>
                </a:cubicBezTo>
                <a:lnTo>
                  <a:pt x="63548" y="9274"/>
                </a:lnTo>
                <a:cubicBezTo>
                  <a:pt x="63998" y="9686"/>
                  <a:pt x="64580" y="9783"/>
                  <a:pt x="65127" y="9966"/>
                </a:cubicBezTo>
                <a:cubicBezTo>
                  <a:pt x="65773" y="10183"/>
                  <a:pt x="66415" y="10411"/>
                  <a:pt x="67058" y="10636"/>
                </a:cubicBezTo>
                <a:cubicBezTo>
                  <a:pt x="67141" y="10666"/>
                  <a:pt x="67178" y="10727"/>
                  <a:pt x="67153" y="10822"/>
                </a:cubicBezTo>
                <a:cubicBezTo>
                  <a:pt x="67125" y="10922"/>
                  <a:pt x="66324" y="11702"/>
                  <a:pt x="66212" y="11702"/>
                </a:cubicBezTo>
                <a:cubicBezTo>
                  <a:pt x="66209" y="11702"/>
                  <a:pt x="66207" y="11701"/>
                  <a:pt x="66205" y="11700"/>
                </a:cubicBezTo>
                <a:cubicBezTo>
                  <a:pt x="65900" y="11549"/>
                  <a:pt x="65581" y="11441"/>
                  <a:pt x="65259" y="11333"/>
                </a:cubicBezTo>
                <a:cubicBezTo>
                  <a:pt x="64494" y="11074"/>
                  <a:pt x="63731" y="10806"/>
                  <a:pt x="62903" y="10806"/>
                </a:cubicBezTo>
                <a:cubicBezTo>
                  <a:pt x="62868" y="10806"/>
                  <a:pt x="62832" y="10806"/>
                  <a:pt x="62797" y="10807"/>
                </a:cubicBezTo>
                <a:cubicBezTo>
                  <a:pt x="63826" y="11326"/>
                  <a:pt x="64978" y="11555"/>
                  <a:pt x="65989" y="12172"/>
                </a:cubicBezTo>
                <a:cubicBezTo>
                  <a:pt x="65776" y="12361"/>
                  <a:pt x="65524" y="12540"/>
                  <a:pt x="65452" y="12865"/>
                </a:cubicBezTo>
                <a:cubicBezTo>
                  <a:pt x="65432" y="12953"/>
                  <a:pt x="65367" y="12997"/>
                  <a:pt x="65270" y="12997"/>
                </a:cubicBezTo>
                <a:cubicBezTo>
                  <a:pt x="65235" y="12997"/>
                  <a:pt x="65195" y="12991"/>
                  <a:pt x="65152" y="12980"/>
                </a:cubicBezTo>
                <a:cubicBezTo>
                  <a:pt x="64604" y="12838"/>
                  <a:pt x="64065" y="12660"/>
                  <a:pt x="63542" y="12446"/>
                </a:cubicBezTo>
                <a:cubicBezTo>
                  <a:pt x="63097" y="12262"/>
                  <a:pt x="62560" y="12345"/>
                  <a:pt x="62192" y="11974"/>
                </a:cubicBezTo>
                <a:cubicBezTo>
                  <a:pt x="62153" y="11935"/>
                  <a:pt x="62116" y="11921"/>
                  <a:pt x="62080" y="11921"/>
                </a:cubicBezTo>
                <a:cubicBezTo>
                  <a:pt x="61997" y="11921"/>
                  <a:pt x="61917" y="11992"/>
                  <a:pt x="61828" y="11992"/>
                </a:cubicBezTo>
                <a:cubicBezTo>
                  <a:pt x="61817" y="11992"/>
                  <a:pt x="61806" y="11991"/>
                  <a:pt x="61795" y="11988"/>
                </a:cubicBezTo>
                <a:lnTo>
                  <a:pt x="61795" y="11988"/>
                </a:lnTo>
                <a:cubicBezTo>
                  <a:pt x="62179" y="12401"/>
                  <a:pt x="62711" y="12521"/>
                  <a:pt x="63184" y="12709"/>
                </a:cubicBezTo>
                <a:cubicBezTo>
                  <a:pt x="63785" y="12947"/>
                  <a:pt x="64363" y="13238"/>
                  <a:pt x="64972" y="13459"/>
                </a:cubicBezTo>
                <a:cubicBezTo>
                  <a:pt x="65256" y="13561"/>
                  <a:pt x="65419" y="13730"/>
                  <a:pt x="65409" y="14066"/>
                </a:cubicBezTo>
                <a:cubicBezTo>
                  <a:pt x="65404" y="14279"/>
                  <a:pt x="65478" y="14499"/>
                  <a:pt x="65547" y="14707"/>
                </a:cubicBezTo>
                <a:cubicBezTo>
                  <a:pt x="65574" y="14787"/>
                  <a:pt x="65684" y="14846"/>
                  <a:pt x="65586" y="14943"/>
                </a:cubicBezTo>
                <a:cubicBezTo>
                  <a:pt x="65544" y="14984"/>
                  <a:pt x="65497" y="15003"/>
                  <a:pt x="65449" y="15003"/>
                </a:cubicBezTo>
                <a:cubicBezTo>
                  <a:pt x="65408" y="15003"/>
                  <a:pt x="65366" y="14989"/>
                  <a:pt x="65325" y="14965"/>
                </a:cubicBezTo>
                <a:cubicBezTo>
                  <a:pt x="64759" y="14620"/>
                  <a:pt x="64067" y="14613"/>
                  <a:pt x="63494" y="14272"/>
                </a:cubicBezTo>
                <a:cubicBezTo>
                  <a:pt x="63429" y="14234"/>
                  <a:pt x="63355" y="14219"/>
                  <a:pt x="63274" y="14219"/>
                </a:cubicBezTo>
                <a:cubicBezTo>
                  <a:pt x="63136" y="14219"/>
                  <a:pt x="62979" y="14262"/>
                  <a:pt x="62814" y="14308"/>
                </a:cubicBezTo>
                <a:cubicBezTo>
                  <a:pt x="63815" y="14748"/>
                  <a:pt x="64771" y="15154"/>
                  <a:pt x="65713" y="15590"/>
                </a:cubicBezTo>
                <a:cubicBezTo>
                  <a:pt x="66043" y="15744"/>
                  <a:pt x="66332" y="15948"/>
                  <a:pt x="66273" y="16425"/>
                </a:cubicBezTo>
                <a:cubicBezTo>
                  <a:pt x="66254" y="16581"/>
                  <a:pt x="66490" y="16770"/>
                  <a:pt x="66679" y="17046"/>
                </a:cubicBezTo>
                <a:cubicBezTo>
                  <a:pt x="65459" y="16419"/>
                  <a:pt x="64299" y="15953"/>
                  <a:pt x="63074" y="15673"/>
                </a:cubicBezTo>
                <a:lnTo>
                  <a:pt x="63025" y="15800"/>
                </a:lnTo>
                <a:cubicBezTo>
                  <a:pt x="63777" y="16108"/>
                  <a:pt x="64545" y="16384"/>
                  <a:pt x="65279" y="16733"/>
                </a:cubicBezTo>
                <a:cubicBezTo>
                  <a:pt x="65917" y="17036"/>
                  <a:pt x="66752" y="17133"/>
                  <a:pt x="67016" y="17910"/>
                </a:cubicBezTo>
                <a:cubicBezTo>
                  <a:pt x="67126" y="18236"/>
                  <a:pt x="67445" y="18489"/>
                  <a:pt x="67379" y="18890"/>
                </a:cubicBezTo>
                <a:cubicBezTo>
                  <a:pt x="67363" y="18990"/>
                  <a:pt x="67448" y="19159"/>
                  <a:pt x="67614" y="19238"/>
                </a:cubicBezTo>
                <a:cubicBezTo>
                  <a:pt x="66081" y="18577"/>
                  <a:pt x="64636" y="17733"/>
                  <a:pt x="62896" y="17359"/>
                </a:cubicBezTo>
                <a:lnTo>
                  <a:pt x="62896" y="17359"/>
                </a:lnTo>
                <a:cubicBezTo>
                  <a:pt x="63189" y="17777"/>
                  <a:pt x="63573" y="17876"/>
                  <a:pt x="63897" y="18037"/>
                </a:cubicBezTo>
                <a:cubicBezTo>
                  <a:pt x="64856" y="18517"/>
                  <a:pt x="65886" y="18848"/>
                  <a:pt x="66734" y="19552"/>
                </a:cubicBezTo>
                <a:cubicBezTo>
                  <a:pt x="67007" y="19779"/>
                  <a:pt x="67358" y="19989"/>
                  <a:pt x="67668" y="20101"/>
                </a:cubicBezTo>
                <a:cubicBezTo>
                  <a:pt x="68152" y="20277"/>
                  <a:pt x="68042" y="20697"/>
                  <a:pt x="68227" y="20979"/>
                </a:cubicBezTo>
                <a:cubicBezTo>
                  <a:pt x="68264" y="21034"/>
                  <a:pt x="68331" y="21099"/>
                  <a:pt x="68376" y="21229"/>
                </a:cubicBezTo>
                <a:cubicBezTo>
                  <a:pt x="68067" y="21093"/>
                  <a:pt x="67741" y="21198"/>
                  <a:pt x="67515" y="20835"/>
                </a:cubicBezTo>
                <a:cubicBezTo>
                  <a:pt x="67412" y="20670"/>
                  <a:pt x="67047" y="20616"/>
                  <a:pt x="66804" y="20525"/>
                </a:cubicBezTo>
                <a:cubicBezTo>
                  <a:pt x="66348" y="20353"/>
                  <a:pt x="65856" y="20278"/>
                  <a:pt x="65426" y="20022"/>
                </a:cubicBezTo>
                <a:cubicBezTo>
                  <a:pt x="65281" y="19936"/>
                  <a:pt x="65186" y="19891"/>
                  <a:pt x="65095" y="19891"/>
                </a:cubicBezTo>
                <a:cubicBezTo>
                  <a:pt x="64986" y="19891"/>
                  <a:pt x="64883" y="19956"/>
                  <a:pt x="64707" y="20091"/>
                </a:cubicBezTo>
                <a:cubicBezTo>
                  <a:pt x="65298" y="20423"/>
                  <a:pt x="65901" y="20709"/>
                  <a:pt x="66499" y="21006"/>
                </a:cubicBezTo>
                <a:cubicBezTo>
                  <a:pt x="67185" y="21346"/>
                  <a:pt x="67900" y="21675"/>
                  <a:pt x="68480" y="22156"/>
                </a:cubicBezTo>
                <a:cubicBezTo>
                  <a:pt x="68874" y="22482"/>
                  <a:pt x="69175" y="23012"/>
                  <a:pt x="69158" y="23604"/>
                </a:cubicBezTo>
                <a:cubicBezTo>
                  <a:pt x="69152" y="23799"/>
                  <a:pt x="69042" y="23853"/>
                  <a:pt x="68919" y="23853"/>
                </a:cubicBezTo>
                <a:cubicBezTo>
                  <a:pt x="68851" y="23853"/>
                  <a:pt x="68779" y="23837"/>
                  <a:pt x="68718" y="23819"/>
                </a:cubicBezTo>
                <a:cubicBezTo>
                  <a:pt x="68389" y="23721"/>
                  <a:pt x="68093" y="23539"/>
                  <a:pt x="67732" y="23539"/>
                </a:cubicBezTo>
                <a:cubicBezTo>
                  <a:pt x="67683" y="23539"/>
                  <a:pt x="67632" y="23542"/>
                  <a:pt x="67580" y="23550"/>
                </a:cubicBezTo>
                <a:cubicBezTo>
                  <a:pt x="67571" y="23551"/>
                  <a:pt x="67561" y="23552"/>
                  <a:pt x="67552" y="23552"/>
                </a:cubicBezTo>
                <a:cubicBezTo>
                  <a:pt x="67336" y="23552"/>
                  <a:pt x="67259" y="23182"/>
                  <a:pt x="66993" y="23182"/>
                </a:cubicBezTo>
                <a:cubicBezTo>
                  <a:pt x="66981" y="23182"/>
                  <a:pt x="66969" y="23183"/>
                  <a:pt x="66956" y="23185"/>
                </a:cubicBezTo>
                <a:cubicBezTo>
                  <a:pt x="66956" y="23061"/>
                  <a:pt x="66910" y="23031"/>
                  <a:pt x="66849" y="23031"/>
                </a:cubicBezTo>
                <a:cubicBezTo>
                  <a:pt x="66800" y="23031"/>
                  <a:pt x="66741" y="23051"/>
                  <a:pt x="66691" y="23056"/>
                </a:cubicBezTo>
                <a:cubicBezTo>
                  <a:pt x="66649" y="23061"/>
                  <a:pt x="66610" y="23068"/>
                  <a:pt x="66575" y="23068"/>
                </a:cubicBezTo>
                <a:cubicBezTo>
                  <a:pt x="66505" y="23068"/>
                  <a:pt x="66455" y="23038"/>
                  <a:pt x="66453" y="22894"/>
                </a:cubicBezTo>
                <a:cubicBezTo>
                  <a:pt x="66451" y="22781"/>
                  <a:pt x="66413" y="22699"/>
                  <a:pt x="66341" y="22699"/>
                </a:cubicBezTo>
                <a:cubicBezTo>
                  <a:pt x="66297" y="22699"/>
                  <a:pt x="66241" y="22730"/>
                  <a:pt x="66172" y="22805"/>
                </a:cubicBezTo>
                <a:cubicBezTo>
                  <a:pt x="66138" y="22842"/>
                  <a:pt x="66109" y="22857"/>
                  <a:pt x="66084" y="22857"/>
                </a:cubicBezTo>
                <a:cubicBezTo>
                  <a:pt x="66028" y="22857"/>
                  <a:pt x="66000" y="22777"/>
                  <a:pt x="66002" y="22713"/>
                </a:cubicBezTo>
                <a:cubicBezTo>
                  <a:pt x="66011" y="22524"/>
                  <a:pt x="65895" y="22446"/>
                  <a:pt x="65779" y="22446"/>
                </a:cubicBezTo>
                <a:cubicBezTo>
                  <a:pt x="65751" y="22446"/>
                  <a:pt x="65723" y="22451"/>
                  <a:pt x="65697" y="22459"/>
                </a:cubicBezTo>
                <a:cubicBezTo>
                  <a:pt x="65637" y="22479"/>
                  <a:pt x="65581" y="22487"/>
                  <a:pt x="65530" y="22487"/>
                </a:cubicBezTo>
                <a:cubicBezTo>
                  <a:pt x="65256" y="22487"/>
                  <a:pt x="65089" y="22248"/>
                  <a:pt x="64902" y="22119"/>
                </a:cubicBezTo>
                <a:cubicBezTo>
                  <a:pt x="64680" y="21963"/>
                  <a:pt x="64484" y="21825"/>
                  <a:pt x="64210" y="21800"/>
                </a:cubicBezTo>
                <a:cubicBezTo>
                  <a:pt x="63863" y="21767"/>
                  <a:pt x="63595" y="21514"/>
                  <a:pt x="63302" y="21404"/>
                </a:cubicBezTo>
                <a:cubicBezTo>
                  <a:pt x="62883" y="21245"/>
                  <a:pt x="62452" y="21088"/>
                  <a:pt x="62035" y="20918"/>
                </a:cubicBezTo>
                <a:cubicBezTo>
                  <a:pt x="61161" y="20564"/>
                  <a:pt x="60245" y="20355"/>
                  <a:pt x="59365" y="20057"/>
                </a:cubicBezTo>
                <a:cubicBezTo>
                  <a:pt x="58840" y="19879"/>
                  <a:pt x="58279" y="19740"/>
                  <a:pt x="57754" y="19580"/>
                </a:cubicBezTo>
                <a:cubicBezTo>
                  <a:pt x="56920" y="19326"/>
                  <a:pt x="56047" y="19158"/>
                  <a:pt x="55205" y="18901"/>
                </a:cubicBezTo>
                <a:cubicBezTo>
                  <a:pt x="54674" y="18738"/>
                  <a:pt x="54122" y="18756"/>
                  <a:pt x="53585" y="18617"/>
                </a:cubicBezTo>
                <a:cubicBezTo>
                  <a:pt x="52960" y="18456"/>
                  <a:pt x="52327" y="18185"/>
                  <a:pt x="51705" y="18170"/>
                </a:cubicBezTo>
                <a:cubicBezTo>
                  <a:pt x="50941" y="18151"/>
                  <a:pt x="50228" y="17964"/>
                  <a:pt x="49495" y="17839"/>
                </a:cubicBezTo>
                <a:cubicBezTo>
                  <a:pt x="48492" y="17670"/>
                  <a:pt x="47488" y="17590"/>
                  <a:pt x="46470" y="17550"/>
                </a:cubicBezTo>
                <a:cubicBezTo>
                  <a:pt x="45508" y="17511"/>
                  <a:pt x="44544" y="17370"/>
                  <a:pt x="43577" y="17298"/>
                </a:cubicBezTo>
                <a:cubicBezTo>
                  <a:pt x="43506" y="17293"/>
                  <a:pt x="43436" y="17291"/>
                  <a:pt x="43366" y="17291"/>
                </a:cubicBezTo>
                <a:cubicBezTo>
                  <a:pt x="43093" y="17291"/>
                  <a:pt x="42821" y="17322"/>
                  <a:pt x="42550" y="17322"/>
                </a:cubicBezTo>
                <a:cubicBezTo>
                  <a:pt x="42368" y="17322"/>
                  <a:pt x="42187" y="17308"/>
                  <a:pt x="42005" y="17262"/>
                </a:cubicBezTo>
                <a:cubicBezTo>
                  <a:pt x="41753" y="17197"/>
                  <a:pt x="41499" y="17177"/>
                  <a:pt x="41245" y="17177"/>
                </a:cubicBezTo>
                <a:cubicBezTo>
                  <a:pt x="40839" y="17177"/>
                  <a:pt x="40431" y="17228"/>
                  <a:pt x="40023" y="17228"/>
                </a:cubicBezTo>
                <a:cubicBezTo>
                  <a:pt x="39926" y="17228"/>
                  <a:pt x="39829" y="17225"/>
                  <a:pt x="39732" y="17218"/>
                </a:cubicBezTo>
                <a:cubicBezTo>
                  <a:pt x="39549" y="17204"/>
                  <a:pt x="39364" y="17199"/>
                  <a:pt x="39180" y="17199"/>
                </a:cubicBezTo>
                <a:cubicBezTo>
                  <a:pt x="38414" y="17199"/>
                  <a:pt x="37643" y="17291"/>
                  <a:pt x="36875" y="17291"/>
                </a:cubicBezTo>
                <a:cubicBezTo>
                  <a:pt x="36859" y="17291"/>
                  <a:pt x="36843" y="17291"/>
                  <a:pt x="36827" y="17291"/>
                </a:cubicBezTo>
                <a:cubicBezTo>
                  <a:pt x="36176" y="17289"/>
                  <a:pt x="35519" y="17286"/>
                  <a:pt x="34871" y="17282"/>
                </a:cubicBezTo>
                <a:cubicBezTo>
                  <a:pt x="34847" y="17282"/>
                  <a:pt x="34824" y="17282"/>
                  <a:pt x="34801" y="17282"/>
                </a:cubicBezTo>
                <a:cubicBezTo>
                  <a:pt x="34299" y="17282"/>
                  <a:pt x="33780" y="17307"/>
                  <a:pt x="33270" y="17336"/>
                </a:cubicBezTo>
                <a:cubicBezTo>
                  <a:pt x="31958" y="17409"/>
                  <a:pt x="30648" y="17472"/>
                  <a:pt x="29336" y="17525"/>
                </a:cubicBezTo>
                <a:cubicBezTo>
                  <a:pt x="28507" y="17558"/>
                  <a:pt x="27679" y="17624"/>
                  <a:pt x="26852" y="17670"/>
                </a:cubicBezTo>
                <a:cubicBezTo>
                  <a:pt x="26310" y="17699"/>
                  <a:pt x="25746" y="17817"/>
                  <a:pt x="25190" y="17875"/>
                </a:cubicBezTo>
                <a:cubicBezTo>
                  <a:pt x="24082" y="17987"/>
                  <a:pt x="22971" y="18110"/>
                  <a:pt x="21896" y="18384"/>
                </a:cubicBezTo>
                <a:cubicBezTo>
                  <a:pt x="20828" y="18655"/>
                  <a:pt x="19744" y="18859"/>
                  <a:pt x="18672" y="19096"/>
                </a:cubicBezTo>
                <a:cubicBezTo>
                  <a:pt x="17470" y="19361"/>
                  <a:pt x="16290" y="19707"/>
                  <a:pt x="15118" y="20050"/>
                </a:cubicBezTo>
                <a:cubicBezTo>
                  <a:pt x="14216" y="20315"/>
                  <a:pt x="13287" y="20541"/>
                  <a:pt x="12421" y="20892"/>
                </a:cubicBezTo>
                <a:cubicBezTo>
                  <a:pt x="11576" y="21236"/>
                  <a:pt x="10724" y="21586"/>
                  <a:pt x="9873" y="21907"/>
                </a:cubicBezTo>
                <a:cubicBezTo>
                  <a:pt x="9349" y="22105"/>
                  <a:pt x="8817" y="22322"/>
                  <a:pt x="8293" y="22523"/>
                </a:cubicBezTo>
                <a:cubicBezTo>
                  <a:pt x="7727" y="22739"/>
                  <a:pt x="7144" y="22973"/>
                  <a:pt x="6628" y="23337"/>
                </a:cubicBezTo>
                <a:cubicBezTo>
                  <a:pt x="6246" y="23607"/>
                  <a:pt x="5788" y="23778"/>
                  <a:pt x="5363" y="23978"/>
                </a:cubicBezTo>
                <a:cubicBezTo>
                  <a:pt x="4839" y="24225"/>
                  <a:pt x="4331" y="24515"/>
                  <a:pt x="3778" y="24711"/>
                </a:cubicBezTo>
                <a:cubicBezTo>
                  <a:pt x="3554" y="24791"/>
                  <a:pt x="3385" y="24838"/>
                  <a:pt x="3248" y="24838"/>
                </a:cubicBezTo>
                <a:cubicBezTo>
                  <a:pt x="3050" y="24838"/>
                  <a:pt x="2915" y="24741"/>
                  <a:pt x="2768" y="24501"/>
                </a:cubicBezTo>
                <a:cubicBezTo>
                  <a:pt x="2634" y="24281"/>
                  <a:pt x="2818" y="23591"/>
                  <a:pt x="3065" y="23408"/>
                </a:cubicBezTo>
                <a:cubicBezTo>
                  <a:pt x="3553" y="23047"/>
                  <a:pt x="4113" y="22805"/>
                  <a:pt x="4629" y="22493"/>
                </a:cubicBezTo>
                <a:cubicBezTo>
                  <a:pt x="5136" y="22189"/>
                  <a:pt x="5665" y="21918"/>
                  <a:pt x="6203" y="21707"/>
                </a:cubicBezTo>
                <a:cubicBezTo>
                  <a:pt x="6996" y="21398"/>
                  <a:pt x="7690" y="20873"/>
                  <a:pt x="8619" y="20693"/>
                </a:cubicBezTo>
                <a:cubicBezTo>
                  <a:pt x="8486" y="20626"/>
                  <a:pt x="8365" y="20601"/>
                  <a:pt x="8253" y="20601"/>
                </a:cubicBezTo>
                <a:cubicBezTo>
                  <a:pt x="8038" y="20601"/>
                  <a:pt x="7859" y="20694"/>
                  <a:pt x="7698" y="20764"/>
                </a:cubicBezTo>
                <a:cubicBezTo>
                  <a:pt x="7221" y="20973"/>
                  <a:pt x="6725" y="21107"/>
                  <a:pt x="6228" y="21254"/>
                </a:cubicBezTo>
                <a:cubicBezTo>
                  <a:pt x="5854" y="21365"/>
                  <a:pt x="5540" y="21630"/>
                  <a:pt x="5159" y="21760"/>
                </a:cubicBezTo>
                <a:cubicBezTo>
                  <a:pt x="4530" y="21974"/>
                  <a:pt x="3965" y="22330"/>
                  <a:pt x="3392" y="22662"/>
                </a:cubicBezTo>
                <a:cubicBezTo>
                  <a:pt x="3346" y="22688"/>
                  <a:pt x="3281" y="22731"/>
                  <a:pt x="3221" y="22731"/>
                </a:cubicBezTo>
                <a:cubicBezTo>
                  <a:pt x="3192" y="22731"/>
                  <a:pt x="3165" y="22721"/>
                  <a:pt x="3140" y="22695"/>
                </a:cubicBezTo>
                <a:cubicBezTo>
                  <a:pt x="3103" y="22652"/>
                  <a:pt x="3116" y="22546"/>
                  <a:pt x="3132" y="22474"/>
                </a:cubicBezTo>
                <a:cubicBezTo>
                  <a:pt x="3211" y="22082"/>
                  <a:pt x="3423" y="21788"/>
                  <a:pt x="3780" y="21593"/>
                </a:cubicBezTo>
                <a:cubicBezTo>
                  <a:pt x="4619" y="21135"/>
                  <a:pt x="5399" y="20565"/>
                  <a:pt x="6299" y="20213"/>
                </a:cubicBezTo>
                <a:cubicBezTo>
                  <a:pt x="6499" y="20135"/>
                  <a:pt x="6716" y="20025"/>
                  <a:pt x="6869" y="19771"/>
                </a:cubicBezTo>
                <a:lnTo>
                  <a:pt x="6869" y="19771"/>
                </a:lnTo>
                <a:cubicBezTo>
                  <a:pt x="6307" y="19858"/>
                  <a:pt x="5837" y="20016"/>
                  <a:pt x="5394" y="20326"/>
                </a:cubicBezTo>
                <a:cubicBezTo>
                  <a:pt x="4899" y="20670"/>
                  <a:pt x="4260" y="20774"/>
                  <a:pt x="3807" y="21217"/>
                </a:cubicBezTo>
                <a:cubicBezTo>
                  <a:pt x="3798" y="21227"/>
                  <a:pt x="3785" y="21231"/>
                  <a:pt x="3771" y="21231"/>
                </a:cubicBezTo>
                <a:cubicBezTo>
                  <a:pt x="3703" y="21231"/>
                  <a:pt x="3598" y="21136"/>
                  <a:pt x="3631" y="21022"/>
                </a:cubicBezTo>
                <a:cubicBezTo>
                  <a:pt x="3761" y="20580"/>
                  <a:pt x="3865" y="20123"/>
                  <a:pt x="4056" y="19708"/>
                </a:cubicBezTo>
                <a:cubicBezTo>
                  <a:pt x="4224" y="19345"/>
                  <a:pt x="4667" y="19295"/>
                  <a:pt x="4985" y="19103"/>
                </a:cubicBezTo>
                <a:cubicBezTo>
                  <a:pt x="6229" y="18352"/>
                  <a:pt x="7603" y="17866"/>
                  <a:pt x="8900" y="17220"/>
                </a:cubicBezTo>
                <a:cubicBezTo>
                  <a:pt x="9205" y="17068"/>
                  <a:pt x="9548" y="17010"/>
                  <a:pt x="9854" y="16839"/>
                </a:cubicBezTo>
                <a:cubicBezTo>
                  <a:pt x="10004" y="16754"/>
                  <a:pt x="10077" y="16628"/>
                  <a:pt x="10187" y="16514"/>
                </a:cubicBezTo>
                <a:lnTo>
                  <a:pt x="10187" y="16514"/>
                </a:lnTo>
                <a:cubicBezTo>
                  <a:pt x="8248" y="17246"/>
                  <a:pt x="6284" y="17914"/>
                  <a:pt x="4424" y="19025"/>
                </a:cubicBezTo>
                <a:cubicBezTo>
                  <a:pt x="4468" y="18491"/>
                  <a:pt x="4503" y="18077"/>
                  <a:pt x="4987" y="17804"/>
                </a:cubicBezTo>
                <a:cubicBezTo>
                  <a:pt x="5728" y="17385"/>
                  <a:pt x="6476" y="16989"/>
                  <a:pt x="7278" y="16701"/>
                </a:cubicBezTo>
                <a:cubicBezTo>
                  <a:pt x="7481" y="16628"/>
                  <a:pt x="7702" y="16496"/>
                  <a:pt x="7828" y="16387"/>
                </a:cubicBezTo>
                <a:cubicBezTo>
                  <a:pt x="8181" y="16081"/>
                  <a:pt x="8641" y="16094"/>
                  <a:pt x="9005" y="15862"/>
                </a:cubicBezTo>
                <a:cubicBezTo>
                  <a:pt x="9083" y="15812"/>
                  <a:pt x="9204" y="15812"/>
                  <a:pt x="9170" y="15692"/>
                </a:cubicBezTo>
                <a:cubicBezTo>
                  <a:pt x="9151" y="15628"/>
                  <a:pt x="9103" y="15611"/>
                  <a:pt x="9050" y="15611"/>
                </a:cubicBezTo>
                <a:cubicBezTo>
                  <a:pt x="9005" y="15611"/>
                  <a:pt x="8958" y="15623"/>
                  <a:pt x="8923" y="15630"/>
                </a:cubicBezTo>
                <a:cubicBezTo>
                  <a:pt x="8460" y="15723"/>
                  <a:pt x="8024" y="15896"/>
                  <a:pt x="7596" y="16091"/>
                </a:cubicBezTo>
                <a:cubicBezTo>
                  <a:pt x="7114" y="16308"/>
                  <a:pt x="6621" y="16485"/>
                  <a:pt x="6104" y="16595"/>
                </a:cubicBezTo>
                <a:cubicBezTo>
                  <a:pt x="5888" y="16640"/>
                  <a:pt x="5815" y="16916"/>
                  <a:pt x="5578" y="16921"/>
                </a:cubicBezTo>
                <a:cubicBezTo>
                  <a:pt x="5517" y="16922"/>
                  <a:pt x="5443" y="16931"/>
                  <a:pt x="5378" y="16931"/>
                </a:cubicBezTo>
                <a:cubicBezTo>
                  <a:pt x="5316" y="16931"/>
                  <a:pt x="5260" y="16923"/>
                  <a:pt x="5228" y="16893"/>
                </a:cubicBezTo>
                <a:cubicBezTo>
                  <a:pt x="5123" y="16795"/>
                  <a:pt x="5256" y="16712"/>
                  <a:pt x="5337" y="16638"/>
                </a:cubicBezTo>
                <a:cubicBezTo>
                  <a:pt x="5379" y="16597"/>
                  <a:pt x="5405" y="16529"/>
                  <a:pt x="5417" y="16469"/>
                </a:cubicBezTo>
                <a:cubicBezTo>
                  <a:pt x="5650" y="15394"/>
                  <a:pt x="6507" y="15021"/>
                  <a:pt x="7400" y="14665"/>
                </a:cubicBezTo>
                <a:cubicBezTo>
                  <a:pt x="7984" y="14433"/>
                  <a:pt x="8546" y="14148"/>
                  <a:pt x="9105" y="13853"/>
                </a:cubicBezTo>
                <a:lnTo>
                  <a:pt x="9105" y="13853"/>
                </a:lnTo>
                <a:cubicBezTo>
                  <a:pt x="8057" y="13883"/>
                  <a:pt x="7142" y="14355"/>
                  <a:pt x="6142" y="14790"/>
                </a:cubicBezTo>
                <a:cubicBezTo>
                  <a:pt x="6296" y="14216"/>
                  <a:pt x="6653" y="13781"/>
                  <a:pt x="6694" y="13240"/>
                </a:cubicBezTo>
                <a:cubicBezTo>
                  <a:pt x="6700" y="13156"/>
                  <a:pt x="6803" y="13149"/>
                  <a:pt x="6885" y="13135"/>
                </a:cubicBezTo>
                <a:cubicBezTo>
                  <a:pt x="7609" y="13015"/>
                  <a:pt x="8215" y="12581"/>
                  <a:pt x="8905" y="12374"/>
                </a:cubicBezTo>
                <a:cubicBezTo>
                  <a:pt x="9513" y="12192"/>
                  <a:pt x="10007" y="11776"/>
                  <a:pt x="10633" y="11554"/>
                </a:cubicBezTo>
                <a:cubicBezTo>
                  <a:pt x="10519" y="11498"/>
                  <a:pt x="10409" y="11477"/>
                  <a:pt x="10302" y="11477"/>
                </a:cubicBezTo>
                <a:cubicBezTo>
                  <a:pt x="10007" y="11477"/>
                  <a:pt x="9739" y="11643"/>
                  <a:pt x="9488" y="11718"/>
                </a:cubicBezTo>
                <a:cubicBezTo>
                  <a:pt x="8584" y="11991"/>
                  <a:pt x="7708" y="12368"/>
                  <a:pt x="6827" y="12721"/>
                </a:cubicBezTo>
                <a:cubicBezTo>
                  <a:pt x="6733" y="12759"/>
                  <a:pt x="6651" y="12777"/>
                  <a:pt x="6581" y="12777"/>
                </a:cubicBezTo>
                <a:cubicBezTo>
                  <a:pt x="6375" y="12777"/>
                  <a:pt x="6273" y="12621"/>
                  <a:pt x="6246" y="12371"/>
                </a:cubicBezTo>
                <a:cubicBezTo>
                  <a:pt x="6220" y="12129"/>
                  <a:pt x="6102" y="11957"/>
                  <a:pt x="5907" y="11892"/>
                </a:cubicBezTo>
                <a:cubicBezTo>
                  <a:pt x="5777" y="11849"/>
                  <a:pt x="5710" y="11806"/>
                  <a:pt x="5705" y="11690"/>
                </a:cubicBezTo>
                <a:cubicBezTo>
                  <a:pt x="5699" y="11563"/>
                  <a:pt x="5841" y="11565"/>
                  <a:pt x="5911" y="11534"/>
                </a:cubicBezTo>
                <a:cubicBezTo>
                  <a:pt x="6463" y="11302"/>
                  <a:pt x="7045" y="11129"/>
                  <a:pt x="7574" y="10855"/>
                </a:cubicBezTo>
                <a:cubicBezTo>
                  <a:pt x="8082" y="10592"/>
                  <a:pt x="8682" y="10652"/>
                  <a:pt x="9169" y="10307"/>
                </a:cubicBezTo>
                <a:lnTo>
                  <a:pt x="9169" y="10307"/>
                </a:lnTo>
                <a:cubicBezTo>
                  <a:pt x="9087" y="10325"/>
                  <a:pt x="9004" y="10331"/>
                  <a:pt x="8922" y="10331"/>
                </a:cubicBezTo>
                <a:cubicBezTo>
                  <a:pt x="8742" y="10331"/>
                  <a:pt x="8562" y="10301"/>
                  <a:pt x="8389" y="10301"/>
                </a:cubicBezTo>
                <a:cubicBezTo>
                  <a:pt x="8290" y="10301"/>
                  <a:pt x="8194" y="10311"/>
                  <a:pt x="8100" y="10341"/>
                </a:cubicBezTo>
                <a:cubicBezTo>
                  <a:pt x="7216" y="10624"/>
                  <a:pt x="6317" y="10867"/>
                  <a:pt x="5462" y="11236"/>
                </a:cubicBezTo>
                <a:cubicBezTo>
                  <a:pt x="5350" y="11284"/>
                  <a:pt x="5239" y="11330"/>
                  <a:pt x="5140" y="11330"/>
                </a:cubicBezTo>
                <a:cubicBezTo>
                  <a:pt x="5027" y="11330"/>
                  <a:pt x="4928" y="11270"/>
                  <a:pt x="4861" y="11085"/>
                </a:cubicBezTo>
                <a:cubicBezTo>
                  <a:pt x="4856" y="11069"/>
                  <a:pt x="4849" y="11055"/>
                  <a:pt x="4839" y="11043"/>
                </a:cubicBezTo>
                <a:cubicBezTo>
                  <a:pt x="4514" y="10706"/>
                  <a:pt x="4524" y="10732"/>
                  <a:pt x="5025" y="10540"/>
                </a:cubicBezTo>
                <a:cubicBezTo>
                  <a:pt x="5499" y="10357"/>
                  <a:pt x="6019" y="10287"/>
                  <a:pt x="6446" y="9987"/>
                </a:cubicBezTo>
                <a:lnTo>
                  <a:pt x="6461" y="10001"/>
                </a:lnTo>
                <a:cubicBezTo>
                  <a:pt x="6379" y="9893"/>
                  <a:pt x="6355" y="9766"/>
                  <a:pt x="6228" y="9766"/>
                </a:cubicBezTo>
                <a:cubicBezTo>
                  <a:pt x="6173" y="9766"/>
                  <a:pt x="6099" y="9790"/>
                  <a:pt x="5992" y="9850"/>
                </a:cubicBezTo>
                <a:cubicBezTo>
                  <a:pt x="5767" y="9974"/>
                  <a:pt x="5455" y="10149"/>
                  <a:pt x="5124" y="10149"/>
                </a:cubicBezTo>
                <a:cubicBezTo>
                  <a:pt x="5069" y="10149"/>
                  <a:pt x="5013" y="10144"/>
                  <a:pt x="4956" y="10133"/>
                </a:cubicBezTo>
                <a:cubicBezTo>
                  <a:pt x="4945" y="10131"/>
                  <a:pt x="4933" y="10130"/>
                  <a:pt x="4921" y="10130"/>
                </a:cubicBezTo>
                <a:cubicBezTo>
                  <a:pt x="4846" y="10130"/>
                  <a:pt x="4757" y="10166"/>
                  <a:pt x="4696" y="10209"/>
                </a:cubicBezTo>
                <a:cubicBezTo>
                  <a:pt x="4557" y="10309"/>
                  <a:pt x="4437" y="10424"/>
                  <a:pt x="4257" y="10424"/>
                </a:cubicBezTo>
                <a:cubicBezTo>
                  <a:pt x="4226" y="10424"/>
                  <a:pt x="4193" y="10421"/>
                  <a:pt x="4158" y="10413"/>
                </a:cubicBezTo>
                <a:cubicBezTo>
                  <a:pt x="3846" y="10347"/>
                  <a:pt x="3619" y="10142"/>
                  <a:pt x="3399" y="9956"/>
                </a:cubicBezTo>
                <a:cubicBezTo>
                  <a:pt x="3150" y="9745"/>
                  <a:pt x="3511" y="9750"/>
                  <a:pt x="3581" y="9672"/>
                </a:cubicBezTo>
                <a:cubicBezTo>
                  <a:pt x="3707" y="9531"/>
                  <a:pt x="4137" y="9609"/>
                  <a:pt x="4027" y="9352"/>
                </a:cubicBezTo>
                <a:cubicBezTo>
                  <a:pt x="4001" y="9290"/>
                  <a:pt x="3958" y="9266"/>
                  <a:pt x="3906" y="9266"/>
                </a:cubicBezTo>
                <a:cubicBezTo>
                  <a:pt x="3776" y="9266"/>
                  <a:pt x="3589" y="9418"/>
                  <a:pt x="3473" y="9493"/>
                </a:cubicBezTo>
                <a:cubicBezTo>
                  <a:pt x="3352" y="9572"/>
                  <a:pt x="3250" y="9603"/>
                  <a:pt x="3158" y="9603"/>
                </a:cubicBezTo>
                <a:cubicBezTo>
                  <a:pt x="2891" y="9603"/>
                  <a:pt x="2724" y="9331"/>
                  <a:pt x="2510" y="9175"/>
                </a:cubicBezTo>
                <a:cubicBezTo>
                  <a:pt x="2327" y="9042"/>
                  <a:pt x="2262" y="8780"/>
                  <a:pt x="1911" y="8696"/>
                </a:cubicBezTo>
                <a:cubicBezTo>
                  <a:pt x="3651" y="8039"/>
                  <a:pt x="5295" y="7378"/>
                  <a:pt x="7020" y="6884"/>
                </a:cubicBezTo>
                <a:cubicBezTo>
                  <a:pt x="6873" y="6803"/>
                  <a:pt x="6800" y="6779"/>
                  <a:pt x="6723" y="6779"/>
                </a:cubicBezTo>
                <a:cubicBezTo>
                  <a:pt x="6644" y="6779"/>
                  <a:pt x="6562" y="6805"/>
                  <a:pt x="6391" y="6823"/>
                </a:cubicBezTo>
                <a:cubicBezTo>
                  <a:pt x="5584" y="6910"/>
                  <a:pt x="4810" y="7151"/>
                  <a:pt x="4058" y="7397"/>
                </a:cubicBezTo>
                <a:cubicBezTo>
                  <a:pt x="3410" y="7608"/>
                  <a:pt x="2711" y="7732"/>
                  <a:pt x="2120" y="8126"/>
                </a:cubicBezTo>
                <a:cubicBezTo>
                  <a:pt x="1978" y="8219"/>
                  <a:pt x="1817" y="8368"/>
                  <a:pt x="1651" y="8368"/>
                </a:cubicBezTo>
                <a:cubicBezTo>
                  <a:pt x="1563" y="8368"/>
                  <a:pt x="1474" y="8327"/>
                  <a:pt x="1384" y="8215"/>
                </a:cubicBezTo>
                <a:cubicBezTo>
                  <a:pt x="1167" y="7940"/>
                  <a:pt x="803" y="7671"/>
                  <a:pt x="1167" y="7238"/>
                </a:cubicBezTo>
                <a:cubicBezTo>
                  <a:pt x="1322" y="7053"/>
                  <a:pt x="1355" y="6831"/>
                  <a:pt x="1651" y="6694"/>
                </a:cubicBezTo>
                <a:cubicBezTo>
                  <a:pt x="2532" y="6282"/>
                  <a:pt x="3471" y="6042"/>
                  <a:pt x="4385" y="5750"/>
                </a:cubicBezTo>
                <a:cubicBezTo>
                  <a:pt x="5270" y="5467"/>
                  <a:pt x="6192" y="5268"/>
                  <a:pt x="7081" y="4980"/>
                </a:cubicBezTo>
                <a:cubicBezTo>
                  <a:pt x="8079" y="4656"/>
                  <a:pt x="9126" y="4542"/>
                  <a:pt x="10121" y="4241"/>
                </a:cubicBezTo>
                <a:cubicBezTo>
                  <a:pt x="11257" y="3896"/>
                  <a:pt x="12416" y="3650"/>
                  <a:pt x="13561" y="3353"/>
                </a:cubicBezTo>
                <a:cubicBezTo>
                  <a:pt x="14295" y="3161"/>
                  <a:pt x="15059" y="3049"/>
                  <a:pt x="15791" y="2866"/>
                </a:cubicBezTo>
                <a:cubicBezTo>
                  <a:pt x="16327" y="2731"/>
                  <a:pt x="16885" y="2618"/>
                  <a:pt x="17417" y="2519"/>
                </a:cubicBezTo>
                <a:cubicBezTo>
                  <a:pt x="18240" y="2366"/>
                  <a:pt x="19064" y="2190"/>
                  <a:pt x="19896" y="2066"/>
                </a:cubicBezTo>
                <a:cubicBezTo>
                  <a:pt x="21314" y="1853"/>
                  <a:pt x="22728" y="1622"/>
                  <a:pt x="24149" y="1426"/>
                </a:cubicBezTo>
                <a:cubicBezTo>
                  <a:pt x="25302" y="1266"/>
                  <a:pt x="26464" y="1134"/>
                  <a:pt x="27613" y="1081"/>
                </a:cubicBezTo>
                <a:cubicBezTo>
                  <a:pt x="29307" y="1006"/>
                  <a:pt x="31009" y="967"/>
                  <a:pt x="32708" y="945"/>
                </a:cubicBezTo>
                <a:cubicBezTo>
                  <a:pt x="32834" y="943"/>
                  <a:pt x="32960" y="942"/>
                  <a:pt x="33085" y="942"/>
                </a:cubicBezTo>
                <a:close/>
                <a:moveTo>
                  <a:pt x="34952" y="1"/>
                </a:moveTo>
                <a:cubicBezTo>
                  <a:pt x="34873" y="1"/>
                  <a:pt x="34796" y="8"/>
                  <a:pt x="34720" y="29"/>
                </a:cubicBezTo>
                <a:cubicBezTo>
                  <a:pt x="34560" y="72"/>
                  <a:pt x="34401" y="87"/>
                  <a:pt x="34243" y="87"/>
                </a:cubicBezTo>
                <a:cubicBezTo>
                  <a:pt x="33952" y="87"/>
                  <a:pt x="33664" y="38"/>
                  <a:pt x="33371" y="38"/>
                </a:cubicBezTo>
                <a:cubicBezTo>
                  <a:pt x="33254" y="38"/>
                  <a:pt x="33136" y="46"/>
                  <a:pt x="33017" y="68"/>
                </a:cubicBezTo>
                <a:cubicBezTo>
                  <a:pt x="32776" y="111"/>
                  <a:pt x="32518" y="125"/>
                  <a:pt x="32257" y="125"/>
                </a:cubicBezTo>
                <a:cubicBezTo>
                  <a:pt x="32021" y="125"/>
                  <a:pt x="31782" y="114"/>
                  <a:pt x="31549" y="102"/>
                </a:cubicBezTo>
                <a:cubicBezTo>
                  <a:pt x="31512" y="100"/>
                  <a:pt x="31475" y="100"/>
                  <a:pt x="31438" y="100"/>
                </a:cubicBezTo>
                <a:cubicBezTo>
                  <a:pt x="31084" y="100"/>
                  <a:pt x="30724" y="171"/>
                  <a:pt x="30374" y="171"/>
                </a:cubicBezTo>
                <a:cubicBezTo>
                  <a:pt x="30273" y="171"/>
                  <a:pt x="30173" y="165"/>
                  <a:pt x="30074" y="150"/>
                </a:cubicBezTo>
                <a:cubicBezTo>
                  <a:pt x="29872" y="118"/>
                  <a:pt x="29671" y="107"/>
                  <a:pt x="29471" y="107"/>
                </a:cubicBezTo>
                <a:cubicBezTo>
                  <a:pt x="29007" y="107"/>
                  <a:pt x="28546" y="168"/>
                  <a:pt x="28089" y="179"/>
                </a:cubicBezTo>
                <a:cubicBezTo>
                  <a:pt x="27488" y="192"/>
                  <a:pt x="26862" y="273"/>
                  <a:pt x="26249" y="337"/>
                </a:cubicBezTo>
                <a:cubicBezTo>
                  <a:pt x="25904" y="373"/>
                  <a:pt x="25567" y="417"/>
                  <a:pt x="25219" y="417"/>
                </a:cubicBezTo>
                <a:cubicBezTo>
                  <a:pt x="25124" y="417"/>
                  <a:pt x="25028" y="414"/>
                  <a:pt x="24931" y="406"/>
                </a:cubicBezTo>
                <a:cubicBezTo>
                  <a:pt x="24910" y="405"/>
                  <a:pt x="24888" y="404"/>
                  <a:pt x="24866" y="404"/>
                </a:cubicBezTo>
                <a:cubicBezTo>
                  <a:pt x="24562" y="404"/>
                  <a:pt x="24225" y="546"/>
                  <a:pt x="23903" y="611"/>
                </a:cubicBezTo>
                <a:cubicBezTo>
                  <a:pt x="23191" y="755"/>
                  <a:pt x="22440" y="636"/>
                  <a:pt x="21757" y="948"/>
                </a:cubicBezTo>
                <a:cubicBezTo>
                  <a:pt x="21585" y="1027"/>
                  <a:pt x="21406" y="1042"/>
                  <a:pt x="21225" y="1042"/>
                </a:cubicBezTo>
                <a:cubicBezTo>
                  <a:pt x="21111" y="1042"/>
                  <a:pt x="20997" y="1036"/>
                  <a:pt x="20883" y="1036"/>
                </a:cubicBezTo>
                <a:cubicBezTo>
                  <a:pt x="20734" y="1036"/>
                  <a:pt x="20586" y="1047"/>
                  <a:pt x="20442" y="1094"/>
                </a:cubicBezTo>
                <a:cubicBezTo>
                  <a:pt x="19531" y="1390"/>
                  <a:pt x="18584" y="1519"/>
                  <a:pt x="17639" y="1633"/>
                </a:cubicBezTo>
                <a:cubicBezTo>
                  <a:pt x="17300" y="1675"/>
                  <a:pt x="16985" y="1842"/>
                  <a:pt x="16625" y="1842"/>
                </a:cubicBezTo>
                <a:cubicBezTo>
                  <a:pt x="16540" y="1842"/>
                  <a:pt x="16453" y="1833"/>
                  <a:pt x="16363" y="1811"/>
                </a:cubicBezTo>
                <a:cubicBezTo>
                  <a:pt x="16355" y="1809"/>
                  <a:pt x="16346" y="1808"/>
                  <a:pt x="16335" y="1808"/>
                </a:cubicBezTo>
                <a:cubicBezTo>
                  <a:pt x="16193" y="1808"/>
                  <a:pt x="15836" y="1983"/>
                  <a:pt x="15590" y="2040"/>
                </a:cubicBezTo>
                <a:cubicBezTo>
                  <a:pt x="14531" y="2291"/>
                  <a:pt x="13464" y="2485"/>
                  <a:pt x="12423" y="2827"/>
                </a:cubicBezTo>
                <a:cubicBezTo>
                  <a:pt x="11687" y="3070"/>
                  <a:pt x="10887" y="3119"/>
                  <a:pt x="10142" y="3341"/>
                </a:cubicBezTo>
                <a:cubicBezTo>
                  <a:pt x="9647" y="3489"/>
                  <a:pt x="9136" y="3543"/>
                  <a:pt x="8643" y="3714"/>
                </a:cubicBezTo>
                <a:cubicBezTo>
                  <a:pt x="7881" y="3979"/>
                  <a:pt x="7091" y="4244"/>
                  <a:pt x="6317" y="4380"/>
                </a:cubicBezTo>
                <a:cubicBezTo>
                  <a:pt x="5755" y="4479"/>
                  <a:pt x="5305" y="4792"/>
                  <a:pt x="4756" y="4869"/>
                </a:cubicBezTo>
                <a:cubicBezTo>
                  <a:pt x="4392" y="4919"/>
                  <a:pt x="4058" y="5152"/>
                  <a:pt x="3699" y="5265"/>
                </a:cubicBezTo>
                <a:cubicBezTo>
                  <a:pt x="3203" y="5421"/>
                  <a:pt x="2706" y="5583"/>
                  <a:pt x="2212" y="5744"/>
                </a:cubicBezTo>
                <a:cubicBezTo>
                  <a:pt x="1377" y="6017"/>
                  <a:pt x="492" y="6268"/>
                  <a:pt x="183" y="7279"/>
                </a:cubicBezTo>
                <a:cubicBezTo>
                  <a:pt x="1" y="7873"/>
                  <a:pt x="302" y="9026"/>
                  <a:pt x="815" y="9244"/>
                </a:cubicBezTo>
                <a:cubicBezTo>
                  <a:pt x="1241" y="9425"/>
                  <a:pt x="1552" y="9735"/>
                  <a:pt x="1892" y="10005"/>
                </a:cubicBezTo>
                <a:cubicBezTo>
                  <a:pt x="2323" y="10347"/>
                  <a:pt x="2614" y="10856"/>
                  <a:pt x="3103" y="11134"/>
                </a:cubicBezTo>
                <a:cubicBezTo>
                  <a:pt x="3402" y="11304"/>
                  <a:pt x="3767" y="11552"/>
                  <a:pt x="3889" y="11751"/>
                </a:cubicBezTo>
                <a:cubicBezTo>
                  <a:pt x="4161" y="12190"/>
                  <a:pt x="4564" y="12300"/>
                  <a:pt x="4942" y="12499"/>
                </a:cubicBezTo>
                <a:cubicBezTo>
                  <a:pt x="5410" y="12747"/>
                  <a:pt x="5533" y="13034"/>
                  <a:pt x="5352" y="13571"/>
                </a:cubicBezTo>
                <a:cubicBezTo>
                  <a:pt x="5287" y="13762"/>
                  <a:pt x="5124" y="14023"/>
                  <a:pt x="5192" y="14133"/>
                </a:cubicBezTo>
                <a:cubicBezTo>
                  <a:pt x="5340" y="14366"/>
                  <a:pt x="5167" y="14478"/>
                  <a:pt x="5076" y="14536"/>
                </a:cubicBezTo>
                <a:cubicBezTo>
                  <a:pt x="4722" y="14765"/>
                  <a:pt x="4624" y="15057"/>
                  <a:pt x="4687" y="15464"/>
                </a:cubicBezTo>
                <a:cubicBezTo>
                  <a:pt x="4711" y="15624"/>
                  <a:pt x="4756" y="15906"/>
                  <a:pt x="4436" y="15906"/>
                </a:cubicBezTo>
                <a:cubicBezTo>
                  <a:pt x="4434" y="15906"/>
                  <a:pt x="4432" y="15906"/>
                  <a:pt x="4430" y="15906"/>
                </a:cubicBezTo>
                <a:cubicBezTo>
                  <a:pt x="4428" y="15906"/>
                  <a:pt x="4426" y="15906"/>
                  <a:pt x="4424" y="15906"/>
                </a:cubicBezTo>
                <a:cubicBezTo>
                  <a:pt x="4284" y="15906"/>
                  <a:pt x="4303" y="15993"/>
                  <a:pt x="4275" y="16083"/>
                </a:cubicBezTo>
                <a:cubicBezTo>
                  <a:pt x="4197" y="16337"/>
                  <a:pt x="4163" y="16643"/>
                  <a:pt x="3995" y="16821"/>
                </a:cubicBezTo>
                <a:cubicBezTo>
                  <a:pt x="3727" y="17110"/>
                  <a:pt x="3663" y="17490"/>
                  <a:pt x="3526" y="17809"/>
                </a:cubicBezTo>
                <a:cubicBezTo>
                  <a:pt x="3297" y="18342"/>
                  <a:pt x="3035" y="18883"/>
                  <a:pt x="2913" y="19454"/>
                </a:cubicBezTo>
                <a:cubicBezTo>
                  <a:pt x="2845" y="19774"/>
                  <a:pt x="2713" y="20051"/>
                  <a:pt x="2599" y="20345"/>
                </a:cubicBezTo>
                <a:cubicBezTo>
                  <a:pt x="2566" y="20432"/>
                  <a:pt x="2323" y="21160"/>
                  <a:pt x="2319" y="21229"/>
                </a:cubicBezTo>
                <a:cubicBezTo>
                  <a:pt x="2295" y="21554"/>
                  <a:pt x="1980" y="21902"/>
                  <a:pt x="2029" y="22083"/>
                </a:cubicBezTo>
                <a:cubicBezTo>
                  <a:pt x="2128" y="22453"/>
                  <a:pt x="1594" y="22653"/>
                  <a:pt x="1881" y="22988"/>
                </a:cubicBezTo>
                <a:cubicBezTo>
                  <a:pt x="1425" y="23319"/>
                  <a:pt x="1879" y="23843"/>
                  <a:pt x="1614" y="24176"/>
                </a:cubicBezTo>
                <a:cubicBezTo>
                  <a:pt x="1691" y="24632"/>
                  <a:pt x="1804" y="25014"/>
                  <a:pt x="2085" y="25360"/>
                </a:cubicBezTo>
                <a:cubicBezTo>
                  <a:pt x="2371" y="25707"/>
                  <a:pt x="2693" y="25868"/>
                  <a:pt x="3062" y="25868"/>
                </a:cubicBezTo>
                <a:cubicBezTo>
                  <a:pt x="3252" y="25868"/>
                  <a:pt x="3455" y="25825"/>
                  <a:pt x="3673" y="25743"/>
                </a:cubicBezTo>
                <a:cubicBezTo>
                  <a:pt x="4530" y="25422"/>
                  <a:pt x="5320" y="24963"/>
                  <a:pt x="6159" y="24605"/>
                </a:cubicBezTo>
                <a:cubicBezTo>
                  <a:pt x="6676" y="24385"/>
                  <a:pt x="7206" y="24138"/>
                  <a:pt x="7683" y="23850"/>
                </a:cubicBezTo>
                <a:cubicBezTo>
                  <a:pt x="8249" y="23511"/>
                  <a:pt x="8875" y="23357"/>
                  <a:pt x="9454" y="23070"/>
                </a:cubicBezTo>
                <a:cubicBezTo>
                  <a:pt x="10196" y="22704"/>
                  <a:pt x="11013" y="22489"/>
                  <a:pt x="11795" y="22204"/>
                </a:cubicBezTo>
                <a:cubicBezTo>
                  <a:pt x="12296" y="22022"/>
                  <a:pt x="12798" y="21843"/>
                  <a:pt x="13291" y="21641"/>
                </a:cubicBezTo>
                <a:cubicBezTo>
                  <a:pt x="13881" y="21400"/>
                  <a:pt x="14524" y="21332"/>
                  <a:pt x="15107" y="21128"/>
                </a:cubicBezTo>
                <a:cubicBezTo>
                  <a:pt x="15846" y="20870"/>
                  <a:pt x="16590" y="20636"/>
                  <a:pt x="17341" y="20428"/>
                </a:cubicBezTo>
                <a:cubicBezTo>
                  <a:pt x="17974" y="20251"/>
                  <a:pt x="18653" y="20221"/>
                  <a:pt x="19272" y="20011"/>
                </a:cubicBezTo>
                <a:cubicBezTo>
                  <a:pt x="19655" y="19880"/>
                  <a:pt x="20094" y="19720"/>
                  <a:pt x="20436" y="19682"/>
                </a:cubicBezTo>
                <a:cubicBezTo>
                  <a:pt x="21077" y="19611"/>
                  <a:pt x="21703" y="19453"/>
                  <a:pt x="22343" y="19390"/>
                </a:cubicBezTo>
                <a:cubicBezTo>
                  <a:pt x="22534" y="19371"/>
                  <a:pt x="22649" y="19215"/>
                  <a:pt x="22872" y="19215"/>
                </a:cubicBezTo>
                <a:cubicBezTo>
                  <a:pt x="22878" y="19215"/>
                  <a:pt x="22885" y="19215"/>
                  <a:pt x="22892" y="19216"/>
                </a:cubicBezTo>
                <a:cubicBezTo>
                  <a:pt x="22928" y="19217"/>
                  <a:pt x="22965" y="19218"/>
                  <a:pt x="23001" y="19218"/>
                </a:cubicBezTo>
                <a:cubicBezTo>
                  <a:pt x="23493" y="19218"/>
                  <a:pt x="23980" y="19081"/>
                  <a:pt x="24479" y="19048"/>
                </a:cubicBezTo>
                <a:cubicBezTo>
                  <a:pt x="25192" y="19001"/>
                  <a:pt x="25906" y="18893"/>
                  <a:pt x="26620" y="18819"/>
                </a:cubicBezTo>
                <a:cubicBezTo>
                  <a:pt x="26655" y="18815"/>
                  <a:pt x="26690" y="18814"/>
                  <a:pt x="26726" y="18814"/>
                </a:cubicBezTo>
                <a:cubicBezTo>
                  <a:pt x="26871" y="18814"/>
                  <a:pt x="27019" y="18838"/>
                  <a:pt x="27157" y="18838"/>
                </a:cubicBezTo>
                <a:cubicBezTo>
                  <a:pt x="27253" y="18838"/>
                  <a:pt x="27344" y="18826"/>
                  <a:pt x="27426" y="18786"/>
                </a:cubicBezTo>
                <a:cubicBezTo>
                  <a:pt x="27816" y="18592"/>
                  <a:pt x="28269" y="18609"/>
                  <a:pt x="28624" y="18599"/>
                </a:cubicBezTo>
                <a:cubicBezTo>
                  <a:pt x="29619" y="18570"/>
                  <a:pt x="30613" y="18478"/>
                  <a:pt x="31606" y="18423"/>
                </a:cubicBezTo>
                <a:cubicBezTo>
                  <a:pt x="31630" y="18422"/>
                  <a:pt x="31653" y="18421"/>
                  <a:pt x="31676" y="18421"/>
                </a:cubicBezTo>
                <a:cubicBezTo>
                  <a:pt x="31971" y="18421"/>
                  <a:pt x="32247" y="18517"/>
                  <a:pt x="32540" y="18517"/>
                </a:cubicBezTo>
                <a:cubicBezTo>
                  <a:pt x="32599" y="18517"/>
                  <a:pt x="32659" y="18513"/>
                  <a:pt x="32720" y="18504"/>
                </a:cubicBezTo>
                <a:cubicBezTo>
                  <a:pt x="32890" y="18478"/>
                  <a:pt x="33049" y="18384"/>
                  <a:pt x="33229" y="18384"/>
                </a:cubicBezTo>
                <a:cubicBezTo>
                  <a:pt x="33269" y="18384"/>
                  <a:pt x="33309" y="18388"/>
                  <a:pt x="33350" y="18399"/>
                </a:cubicBezTo>
                <a:cubicBezTo>
                  <a:pt x="33635" y="18470"/>
                  <a:pt x="33926" y="18493"/>
                  <a:pt x="34216" y="18493"/>
                </a:cubicBezTo>
                <a:cubicBezTo>
                  <a:pt x="34625" y="18493"/>
                  <a:pt x="35035" y="18448"/>
                  <a:pt x="35431" y="18429"/>
                </a:cubicBezTo>
                <a:cubicBezTo>
                  <a:pt x="36126" y="18397"/>
                  <a:pt x="36837" y="18444"/>
                  <a:pt x="37548" y="18319"/>
                </a:cubicBezTo>
                <a:cubicBezTo>
                  <a:pt x="37713" y="18290"/>
                  <a:pt x="37884" y="18281"/>
                  <a:pt x="38058" y="18281"/>
                </a:cubicBezTo>
                <a:cubicBezTo>
                  <a:pt x="38411" y="18281"/>
                  <a:pt x="38778" y="18320"/>
                  <a:pt x="39141" y="18320"/>
                </a:cubicBezTo>
                <a:cubicBezTo>
                  <a:pt x="39201" y="18320"/>
                  <a:pt x="39261" y="18319"/>
                  <a:pt x="39321" y="18317"/>
                </a:cubicBezTo>
                <a:cubicBezTo>
                  <a:pt x="39444" y="18312"/>
                  <a:pt x="39568" y="18309"/>
                  <a:pt x="39692" y="18309"/>
                </a:cubicBezTo>
                <a:cubicBezTo>
                  <a:pt x="40171" y="18309"/>
                  <a:pt x="40651" y="18341"/>
                  <a:pt x="41130" y="18341"/>
                </a:cubicBezTo>
                <a:cubicBezTo>
                  <a:pt x="41500" y="18341"/>
                  <a:pt x="41870" y="18322"/>
                  <a:pt x="42240" y="18256"/>
                </a:cubicBezTo>
                <a:cubicBezTo>
                  <a:pt x="42244" y="18255"/>
                  <a:pt x="42248" y="18255"/>
                  <a:pt x="42253" y="18255"/>
                </a:cubicBezTo>
                <a:cubicBezTo>
                  <a:pt x="42290" y="18255"/>
                  <a:pt x="42333" y="18280"/>
                  <a:pt x="42369" y="18299"/>
                </a:cubicBezTo>
                <a:cubicBezTo>
                  <a:pt x="42586" y="18416"/>
                  <a:pt x="42813" y="18441"/>
                  <a:pt x="43042" y="18441"/>
                </a:cubicBezTo>
                <a:cubicBezTo>
                  <a:pt x="43221" y="18441"/>
                  <a:pt x="43402" y="18426"/>
                  <a:pt x="43582" y="18426"/>
                </a:cubicBezTo>
                <a:cubicBezTo>
                  <a:pt x="43707" y="18426"/>
                  <a:pt x="43832" y="18433"/>
                  <a:pt x="43955" y="18458"/>
                </a:cubicBezTo>
                <a:cubicBezTo>
                  <a:pt x="44227" y="18514"/>
                  <a:pt x="44508" y="18533"/>
                  <a:pt x="44791" y="18533"/>
                </a:cubicBezTo>
                <a:cubicBezTo>
                  <a:pt x="45033" y="18533"/>
                  <a:pt x="45277" y="18519"/>
                  <a:pt x="45516" y="18502"/>
                </a:cubicBezTo>
                <a:cubicBezTo>
                  <a:pt x="45538" y="18501"/>
                  <a:pt x="45559" y="18500"/>
                  <a:pt x="45580" y="18500"/>
                </a:cubicBezTo>
                <a:cubicBezTo>
                  <a:pt x="45932" y="18500"/>
                  <a:pt x="46263" y="18693"/>
                  <a:pt x="46601" y="18693"/>
                </a:cubicBezTo>
                <a:cubicBezTo>
                  <a:pt x="46694" y="18693"/>
                  <a:pt x="46787" y="18679"/>
                  <a:pt x="46881" y="18642"/>
                </a:cubicBezTo>
                <a:cubicBezTo>
                  <a:pt x="46961" y="18610"/>
                  <a:pt x="47038" y="18598"/>
                  <a:pt x="47112" y="18598"/>
                </a:cubicBezTo>
                <a:cubicBezTo>
                  <a:pt x="47331" y="18598"/>
                  <a:pt x="47528" y="18706"/>
                  <a:pt x="47713" y="18748"/>
                </a:cubicBezTo>
                <a:cubicBezTo>
                  <a:pt x="48424" y="18912"/>
                  <a:pt x="49152" y="18951"/>
                  <a:pt x="49864" y="19097"/>
                </a:cubicBezTo>
                <a:cubicBezTo>
                  <a:pt x="50579" y="19244"/>
                  <a:pt x="51340" y="19286"/>
                  <a:pt x="52039" y="19459"/>
                </a:cubicBezTo>
                <a:cubicBezTo>
                  <a:pt x="52720" y="19626"/>
                  <a:pt x="53424" y="19791"/>
                  <a:pt x="54104" y="19998"/>
                </a:cubicBezTo>
                <a:cubicBezTo>
                  <a:pt x="54933" y="20251"/>
                  <a:pt x="55811" y="20376"/>
                  <a:pt x="56661" y="20608"/>
                </a:cubicBezTo>
                <a:cubicBezTo>
                  <a:pt x="57619" y="20868"/>
                  <a:pt x="58582" y="21110"/>
                  <a:pt x="59526" y="21415"/>
                </a:cubicBezTo>
                <a:cubicBezTo>
                  <a:pt x="59836" y="21515"/>
                  <a:pt x="60206" y="21504"/>
                  <a:pt x="60452" y="21645"/>
                </a:cubicBezTo>
                <a:cubicBezTo>
                  <a:pt x="61308" y="22133"/>
                  <a:pt x="62287" y="22292"/>
                  <a:pt x="63151" y="22752"/>
                </a:cubicBezTo>
                <a:cubicBezTo>
                  <a:pt x="63859" y="23130"/>
                  <a:pt x="64670" y="23265"/>
                  <a:pt x="65360" y="23727"/>
                </a:cubicBezTo>
                <a:cubicBezTo>
                  <a:pt x="65906" y="24092"/>
                  <a:pt x="66592" y="24223"/>
                  <a:pt x="67120" y="24658"/>
                </a:cubicBezTo>
                <a:cubicBezTo>
                  <a:pt x="67235" y="24754"/>
                  <a:pt x="67420" y="24836"/>
                  <a:pt x="67569" y="24836"/>
                </a:cubicBezTo>
                <a:cubicBezTo>
                  <a:pt x="67591" y="24836"/>
                  <a:pt x="67613" y="24834"/>
                  <a:pt x="67634" y="24830"/>
                </a:cubicBezTo>
                <a:cubicBezTo>
                  <a:pt x="67718" y="24813"/>
                  <a:pt x="67800" y="24806"/>
                  <a:pt x="67880" y="24806"/>
                </a:cubicBezTo>
                <a:cubicBezTo>
                  <a:pt x="68221" y="24806"/>
                  <a:pt x="68531" y="24939"/>
                  <a:pt x="68799" y="25091"/>
                </a:cubicBezTo>
                <a:cubicBezTo>
                  <a:pt x="68919" y="25159"/>
                  <a:pt x="69025" y="25186"/>
                  <a:pt x="69122" y="25186"/>
                </a:cubicBezTo>
                <a:cubicBezTo>
                  <a:pt x="69313" y="25186"/>
                  <a:pt x="69465" y="25080"/>
                  <a:pt x="69614" y="24977"/>
                </a:cubicBezTo>
                <a:cubicBezTo>
                  <a:pt x="70219" y="24563"/>
                  <a:pt x="70411" y="23856"/>
                  <a:pt x="70100" y="23076"/>
                </a:cubicBezTo>
                <a:cubicBezTo>
                  <a:pt x="70014" y="22861"/>
                  <a:pt x="70128" y="22647"/>
                  <a:pt x="69990" y="22460"/>
                </a:cubicBezTo>
                <a:cubicBezTo>
                  <a:pt x="69542" y="21851"/>
                  <a:pt x="69482" y="21077"/>
                  <a:pt x="69123" y="20415"/>
                </a:cubicBezTo>
                <a:cubicBezTo>
                  <a:pt x="68886" y="19978"/>
                  <a:pt x="68848" y="19415"/>
                  <a:pt x="68591" y="18940"/>
                </a:cubicBezTo>
                <a:cubicBezTo>
                  <a:pt x="68373" y="18532"/>
                  <a:pt x="68287" y="18053"/>
                  <a:pt x="68077" y="17638"/>
                </a:cubicBezTo>
                <a:cubicBezTo>
                  <a:pt x="67855" y="17197"/>
                  <a:pt x="67679" y="16743"/>
                  <a:pt x="67496" y="16286"/>
                </a:cubicBezTo>
                <a:cubicBezTo>
                  <a:pt x="67340" y="15896"/>
                  <a:pt x="67187" y="15464"/>
                  <a:pt x="66929" y="15150"/>
                </a:cubicBezTo>
                <a:cubicBezTo>
                  <a:pt x="66611" y="14761"/>
                  <a:pt x="66497" y="14312"/>
                  <a:pt x="66317" y="13880"/>
                </a:cubicBezTo>
                <a:cubicBezTo>
                  <a:pt x="66252" y="13723"/>
                  <a:pt x="66271" y="13547"/>
                  <a:pt x="66411" y="13404"/>
                </a:cubicBezTo>
                <a:cubicBezTo>
                  <a:pt x="66703" y="13107"/>
                  <a:pt x="66996" y="12813"/>
                  <a:pt x="67268" y="12498"/>
                </a:cubicBezTo>
                <a:cubicBezTo>
                  <a:pt x="67567" y="12150"/>
                  <a:pt x="67900" y="11842"/>
                  <a:pt x="68229" y="11523"/>
                </a:cubicBezTo>
                <a:cubicBezTo>
                  <a:pt x="68562" y="11201"/>
                  <a:pt x="68808" y="10787"/>
                  <a:pt x="69141" y="10462"/>
                </a:cubicBezTo>
                <a:cubicBezTo>
                  <a:pt x="69742" y="9874"/>
                  <a:pt x="70341" y="9296"/>
                  <a:pt x="70865" y="8628"/>
                </a:cubicBezTo>
                <a:cubicBezTo>
                  <a:pt x="71055" y="8387"/>
                  <a:pt x="71183" y="8090"/>
                  <a:pt x="71403" y="7897"/>
                </a:cubicBezTo>
                <a:cubicBezTo>
                  <a:pt x="71728" y="7613"/>
                  <a:pt x="71878" y="7250"/>
                  <a:pt x="72010" y="6875"/>
                </a:cubicBezTo>
                <a:cubicBezTo>
                  <a:pt x="72132" y="6531"/>
                  <a:pt x="71916" y="5855"/>
                  <a:pt x="71665" y="5721"/>
                </a:cubicBezTo>
                <a:cubicBezTo>
                  <a:pt x="71329" y="5543"/>
                  <a:pt x="70978" y="5389"/>
                  <a:pt x="70642" y="5207"/>
                </a:cubicBezTo>
                <a:cubicBezTo>
                  <a:pt x="70301" y="5022"/>
                  <a:pt x="69986" y="4844"/>
                  <a:pt x="69567" y="4801"/>
                </a:cubicBezTo>
                <a:cubicBezTo>
                  <a:pt x="69131" y="4756"/>
                  <a:pt x="68718" y="4492"/>
                  <a:pt x="68291" y="4336"/>
                </a:cubicBezTo>
                <a:cubicBezTo>
                  <a:pt x="67820" y="4161"/>
                  <a:pt x="67286" y="4117"/>
                  <a:pt x="66852" y="3909"/>
                </a:cubicBezTo>
                <a:cubicBezTo>
                  <a:pt x="66145" y="3568"/>
                  <a:pt x="65366" y="3554"/>
                  <a:pt x="64639" y="3305"/>
                </a:cubicBezTo>
                <a:cubicBezTo>
                  <a:pt x="64144" y="3134"/>
                  <a:pt x="63540" y="3018"/>
                  <a:pt x="62960" y="2970"/>
                </a:cubicBezTo>
                <a:cubicBezTo>
                  <a:pt x="62285" y="2912"/>
                  <a:pt x="61646" y="2586"/>
                  <a:pt x="60951" y="2510"/>
                </a:cubicBezTo>
                <a:cubicBezTo>
                  <a:pt x="59888" y="2392"/>
                  <a:pt x="58824" y="2248"/>
                  <a:pt x="57771" y="2052"/>
                </a:cubicBezTo>
                <a:cubicBezTo>
                  <a:pt x="57139" y="1935"/>
                  <a:pt x="56489" y="1953"/>
                  <a:pt x="55866" y="1767"/>
                </a:cubicBezTo>
                <a:cubicBezTo>
                  <a:pt x="55597" y="1688"/>
                  <a:pt x="55321" y="1641"/>
                  <a:pt x="55042" y="1627"/>
                </a:cubicBezTo>
                <a:cubicBezTo>
                  <a:pt x="54460" y="1594"/>
                  <a:pt x="53885" y="1470"/>
                  <a:pt x="53302" y="1406"/>
                </a:cubicBezTo>
                <a:cubicBezTo>
                  <a:pt x="52746" y="1344"/>
                  <a:pt x="52193" y="1211"/>
                  <a:pt x="51631" y="1156"/>
                </a:cubicBezTo>
                <a:cubicBezTo>
                  <a:pt x="51606" y="1153"/>
                  <a:pt x="51582" y="1153"/>
                  <a:pt x="51557" y="1153"/>
                </a:cubicBezTo>
                <a:cubicBezTo>
                  <a:pt x="51493" y="1153"/>
                  <a:pt x="51430" y="1159"/>
                  <a:pt x="51363" y="1159"/>
                </a:cubicBezTo>
                <a:cubicBezTo>
                  <a:pt x="51322" y="1159"/>
                  <a:pt x="51280" y="1157"/>
                  <a:pt x="51236" y="1149"/>
                </a:cubicBezTo>
                <a:cubicBezTo>
                  <a:pt x="50673" y="1051"/>
                  <a:pt x="50099" y="917"/>
                  <a:pt x="49540" y="917"/>
                </a:cubicBezTo>
                <a:cubicBezTo>
                  <a:pt x="48875" y="917"/>
                  <a:pt x="48220" y="831"/>
                  <a:pt x="47576" y="738"/>
                </a:cubicBezTo>
                <a:cubicBezTo>
                  <a:pt x="46464" y="577"/>
                  <a:pt x="45344" y="575"/>
                  <a:pt x="44229" y="476"/>
                </a:cubicBezTo>
                <a:cubicBezTo>
                  <a:pt x="43021" y="369"/>
                  <a:pt x="41793" y="431"/>
                  <a:pt x="40590" y="221"/>
                </a:cubicBezTo>
                <a:cubicBezTo>
                  <a:pt x="40555" y="214"/>
                  <a:pt x="40521" y="212"/>
                  <a:pt x="40488" y="212"/>
                </a:cubicBezTo>
                <a:cubicBezTo>
                  <a:pt x="40289" y="212"/>
                  <a:pt x="40111" y="304"/>
                  <a:pt x="39924" y="304"/>
                </a:cubicBezTo>
                <a:cubicBezTo>
                  <a:pt x="39884" y="304"/>
                  <a:pt x="39843" y="300"/>
                  <a:pt x="39802" y="290"/>
                </a:cubicBezTo>
                <a:cubicBezTo>
                  <a:pt x="39150" y="126"/>
                  <a:pt x="38478" y="223"/>
                  <a:pt x="37816" y="131"/>
                </a:cubicBezTo>
                <a:cubicBezTo>
                  <a:pt x="37455" y="81"/>
                  <a:pt x="37087" y="57"/>
                  <a:pt x="36720" y="57"/>
                </a:cubicBezTo>
                <a:cubicBezTo>
                  <a:pt x="36456" y="57"/>
                  <a:pt x="36194" y="69"/>
                  <a:pt x="35934" y="92"/>
                </a:cubicBezTo>
                <a:cubicBezTo>
                  <a:pt x="35897" y="96"/>
                  <a:pt x="35860" y="97"/>
                  <a:pt x="35823" y="97"/>
                </a:cubicBezTo>
                <a:cubicBezTo>
                  <a:pt x="35523" y="97"/>
                  <a:pt x="35228" y="1"/>
                  <a:pt x="3495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C2B3F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4" name="Google Shape;48;p5"/>
          <p:cNvSpPr/>
          <p:nvPr/>
        </p:nvSpPr>
        <p:spPr>
          <a:xfrm>
            <a:off x="2781614" y="1209448"/>
            <a:ext cx="3644611" cy="69014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DẶN</a:t>
            </a:r>
            <a:r>
              <a:rPr kumimoji="0" lang="en-US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 DÒ</a:t>
            </a:r>
            <a:endParaRPr kumimoji="0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0920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59594" y="171981"/>
            <a:ext cx="7900987" cy="381000"/>
          </a:xfrm>
        </p:spPr>
        <p:txBody>
          <a:bodyPr/>
          <a:lstStyle/>
          <a:p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40494" y="1032011"/>
            <a:ext cx="873918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000000"/>
                </a:solidFill>
              </a:rPr>
              <a:t>* </a:t>
            </a:r>
            <a:r>
              <a:rPr lang="en-US" u="sng" dirty="0" err="1">
                <a:solidFill>
                  <a:srgbClr val="000000"/>
                </a:solidFill>
              </a:rPr>
              <a:t>Bài</a:t>
            </a:r>
            <a:r>
              <a:rPr lang="en-US" u="sng" dirty="0">
                <a:solidFill>
                  <a:srgbClr val="000000"/>
                </a:solidFill>
              </a:rPr>
              <a:t> toán1</a:t>
            </a:r>
            <a:r>
              <a:rPr lang="en-US" dirty="0">
                <a:solidFill>
                  <a:srgbClr val="000000"/>
                </a:solidFill>
              </a:rPr>
              <a:t> : </a:t>
            </a:r>
            <a:r>
              <a:rPr lang="en-US" dirty="0" err="1">
                <a:solidFill>
                  <a:srgbClr val="000000"/>
                </a:solidFill>
              </a:rPr>
              <a:t>Rót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vào</a:t>
            </a:r>
            <a:r>
              <a:rPr lang="en-US" dirty="0">
                <a:solidFill>
                  <a:srgbClr val="000000"/>
                </a:solidFill>
              </a:rPr>
              <a:t> can </a:t>
            </a:r>
            <a:r>
              <a:rPr lang="en-US" dirty="0" err="1">
                <a:solidFill>
                  <a:srgbClr val="000000"/>
                </a:solidFill>
              </a:rPr>
              <a:t>thứ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nhất</a:t>
            </a:r>
            <a:r>
              <a:rPr lang="en-US" dirty="0">
                <a:solidFill>
                  <a:srgbClr val="000000"/>
                </a:solidFill>
              </a:rPr>
              <a:t> 6l </a:t>
            </a:r>
            <a:r>
              <a:rPr lang="en-US" dirty="0" err="1">
                <a:solidFill>
                  <a:srgbClr val="000000"/>
                </a:solidFill>
              </a:rPr>
              <a:t>dầu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rót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vào</a:t>
            </a:r>
            <a:r>
              <a:rPr lang="en-US" dirty="0">
                <a:solidFill>
                  <a:srgbClr val="000000"/>
                </a:solidFill>
              </a:rPr>
              <a:t> can </a:t>
            </a:r>
            <a:r>
              <a:rPr lang="en-US" dirty="0" err="1">
                <a:solidFill>
                  <a:srgbClr val="000000"/>
                </a:solidFill>
              </a:rPr>
              <a:t>thứ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hai</a:t>
            </a:r>
            <a:r>
              <a:rPr lang="en-US" dirty="0">
                <a:solidFill>
                  <a:srgbClr val="000000"/>
                </a:solidFill>
              </a:rPr>
              <a:t> 4l </a:t>
            </a:r>
            <a:r>
              <a:rPr lang="en-US" dirty="0" err="1">
                <a:solidFill>
                  <a:srgbClr val="000000"/>
                </a:solidFill>
              </a:rPr>
              <a:t>dầu</a:t>
            </a:r>
            <a:r>
              <a:rPr lang="en-US" dirty="0">
                <a:solidFill>
                  <a:srgbClr val="000000"/>
                </a:solidFill>
              </a:rPr>
              <a:t>. </a:t>
            </a:r>
            <a:r>
              <a:rPr lang="en-US" dirty="0" err="1">
                <a:solidFill>
                  <a:srgbClr val="000000"/>
                </a:solidFill>
              </a:rPr>
              <a:t>Hỏi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nếu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sô</a:t>
            </a:r>
            <a:r>
              <a:rPr lang="en-US" dirty="0">
                <a:solidFill>
                  <a:srgbClr val="000000"/>
                </a:solidFill>
              </a:rPr>
              <a:t>́ </a:t>
            </a:r>
            <a:r>
              <a:rPr lang="en-US" dirty="0" err="1">
                <a:solidFill>
                  <a:srgbClr val="000000"/>
                </a:solidFill>
              </a:rPr>
              <a:t>lít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dầu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đó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được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rót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đều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vào</a:t>
            </a:r>
            <a:r>
              <a:rPr lang="en-US" dirty="0">
                <a:solidFill>
                  <a:srgbClr val="000000"/>
                </a:solidFill>
              </a:rPr>
              <a:t> 2 can </a:t>
            </a:r>
            <a:r>
              <a:rPr lang="en-US" dirty="0" err="1">
                <a:solidFill>
                  <a:srgbClr val="000000"/>
                </a:solidFill>
              </a:rPr>
              <a:t>thì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mỗi</a:t>
            </a:r>
            <a:r>
              <a:rPr lang="en-US" dirty="0">
                <a:solidFill>
                  <a:srgbClr val="000000"/>
                </a:solidFill>
              </a:rPr>
              <a:t> can </a:t>
            </a:r>
            <a:r>
              <a:rPr lang="en-US" dirty="0" err="1">
                <a:solidFill>
                  <a:srgbClr val="000000"/>
                </a:solidFill>
              </a:rPr>
              <a:t>có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bao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nhiêu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lít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dầu</a:t>
            </a:r>
            <a:r>
              <a:rPr lang="en-US" dirty="0">
                <a:solidFill>
                  <a:srgbClr val="000000"/>
                </a:solidFill>
              </a:rPr>
              <a:t> ?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328988" y="4494213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398503" y="3152656"/>
            <a:ext cx="1981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b="1" u="sng" dirty="0" err="1">
                <a:solidFill>
                  <a:srgbClr val="1109B7"/>
                </a:solidFill>
              </a:rPr>
              <a:t>Tóm</a:t>
            </a:r>
            <a:r>
              <a:rPr lang="en-US" b="1" u="sng" dirty="0">
                <a:solidFill>
                  <a:srgbClr val="1109B7"/>
                </a:solidFill>
              </a:rPr>
              <a:t> </a:t>
            </a:r>
            <a:r>
              <a:rPr lang="en-US" b="1" u="sng" dirty="0" err="1">
                <a:solidFill>
                  <a:srgbClr val="1109B7"/>
                </a:solidFill>
              </a:rPr>
              <a:t>tắt</a:t>
            </a:r>
            <a:r>
              <a:rPr lang="en-US" b="1" u="sng" dirty="0">
                <a:solidFill>
                  <a:srgbClr val="1109B7"/>
                </a:solidFill>
              </a:rPr>
              <a:t>: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2338388" y="4037013"/>
            <a:ext cx="1371600" cy="777875"/>
            <a:chOff x="1968" y="2544"/>
            <a:chExt cx="864" cy="490"/>
          </a:xfrm>
        </p:grpSpPr>
        <p:grpSp>
          <p:nvGrpSpPr>
            <p:cNvPr id="3099" name="Group 27"/>
            <p:cNvGrpSpPr>
              <a:grpSpLocks/>
            </p:cNvGrpSpPr>
            <p:nvPr/>
          </p:nvGrpSpPr>
          <p:grpSpPr bwMode="auto">
            <a:xfrm>
              <a:off x="1968" y="2544"/>
              <a:ext cx="768" cy="0"/>
              <a:chOff x="3792" y="2304"/>
              <a:chExt cx="768" cy="0"/>
            </a:xfrm>
          </p:grpSpPr>
          <p:grpSp>
            <p:nvGrpSpPr>
              <p:cNvPr id="3100" name="Group 28"/>
              <p:cNvGrpSpPr>
                <a:grpSpLocks/>
              </p:cNvGrpSpPr>
              <p:nvPr/>
            </p:nvGrpSpPr>
            <p:grpSpPr bwMode="auto">
              <a:xfrm>
                <a:off x="3792" y="2304"/>
                <a:ext cx="384" cy="0"/>
                <a:chOff x="2640" y="2304"/>
                <a:chExt cx="384" cy="0"/>
              </a:xfrm>
            </p:grpSpPr>
            <p:sp>
              <p:nvSpPr>
                <p:cNvPr id="3101" name="Line 29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02" name="Line 30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03" name="Group 31"/>
              <p:cNvGrpSpPr>
                <a:grpSpLocks/>
              </p:cNvGrpSpPr>
              <p:nvPr/>
            </p:nvGrpSpPr>
            <p:grpSpPr bwMode="auto">
              <a:xfrm>
                <a:off x="4176" y="2304"/>
                <a:ext cx="384" cy="0"/>
                <a:chOff x="2640" y="2304"/>
                <a:chExt cx="384" cy="0"/>
              </a:xfrm>
            </p:grpSpPr>
            <p:sp>
              <p:nvSpPr>
                <p:cNvPr id="3104" name="Line 32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05" name="Line 33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3106" name="AutoShape 34"/>
            <p:cNvSpPr>
              <a:spLocks/>
            </p:cNvSpPr>
            <p:nvPr/>
          </p:nvSpPr>
          <p:spPr bwMode="auto">
            <a:xfrm rot="5353883">
              <a:off x="2256" y="2256"/>
              <a:ext cx="192" cy="768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rgbClr val="79117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7" name="Text Box 35"/>
            <p:cNvSpPr txBox="1">
              <a:spLocks noChangeArrowheads="1"/>
            </p:cNvSpPr>
            <p:nvPr/>
          </p:nvSpPr>
          <p:spPr bwMode="auto">
            <a:xfrm>
              <a:off x="2256" y="2784"/>
              <a:ext cx="5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79117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dirty="0">
                  <a:solidFill>
                    <a:srgbClr val="791179"/>
                  </a:solidFill>
                </a:rPr>
                <a:t>4 l</a:t>
              </a:r>
              <a:r>
                <a:rPr lang="vi-VN" sz="2000" dirty="0">
                  <a:solidFill>
                    <a:srgbClr val="791179"/>
                  </a:solidFill>
                </a:rPr>
                <a:t>ít</a:t>
              </a:r>
              <a:endParaRPr lang="en-US" sz="2000" dirty="0">
                <a:solidFill>
                  <a:srgbClr val="791179"/>
                </a:solidFill>
              </a:endParaRPr>
            </a:p>
          </p:txBody>
        </p:sp>
      </p:grpSp>
      <p:grpSp>
        <p:nvGrpSpPr>
          <p:cNvPr id="3108" name="Group 36"/>
          <p:cNvGrpSpPr>
            <a:grpSpLocks/>
          </p:cNvGrpSpPr>
          <p:nvPr/>
        </p:nvGrpSpPr>
        <p:grpSpPr bwMode="auto">
          <a:xfrm>
            <a:off x="509588" y="4037013"/>
            <a:ext cx="1828800" cy="854075"/>
            <a:chOff x="816" y="2544"/>
            <a:chExt cx="1152" cy="538"/>
          </a:xfrm>
        </p:grpSpPr>
        <p:sp>
          <p:nvSpPr>
            <p:cNvPr id="3109" name="AutoShape 37"/>
            <p:cNvSpPr>
              <a:spLocks/>
            </p:cNvSpPr>
            <p:nvPr/>
          </p:nvSpPr>
          <p:spPr bwMode="auto">
            <a:xfrm rot="5395779">
              <a:off x="1248" y="2112"/>
              <a:ext cx="288" cy="1152"/>
            </a:xfrm>
            <a:prstGeom prst="rightBrace">
              <a:avLst>
                <a:gd name="adj1" fmla="val 33333"/>
                <a:gd name="adj2" fmla="val 47963"/>
              </a:avLst>
            </a:prstGeom>
            <a:noFill/>
            <a:ln w="9525">
              <a:solidFill>
                <a:srgbClr val="79117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" name="Text Box 38"/>
            <p:cNvSpPr txBox="1">
              <a:spLocks noChangeArrowheads="1"/>
            </p:cNvSpPr>
            <p:nvPr/>
          </p:nvSpPr>
          <p:spPr bwMode="auto">
            <a:xfrm>
              <a:off x="1296" y="2832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79117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dirty="0">
                  <a:solidFill>
                    <a:srgbClr val="791179"/>
                  </a:solidFill>
                </a:rPr>
                <a:t>6 l</a:t>
              </a:r>
              <a:r>
                <a:rPr lang="vi-VN" sz="2000" dirty="0">
                  <a:solidFill>
                    <a:srgbClr val="791179"/>
                  </a:solidFill>
                </a:rPr>
                <a:t>ít</a:t>
              </a:r>
              <a:endParaRPr lang="en-US" sz="2000" dirty="0">
                <a:solidFill>
                  <a:srgbClr val="791179"/>
                </a:solidFill>
              </a:endParaRPr>
            </a:p>
          </p:txBody>
        </p:sp>
        <p:grpSp>
          <p:nvGrpSpPr>
            <p:cNvPr id="3111" name="Group 39"/>
            <p:cNvGrpSpPr>
              <a:grpSpLocks/>
            </p:cNvGrpSpPr>
            <p:nvPr/>
          </p:nvGrpSpPr>
          <p:grpSpPr bwMode="auto">
            <a:xfrm>
              <a:off x="816" y="2544"/>
              <a:ext cx="1152" cy="0"/>
              <a:chOff x="2640" y="2304"/>
              <a:chExt cx="1152" cy="0"/>
            </a:xfrm>
          </p:grpSpPr>
          <p:grpSp>
            <p:nvGrpSpPr>
              <p:cNvPr id="3112" name="Group 40"/>
              <p:cNvGrpSpPr>
                <a:grpSpLocks/>
              </p:cNvGrpSpPr>
              <p:nvPr/>
            </p:nvGrpSpPr>
            <p:grpSpPr bwMode="auto">
              <a:xfrm>
                <a:off x="2640" y="2304"/>
                <a:ext cx="384" cy="0"/>
                <a:chOff x="2640" y="2304"/>
                <a:chExt cx="384" cy="0"/>
              </a:xfrm>
            </p:grpSpPr>
            <p:sp>
              <p:nvSpPr>
                <p:cNvPr id="3113" name="Line 41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14" name="Line 42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15" name="Group 43"/>
              <p:cNvGrpSpPr>
                <a:grpSpLocks/>
              </p:cNvGrpSpPr>
              <p:nvPr/>
            </p:nvGrpSpPr>
            <p:grpSpPr bwMode="auto">
              <a:xfrm>
                <a:off x="3024" y="2304"/>
                <a:ext cx="384" cy="0"/>
                <a:chOff x="2640" y="2304"/>
                <a:chExt cx="384" cy="0"/>
              </a:xfrm>
            </p:grpSpPr>
            <p:sp>
              <p:nvSpPr>
                <p:cNvPr id="3116" name="Line 44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17" name="Line 45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3118" name="Group 46"/>
              <p:cNvGrpSpPr>
                <a:grpSpLocks/>
              </p:cNvGrpSpPr>
              <p:nvPr/>
            </p:nvGrpSpPr>
            <p:grpSpPr bwMode="auto">
              <a:xfrm>
                <a:off x="3408" y="2304"/>
                <a:ext cx="384" cy="0"/>
                <a:chOff x="2640" y="2304"/>
                <a:chExt cx="384" cy="0"/>
              </a:xfrm>
            </p:grpSpPr>
            <p:sp>
              <p:nvSpPr>
                <p:cNvPr id="3119" name="Line 47"/>
                <p:cNvSpPr>
                  <a:spLocks noChangeShapeType="1"/>
                </p:cNvSpPr>
                <p:nvPr/>
              </p:nvSpPr>
              <p:spPr bwMode="auto">
                <a:xfrm>
                  <a:off x="2640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20" name="Line 48"/>
                <p:cNvSpPr>
                  <a:spLocks noChangeShapeType="1"/>
                </p:cNvSpPr>
                <p:nvPr/>
              </p:nvSpPr>
              <p:spPr bwMode="auto">
                <a:xfrm>
                  <a:off x="2832" y="2304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121" name="Group 49"/>
          <p:cNvGrpSpPr>
            <a:grpSpLocks/>
          </p:cNvGrpSpPr>
          <p:nvPr/>
        </p:nvGrpSpPr>
        <p:grpSpPr bwMode="auto">
          <a:xfrm>
            <a:off x="509588" y="5027613"/>
            <a:ext cx="3048000" cy="781050"/>
            <a:chOff x="912" y="3600"/>
            <a:chExt cx="1920" cy="492"/>
          </a:xfrm>
        </p:grpSpPr>
        <p:grpSp>
          <p:nvGrpSpPr>
            <p:cNvPr id="3122" name="Group 50"/>
            <p:cNvGrpSpPr>
              <a:grpSpLocks/>
            </p:cNvGrpSpPr>
            <p:nvPr/>
          </p:nvGrpSpPr>
          <p:grpSpPr bwMode="auto">
            <a:xfrm>
              <a:off x="912" y="3600"/>
              <a:ext cx="960" cy="492"/>
              <a:chOff x="912" y="3600"/>
              <a:chExt cx="960" cy="492"/>
            </a:xfrm>
          </p:grpSpPr>
          <p:grpSp>
            <p:nvGrpSpPr>
              <p:cNvPr id="3123" name="Group 51"/>
              <p:cNvGrpSpPr>
                <a:grpSpLocks/>
              </p:cNvGrpSpPr>
              <p:nvPr/>
            </p:nvGrpSpPr>
            <p:grpSpPr bwMode="auto">
              <a:xfrm>
                <a:off x="912" y="3600"/>
                <a:ext cx="960" cy="0"/>
                <a:chOff x="912" y="3600"/>
                <a:chExt cx="960" cy="0"/>
              </a:xfrm>
            </p:grpSpPr>
            <p:sp>
              <p:nvSpPr>
                <p:cNvPr id="3124" name="Line 52"/>
                <p:cNvSpPr>
                  <a:spLocks noChangeShapeType="1"/>
                </p:cNvSpPr>
                <p:nvPr/>
              </p:nvSpPr>
              <p:spPr bwMode="auto">
                <a:xfrm>
                  <a:off x="912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25" name="Line 53"/>
                <p:cNvSpPr>
                  <a:spLocks noChangeShapeType="1"/>
                </p:cNvSpPr>
                <p:nvPr/>
              </p:nvSpPr>
              <p:spPr bwMode="auto">
                <a:xfrm>
                  <a:off x="1104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26" name="Line 54"/>
                <p:cNvSpPr>
                  <a:spLocks noChangeShapeType="1"/>
                </p:cNvSpPr>
                <p:nvPr/>
              </p:nvSpPr>
              <p:spPr bwMode="auto">
                <a:xfrm>
                  <a:off x="1296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27" name="Line 55"/>
                <p:cNvSpPr>
                  <a:spLocks noChangeShapeType="1"/>
                </p:cNvSpPr>
                <p:nvPr/>
              </p:nvSpPr>
              <p:spPr bwMode="auto">
                <a:xfrm>
                  <a:off x="1488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128" name="Line 56"/>
                <p:cNvSpPr>
                  <a:spLocks noChangeShapeType="1"/>
                </p:cNvSpPr>
                <p:nvPr/>
              </p:nvSpPr>
              <p:spPr bwMode="auto">
                <a:xfrm>
                  <a:off x="1680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rgbClr val="791179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3129" name="AutoShape 57"/>
              <p:cNvSpPr>
                <a:spLocks/>
              </p:cNvSpPr>
              <p:nvPr/>
            </p:nvSpPr>
            <p:spPr bwMode="auto">
              <a:xfrm rot="5392461" flipV="1">
                <a:off x="1320" y="3240"/>
                <a:ext cx="144" cy="960"/>
              </a:xfrm>
              <a:prstGeom prst="rightBrace">
                <a:avLst>
                  <a:gd name="adj1" fmla="val 55556"/>
                  <a:gd name="adj2" fmla="val 50514"/>
                </a:avLst>
              </a:prstGeom>
              <a:noFill/>
              <a:ln w="9525">
                <a:solidFill>
                  <a:srgbClr val="79117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30" name="Text Box 58"/>
              <p:cNvSpPr txBox="1">
                <a:spLocks noChangeArrowheads="1"/>
              </p:cNvSpPr>
              <p:nvPr/>
            </p:nvSpPr>
            <p:spPr bwMode="auto">
              <a:xfrm>
                <a:off x="1200" y="3840"/>
                <a:ext cx="43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000" dirty="0">
                    <a:solidFill>
                      <a:srgbClr val="791179"/>
                    </a:solidFill>
                  </a:rPr>
                  <a:t>? </a:t>
                </a:r>
                <a:r>
                  <a:rPr lang="vi-VN" sz="2000" dirty="0">
                    <a:solidFill>
                      <a:srgbClr val="791179"/>
                    </a:solidFill>
                  </a:rPr>
                  <a:t>lít</a:t>
                </a:r>
                <a:endParaRPr lang="en-US" sz="2000" dirty="0">
                  <a:solidFill>
                    <a:srgbClr val="791179"/>
                  </a:solidFill>
                </a:endParaRPr>
              </a:p>
            </p:txBody>
          </p:sp>
        </p:grpSp>
        <p:grpSp>
          <p:nvGrpSpPr>
            <p:cNvPr id="3131" name="Group 59"/>
            <p:cNvGrpSpPr>
              <a:grpSpLocks/>
            </p:cNvGrpSpPr>
            <p:nvPr/>
          </p:nvGrpSpPr>
          <p:grpSpPr bwMode="auto">
            <a:xfrm>
              <a:off x="1872" y="3600"/>
              <a:ext cx="960" cy="492"/>
              <a:chOff x="1872" y="3600"/>
              <a:chExt cx="960" cy="492"/>
            </a:xfrm>
          </p:grpSpPr>
          <p:sp>
            <p:nvSpPr>
              <p:cNvPr id="3132" name="AutoShape 60"/>
              <p:cNvSpPr>
                <a:spLocks/>
              </p:cNvSpPr>
              <p:nvPr/>
            </p:nvSpPr>
            <p:spPr bwMode="auto">
              <a:xfrm rot="5392461" flipV="1">
                <a:off x="2280" y="3240"/>
                <a:ext cx="144" cy="960"/>
              </a:xfrm>
              <a:prstGeom prst="rightBrace">
                <a:avLst>
                  <a:gd name="adj1" fmla="val 55556"/>
                  <a:gd name="adj2" fmla="val 50514"/>
                </a:avLst>
              </a:prstGeom>
              <a:noFill/>
              <a:ln w="9525">
                <a:solidFill>
                  <a:srgbClr val="791179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133" name="Group 61"/>
              <p:cNvGrpSpPr>
                <a:grpSpLocks/>
              </p:cNvGrpSpPr>
              <p:nvPr/>
            </p:nvGrpSpPr>
            <p:grpSpPr bwMode="auto">
              <a:xfrm>
                <a:off x="1872" y="3600"/>
                <a:ext cx="960" cy="492"/>
                <a:chOff x="1872" y="3600"/>
                <a:chExt cx="960" cy="492"/>
              </a:xfrm>
            </p:grpSpPr>
            <p:sp>
              <p:nvSpPr>
                <p:cNvPr id="3134" name="Line 62"/>
                <p:cNvSpPr>
                  <a:spLocks noChangeShapeType="1"/>
                </p:cNvSpPr>
                <p:nvPr/>
              </p:nvSpPr>
              <p:spPr bwMode="auto">
                <a:xfrm>
                  <a:off x="1872" y="3600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 type="oval" w="med" len="med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3135" name="Group 63"/>
                <p:cNvGrpSpPr>
                  <a:grpSpLocks/>
                </p:cNvGrpSpPr>
                <p:nvPr/>
              </p:nvGrpSpPr>
              <p:grpSpPr bwMode="auto">
                <a:xfrm>
                  <a:off x="2064" y="3600"/>
                  <a:ext cx="768" cy="0"/>
                  <a:chOff x="3792" y="2304"/>
                  <a:chExt cx="768" cy="0"/>
                </a:xfrm>
              </p:grpSpPr>
              <p:grpSp>
                <p:nvGrpSpPr>
                  <p:cNvPr id="3136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3792" y="2304"/>
                    <a:ext cx="384" cy="0"/>
                    <a:chOff x="2640" y="2304"/>
                    <a:chExt cx="384" cy="0"/>
                  </a:xfrm>
                </p:grpSpPr>
                <p:sp>
                  <p:nvSpPr>
                    <p:cNvPr id="3137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40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38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32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39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4176" y="2304"/>
                    <a:ext cx="384" cy="0"/>
                    <a:chOff x="2640" y="2304"/>
                    <a:chExt cx="384" cy="0"/>
                  </a:xfrm>
                </p:grpSpPr>
                <p:sp>
                  <p:nvSpPr>
                    <p:cNvPr id="3140" name="Line 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40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141" name="Line 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32" y="2304"/>
                      <a:ext cx="1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791179"/>
                      </a:solidFill>
                      <a:miter lim="800000"/>
                      <a:headEnd type="oval" w="med" len="med"/>
                      <a:tailEnd type="oval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3142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2208" y="3840"/>
                  <a:ext cx="432" cy="25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791179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2000" dirty="0">
                      <a:solidFill>
                        <a:srgbClr val="791179"/>
                      </a:solidFill>
                    </a:rPr>
                    <a:t>?</a:t>
                  </a:r>
                  <a:r>
                    <a:rPr lang="vi-VN" sz="2000" dirty="0">
                      <a:solidFill>
                        <a:srgbClr val="791179"/>
                      </a:solidFill>
                    </a:rPr>
                    <a:t>lít</a:t>
                  </a:r>
                  <a:r>
                    <a:rPr lang="en-US" sz="2000" dirty="0">
                      <a:solidFill>
                        <a:srgbClr val="791179"/>
                      </a:solidFill>
                    </a:rPr>
                    <a:t> </a:t>
                  </a:r>
                </a:p>
              </p:txBody>
            </p:sp>
          </p:grpSp>
        </p:grpSp>
      </p:grpSp>
      <p:sp>
        <p:nvSpPr>
          <p:cNvPr id="3146" name="Text Box 74"/>
          <p:cNvSpPr txBox="1">
            <a:spLocks noChangeArrowheads="1"/>
          </p:cNvSpPr>
          <p:nvPr/>
        </p:nvSpPr>
        <p:spPr bwMode="auto">
          <a:xfrm>
            <a:off x="5995988" y="3656013"/>
            <a:ext cx="2590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800">
              <a:solidFill>
                <a:schemeClr val="tx1"/>
              </a:solidFill>
            </a:endParaRPr>
          </a:p>
        </p:txBody>
      </p:sp>
      <p:grpSp>
        <p:nvGrpSpPr>
          <p:cNvPr id="3147" name="Group 75"/>
          <p:cNvGrpSpPr>
            <a:grpSpLocks/>
          </p:cNvGrpSpPr>
          <p:nvPr/>
        </p:nvGrpSpPr>
        <p:grpSpPr bwMode="auto">
          <a:xfrm flipH="1">
            <a:off x="5538788" y="3351213"/>
            <a:ext cx="2895600" cy="1847850"/>
            <a:chOff x="3552" y="1824"/>
            <a:chExt cx="1920" cy="1392"/>
          </a:xfrm>
        </p:grpSpPr>
        <p:grpSp>
          <p:nvGrpSpPr>
            <p:cNvPr id="3148" name="Group 76"/>
            <p:cNvGrpSpPr>
              <a:grpSpLocks/>
            </p:cNvGrpSpPr>
            <p:nvPr/>
          </p:nvGrpSpPr>
          <p:grpSpPr bwMode="auto">
            <a:xfrm>
              <a:off x="3552" y="1824"/>
              <a:ext cx="1920" cy="1008"/>
              <a:chOff x="624" y="1920"/>
              <a:chExt cx="1920" cy="1008"/>
            </a:xfrm>
          </p:grpSpPr>
          <p:sp>
            <p:nvSpPr>
              <p:cNvPr id="3149" name="AutoShape 77"/>
              <p:cNvSpPr>
                <a:spLocks noChangeArrowheads="1"/>
              </p:cNvSpPr>
              <p:nvPr/>
            </p:nvSpPr>
            <p:spPr bwMode="auto">
              <a:xfrm>
                <a:off x="1872" y="1920"/>
                <a:ext cx="672" cy="1008"/>
              </a:xfrm>
              <a:prstGeom prst="can">
                <a:avLst>
                  <a:gd name="adj" fmla="val 375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0" name="AutoShape 78"/>
              <p:cNvSpPr>
                <a:spLocks noChangeArrowheads="1"/>
              </p:cNvSpPr>
              <p:nvPr/>
            </p:nvSpPr>
            <p:spPr bwMode="auto">
              <a:xfrm>
                <a:off x="1872" y="2160"/>
                <a:ext cx="672" cy="768"/>
              </a:xfrm>
              <a:prstGeom prst="can">
                <a:avLst>
                  <a:gd name="adj" fmla="val 28571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151" name="Group 79"/>
              <p:cNvGrpSpPr>
                <a:grpSpLocks/>
              </p:cNvGrpSpPr>
              <p:nvPr/>
            </p:nvGrpSpPr>
            <p:grpSpPr bwMode="auto">
              <a:xfrm>
                <a:off x="624" y="1920"/>
                <a:ext cx="672" cy="1008"/>
                <a:chOff x="624" y="1920"/>
                <a:chExt cx="672" cy="1008"/>
              </a:xfrm>
            </p:grpSpPr>
            <p:sp>
              <p:nvSpPr>
                <p:cNvPr id="3152" name="AutoShape 80"/>
                <p:cNvSpPr>
                  <a:spLocks noChangeArrowheads="1"/>
                </p:cNvSpPr>
                <p:nvPr/>
              </p:nvSpPr>
              <p:spPr bwMode="auto">
                <a:xfrm>
                  <a:off x="624" y="2448"/>
                  <a:ext cx="672" cy="480"/>
                </a:xfrm>
                <a:prstGeom prst="can">
                  <a:avLst>
                    <a:gd name="adj" fmla="val 25000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53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663" y="2544"/>
                  <a:ext cx="490" cy="3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2400" dirty="0">
                      <a:solidFill>
                        <a:schemeClr val="tx1"/>
                      </a:solidFill>
                    </a:rPr>
                    <a:t>4 l</a:t>
                  </a:r>
                  <a:r>
                    <a:rPr lang="vi-VN" sz="2400" dirty="0">
                      <a:solidFill>
                        <a:schemeClr val="tx1"/>
                      </a:solidFill>
                    </a:rPr>
                    <a:t>ít</a:t>
                  </a:r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54" name="AutoShape 82"/>
                <p:cNvSpPr>
                  <a:spLocks noChangeArrowheads="1"/>
                </p:cNvSpPr>
                <p:nvPr/>
              </p:nvSpPr>
              <p:spPr bwMode="auto">
                <a:xfrm>
                  <a:off x="624" y="1920"/>
                  <a:ext cx="672" cy="1008"/>
                </a:xfrm>
                <a:prstGeom prst="can">
                  <a:avLst>
                    <a:gd name="adj" fmla="val 3750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155" name="Text Box 83"/>
              <p:cNvSpPr txBox="1">
                <a:spLocks noChangeArrowheads="1"/>
              </p:cNvSpPr>
              <p:nvPr/>
            </p:nvSpPr>
            <p:spPr bwMode="auto">
              <a:xfrm>
                <a:off x="1912" y="2496"/>
                <a:ext cx="536" cy="3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6 l</a:t>
                </a:r>
                <a:r>
                  <a:rPr lang="vi-VN" sz="2400" dirty="0">
                    <a:solidFill>
                      <a:schemeClr val="tx1"/>
                    </a:solidFill>
                  </a:rPr>
                  <a:t>ít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156" name="AutoShape 84"/>
            <p:cNvSpPr>
              <a:spLocks/>
            </p:cNvSpPr>
            <p:nvPr/>
          </p:nvSpPr>
          <p:spPr bwMode="auto">
            <a:xfrm rot="16160405">
              <a:off x="4320" y="2352"/>
              <a:ext cx="336" cy="1392"/>
            </a:xfrm>
            <a:prstGeom prst="leftBrace">
              <a:avLst>
                <a:gd name="adj1" fmla="val 34524"/>
                <a:gd name="adj2" fmla="val 5172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57" name="Text Box 85"/>
          <p:cNvSpPr txBox="1">
            <a:spLocks noChangeArrowheads="1"/>
          </p:cNvSpPr>
          <p:nvPr/>
        </p:nvSpPr>
        <p:spPr bwMode="auto">
          <a:xfrm>
            <a:off x="5843588" y="5713413"/>
            <a:ext cx="2743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800">
              <a:solidFill>
                <a:schemeClr val="tx1"/>
              </a:solidFill>
            </a:endParaRPr>
          </a:p>
        </p:txBody>
      </p:sp>
      <p:grpSp>
        <p:nvGrpSpPr>
          <p:cNvPr id="3158" name="Group 86"/>
          <p:cNvGrpSpPr>
            <a:grpSpLocks/>
          </p:cNvGrpSpPr>
          <p:nvPr/>
        </p:nvGrpSpPr>
        <p:grpSpPr bwMode="auto">
          <a:xfrm>
            <a:off x="5627688" y="5027613"/>
            <a:ext cx="2806700" cy="1524000"/>
            <a:chOff x="528" y="3312"/>
            <a:chExt cx="1920" cy="1008"/>
          </a:xfrm>
        </p:grpSpPr>
        <p:grpSp>
          <p:nvGrpSpPr>
            <p:cNvPr id="3159" name="Group 87"/>
            <p:cNvGrpSpPr>
              <a:grpSpLocks/>
            </p:cNvGrpSpPr>
            <p:nvPr/>
          </p:nvGrpSpPr>
          <p:grpSpPr bwMode="auto">
            <a:xfrm>
              <a:off x="1776" y="3312"/>
              <a:ext cx="672" cy="1008"/>
              <a:chOff x="624" y="3168"/>
              <a:chExt cx="672" cy="1008"/>
            </a:xfrm>
          </p:grpSpPr>
          <p:sp>
            <p:nvSpPr>
              <p:cNvPr id="3160" name="AutoShape 88"/>
              <p:cNvSpPr>
                <a:spLocks noChangeArrowheads="1"/>
              </p:cNvSpPr>
              <p:nvPr/>
            </p:nvSpPr>
            <p:spPr bwMode="auto">
              <a:xfrm>
                <a:off x="624" y="3552"/>
                <a:ext cx="672" cy="624"/>
              </a:xfrm>
              <a:prstGeom prst="can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1" name="Text Box 89"/>
              <p:cNvSpPr txBox="1">
                <a:spLocks noChangeArrowheads="1"/>
              </p:cNvSpPr>
              <p:nvPr/>
            </p:nvSpPr>
            <p:spPr bwMode="auto">
              <a:xfrm>
                <a:off x="768" y="3792"/>
                <a:ext cx="528" cy="3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? </a:t>
                </a:r>
                <a:r>
                  <a:rPr lang="vi-VN" sz="2400" dirty="0">
                    <a:solidFill>
                      <a:schemeClr val="tx1"/>
                    </a:solidFill>
                  </a:rPr>
                  <a:t>lít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62" name="AutoShape 90"/>
              <p:cNvSpPr>
                <a:spLocks noChangeArrowheads="1"/>
              </p:cNvSpPr>
              <p:nvPr/>
            </p:nvSpPr>
            <p:spPr bwMode="auto">
              <a:xfrm>
                <a:off x="624" y="3168"/>
                <a:ext cx="672" cy="1008"/>
              </a:xfrm>
              <a:prstGeom prst="can">
                <a:avLst>
                  <a:gd name="adj" fmla="val 375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63" name="Group 91"/>
            <p:cNvGrpSpPr>
              <a:grpSpLocks/>
            </p:cNvGrpSpPr>
            <p:nvPr/>
          </p:nvGrpSpPr>
          <p:grpSpPr bwMode="auto">
            <a:xfrm>
              <a:off x="528" y="3312"/>
              <a:ext cx="672" cy="1008"/>
              <a:chOff x="624" y="3168"/>
              <a:chExt cx="672" cy="1008"/>
            </a:xfrm>
          </p:grpSpPr>
          <p:sp>
            <p:nvSpPr>
              <p:cNvPr id="3164" name="AutoShape 92"/>
              <p:cNvSpPr>
                <a:spLocks noChangeArrowheads="1"/>
              </p:cNvSpPr>
              <p:nvPr/>
            </p:nvSpPr>
            <p:spPr bwMode="auto">
              <a:xfrm>
                <a:off x="624" y="3552"/>
                <a:ext cx="672" cy="624"/>
              </a:xfrm>
              <a:prstGeom prst="can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5" name="Text Box 93"/>
              <p:cNvSpPr txBox="1">
                <a:spLocks noChangeArrowheads="1"/>
              </p:cNvSpPr>
              <p:nvPr/>
            </p:nvSpPr>
            <p:spPr bwMode="auto">
              <a:xfrm>
                <a:off x="768" y="3792"/>
                <a:ext cx="488" cy="3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? </a:t>
                </a:r>
                <a:r>
                  <a:rPr lang="vi-VN" sz="2400" dirty="0">
                    <a:solidFill>
                      <a:schemeClr val="tx1"/>
                    </a:solidFill>
                  </a:rPr>
                  <a:t>lít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66" name="AutoShape 94"/>
              <p:cNvSpPr>
                <a:spLocks noChangeArrowheads="1"/>
              </p:cNvSpPr>
              <p:nvPr/>
            </p:nvSpPr>
            <p:spPr bwMode="auto">
              <a:xfrm>
                <a:off x="624" y="3168"/>
                <a:ext cx="672" cy="1008"/>
              </a:xfrm>
              <a:prstGeom prst="can">
                <a:avLst>
                  <a:gd name="adj" fmla="val 3750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167" name="Text Box 95"/>
          <p:cNvSpPr txBox="1">
            <a:spLocks noChangeArrowheads="1"/>
          </p:cNvSpPr>
          <p:nvPr/>
        </p:nvSpPr>
        <p:spPr bwMode="auto">
          <a:xfrm>
            <a:off x="3848596" y="3144539"/>
            <a:ext cx="48832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1109B7"/>
                </a:solidFill>
              </a:rPr>
              <a:t>                     </a:t>
            </a:r>
            <a:r>
              <a:rPr lang="en-US" sz="2800" b="1" u="sng" dirty="0" err="1">
                <a:solidFill>
                  <a:srgbClr val="1109B7"/>
                </a:solidFill>
              </a:rPr>
              <a:t>Bài</a:t>
            </a:r>
            <a:r>
              <a:rPr lang="en-US" sz="2800" b="1" u="sng" dirty="0">
                <a:solidFill>
                  <a:srgbClr val="1109B7"/>
                </a:solidFill>
              </a:rPr>
              <a:t> </a:t>
            </a:r>
            <a:r>
              <a:rPr lang="en-US" sz="2800" b="1" u="sng" dirty="0" err="1">
                <a:solidFill>
                  <a:srgbClr val="1109B7"/>
                </a:solidFill>
              </a:rPr>
              <a:t>giải</a:t>
            </a:r>
            <a:endParaRPr lang="en-US" sz="2800" b="1" u="sng" dirty="0">
              <a:solidFill>
                <a:srgbClr val="1109B7"/>
              </a:solidFill>
            </a:endParaRPr>
          </a:p>
          <a:p>
            <a:r>
              <a:rPr lang="en-US" sz="2800" b="1" dirty="0" err="1">
                <a:solidFill>
                  <a:schemeClr val="tx2"/>
                </a:solidFill>
              </a:rPr>
              <a:t>Tổng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sô</a:t>
            </a:r>
            <a:r>
              <a:rPr lang="en-US" sz="2800" b="1" dirty="0">
                <a:solidFill>
                  <a:schemeClr val="tx2"/>
                </a:solidFill>
              </a:rPr>
              <a:t>́ l</a:t>
            </a:r>
            <a:r>
              <a:rPr lang="vi-VN" sz="2800" b="1" dirty="0">
                <a:solidFill>
                  <a:schemeClr val="tx2"/>
                </a:solidFill>
              </a:rPr>
              <a:t>í</a:t>
            </a:r>
            <a:r>
              <a:rPr lang="en-US" sz="2800" b="1" dirty="0">
                <a:solidFill>
                  <a:schemeClr val="tx2"/>
                </a:solidFill>
              </a:rPr>
              <a:t>t </a:t>
            </a:r>
            <a:r>
              <a:rPr lang="en-US" sz="2800" b="1" dirty="0" err="1">
                <a:solidFill>
                  <a:schemeClr val="tx2"/>
                </a:solidFill>
              </a:rPr>
              <a:t>dầu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của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hai</a:t>
            </a:r>
            <a:r>
              <a:rPr lang="en-US" sz="2800" b="1" dirty="0">
                <a:solidFill>
                  <a:schemeClr val="tx2"/>
                </a:solidFill>
              </a:rPr>
              <a:t> can </a:t>
            </a:r>
            <a:r>
              <a:rPr lang="en-US" sz="2800" b="1" dirty="0" err="1">
                <a:solidFill>
                  <a:schemeClr val="tx2"/>
                </a:solidFill>
              </a:rPr>
              <a:t>là</a:t>
            </a:r>
            <a:r>
              <a:rPr lang="en-US" sz="2800" b="1" dirty="0">
                <a:solidFill>
                  <a:schemeClr val="tx2"/>
                </a:solidFill>
              </a:rPr>
              <a:t> :</a:t>
            </a:r>
          </a:p>
          <a:p>
            <a:endParaRPr lang="en-US" sz="2800" b="1" u="sng" dirty="0"/>
          </a:p>
        </p:txBody>
      </p:sp>
      <p:sp>
        <p:nvSpPr>
          <p:cNvPr id="3168" name="Text Box 96"/>
          <p:cNvSpPr txBox="1">
            <a:spLocks noChangeArrowheads="1"/>
          </p:cNvSpPr>
          <p:nvPr/>
        </p:nvSpPr>
        <p:spPr bwMode="auto">
          <a:xfrm>
            <a:off x="5348288" y="4392642"/>
            <a:ext cx="3505200" cy="104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800" b="1" dirty="0">
                <a:solidFill>
                  <a:schemeClr val="tx2"/>
                </a:solidFill>
              </a:rPr>
              <a:t>6 + 4 = 10 (</a:t>
            </a:r>
            <a:r>
              <a:rPr lang="en-US" sz="2800" b="1" dirty="0" err="1">
                <a:solidFill>
                  <a:schemeClr val="tx2"/>
                </a:solidFill>
              </a:rPr>
              <a:t>lít</a:t>
            </a:r>
            <a:r>
              <a:rPr lang="en-US" sz="2800" b="1" dirty="0">
                <a:solidFill>
                  <a:schemeClr val="tx2"/>
                </a:solidFill>
              </a:rPr>
              <a:t>)</a:t>
            </a:r>
          </a:p>
          <a:p>
            <a:endParaRPr lang="en-US" sz="2800" b="1" u="sng" dirty="0"/>
          </a:p>
        </p:txBody>
      </p:sp>
      <p:sp>
        <p:nvSpPr>
          <p:cNvPr id="3169" name="Text Box 97"/>
          <p:cNvSpPr txBox="1">
            <a:spLocks noChangeArrowheads="1"/>
          </p:cNvSpPr>
          <p:nvPr/>
        </p:nvSpPr>
        <p:spPr bwMode="auto">
          <a:xfrm>
            <a:off x="3838080" y="4758086"/>
            <a:ext cx="5357843" cy="104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</a:pPr>
            <a:r>
              <a:rPr lang="en-US" sz="2800" b="1" dirty="0" err="1">
                <a:solidFill>
                  <a:schemeClr val="tx2"/>
                </a:solidFill>
              </a:rPr>
              <a:t>Sô</a:t>
            </a:r>
            <a:r>
              <a:rPr lang="en-US" sz="2800" b="1" dirty="0">
                <a:solidFill>
                  <a:schemeClr val="tx2"/>
                </a:solidFill>
              </a:rPr>
              <a:t>́ </a:t>
            </a:r>
            <a:r>
              <a:rPr lang="en-US" sz="2800" b="1" dirty="0" err="1">
                <a:solidFill>
                  <a:schemeClr val="tx2"/>
                </a:solidFill>
              </a:rPr>
              <a:t>lít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dầu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rót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đều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vào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mỗi</a:t>
            </a:r>
            <a:r>
              <a:rPr lang="en-US" sz="2800" b="1" dirty="0">
                <a:solidFill>
                  <a:schemeClr val="tx2"/>
                </a:solidFill>
              </a:rPr>
              <a:t> can </a:t>
            </a:r>
            <a:r>
              <a:rPr lang="en-US" sz="2800" b="1" dirty="0" err="1">
                <a:solidFill>
                  <a:schemeClr val="tx2"/>
                </a:solidFill>
              </a:rPr>
              <a:t>là</a:t>
            </a:r>
            <a:r>
              <a:rPr lang="en-US" sz="2800" b="1" dirty="0">
                <a:solidFill>
                  <a:schemeClr val="tx2"/>
                </a:solidFill>
              </a:rPr>
              <a:t> :</a:t>
            </a:r>
          </a:p>
          <a:p>
            <a:endParaRPr lang="en-US" sz="2800" b="1" u="sng" dirty="0"/>
          </a:p>
        </p:txBody>
      </p:sp>
      <p:sp>
        <p:nvSpPr>
          <p:cNvPr id="3170" name="Text Box 98"/>
          <p:cNvSpPr txBox="1">
            <a:spLocks noChangeArrowheads="1"/>
          </p:cNvSpPr>
          <p:nvPr/>
        </p:nvSpPr>
        <p:spPr bwMode="auto">
          <a:xfrm>
            <a:off x="5370831" y="5278229"/>
            <a:ext cx="2286000" cy="104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800" b="1" dirty="0">
                <a:solidFill>
                  <a:schemeClr val="tx2"/>
                </a:solidFill>
              </a:rPr>
              <a:t>10 : 2 = 5 (</a:t>
            </a:r>
            <a:r>
              <a:rPr lang="en-US" sz="2800" b="1" dirty="0" err="1">
                <a:solidFill>
                  <a:schemeClr val="tx2"/>
                </a:solidFill>
              </a:rPr>
              <a:t>lít</a:t>
            </a:r>
            <a:r>
              <a:rPr lang="en-US" sz="2800" b="1" dirty="0">
                <a:solidFill>
                  <a:schemeClr val="tx2"/>
                </a:solidFill>
              </a:rPr>
              <a:t>)</a:t>
            </a:r>
          </a:p>
          <a:p>
            <a:endParaRPr lang="en-US" sz="2800" b="1" u="sng" dirty="0"/>
          </a:p>
        </p:txBody>
      </p:sp>
      <p:sp>
        <p:nvSpPr>
          <p:cNvPr id="3171" name="Text Box 99"/>
          <p:cNvSpPr txBox="1">
            <a:spLocks noChangeArrowheads="1"/>
          </p:cNvSpPr>
          <p:nvPr/>
        </p:nvSpPr>
        <p:spPr bwMode="auto">
          <a:xfrm>
            <a:off x="5761991" y="5843568"/>
            <a:ext cx="2133600" cy="104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</a:pPr>
            <a:r>
              <a:rPr lang="en-US" sz="2800" b="1" u="sng" dirty="0" err="1">
                <a:solidFill>
                  <a:schemeClr val="tx1">
                    <a:lumMod val="50000"/>
                  </a:schemeClr>
                </a:solidFill>
              </a:rPr>
              <a:t>Đáp</a:t>
            </a:r>
            <a:r>
              <a:rPr lang="en-US" sz="2800" b="1" u="sng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b="1" u="sng" dirty="0" err="1">
                <a:solidFill>
                  <a:schemeClr val="tx1">
                    <a:lumMod val="50000"/>
                  </a:schemeClr>
                </a:solidFill>
              </a:rPr>
              <a:t>sô</a:t>
            </a:r>
            <a:r>
              <a:rPr lang="en-US" sz="2800" b="1" u="sng" dirty="0">
                <a:solidFill>
                  <a:schemeClr val="tx1">
                    <a:lumMod val="50000"/>
                  </a:schemeClr>
                </a:solidFill>
              </a:rPr>
              <a:t>́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 : 5 </a:t>
            </a:r>
            <a:r>
              <a:rPr lang="en-US" sz="2800" dirty="0" err="1">
                <a:solidFill>
                  <a:schemeClr val="tx1">
                    <a:lumMod val="50000"/>
                  </a:schemeClr>
                </a:solidFill>
              </a:rPr>
              <a:t>lít</a:t>
            </a:r>
            <a:endParaRPr lang="en-US" sz="280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sz="2800" b="1" u="sng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" name="Oval Callout 1"/>
          <p:cNvSpPr/>
          <p:nvPr/>
        </p:nvSpPr>
        <p:spPr bwMode="auto">
          <a:xfrm>
            <a:off x="1764533" y="5773574"/>
            <a:ext cx="914400" cy="612648"/>
          </a:xfrm>
          <a:prstGeom prst="wedgeEllipseCallou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Callout 2"/>
          <p:cNvSpPr/>
          <p:nvPr/>
        </p:nvSpPr>
        <p:spPr bwMode="auto">
          <a:xfrm>
            <a:off x="345114" y="4876335"/>
            <a:ext cx="3017520" cy="1514773"/>
          </a:xfrm>
          <a:prstGeom prst="wedgeEllipseCallout">
            <a:avLst/>
          </a:prstGeom>
          <a:solidFill>
            <a:schemeClr val="accent5">
              <a:lumMod val="9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Oval Callout 79"/>
          <p:cNvSpPr/>
          <p:nvPr/>
        </p:nvSpPr>
        <p:spPr bwMode="auto">
          <a:xfrm>
            <a:off x="464494" y="4917400"/>
            <a:ext cx="3017520" cy="1514773"/>
          </a:xfrm>
          <a:prstGeom prst="wedgeEllipseCallout">
            <a:avLst/>
          </a:prstGeom>
          <a:solidFill>
            <a:schemeClr val="accent5">
              <a:lumMod val="9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8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31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utoUpdateAnimBg="0"/>
      <p:bldP spid="3097" grpId="0" autoUpdateAnimBg="0"/>
      <p:bldP spid="3167" grpId="0"/>
      <p:bldP spid="3168" grpId="0"/>
      <p:bldP spid="3169" grpId="0"/>
      <p:bldP spid="3170" grpId="0"/>
      <p:bldP spid="3171" grpId="0"/>
      <p:bldP spid="3" grpId="0" animBg="1"/>
      <p:bldP spid="3" grpId="1" animBg="1"/>
      <p:bldP spid="80" grpId="0" animBg="1"/>
      <p:bldP spid="8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900" y="3952046"/>
            <a:ext cx="8686300" cy="688975"/>
          </a:xfrm>
        </p:spPr>
        <p:txBody>
          <a:bodyPr/>
          <a:lstStyle/>
          <a:p>
            <a:pPr algn="l"/>
            <a:br>
              <a:rPr lang="en-US" sz="3200" dirty="0"/>
            </a:b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(2 can)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rót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can.</a:t>
            </a:r>
            <a:b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(6 + 4) : 2 = 5 (l)</a:t>
            </a:r>
            <a:br>
              <a:rPr lang="en-US" sz="3200" b="1" dirty="0">
                <a:solidFill>
                  <a:srgbClr val="A11FA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dirty="0">
                <a:solidFill>
                  <a:srgbClr val="6666FF"/>
                </a:solidFill>
              </a:rPr>
            </a:br>
            <a:br>
              <a:rPr lang="en-US" sz="3200" dirty="0">
                <a:solidFill>
                  <a:srgbClr val="BC2910"/>
                </a:solidFill>
              </a:rPr>
            </a:br>
            <a:endParaRPr lang="en-US" sz="3200" dirty="0">
              <a:solidFill>
                <a:srgbClr val="BC2910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81000" y="136586"/>
            <a:ext cx="1752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u="sng" dirty="0" err="1"/>
              <a:t>Nhận</a:t>
            </a:r>
            <a:r>
              <a:rPr lang="en-US" b="1" u="sng" dirty="0"/>
              <a:t> </a:t>
            </a:r>
            <a:r>
              <a:rPr lang="en-US" b="1" u="sng" dirty="0" err="1"/>
              <a:t>xét</a:t>
            </a:r>
            <a:endParaRPr lang="en-US" b="1" u="sng" dirty="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-75950" y="4017020"/>
            <a:ext cx="91439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BC2910"/>
                </a:solidFill>
              </a:rPr>
              <a:t> </a:t>
            </a:r>
            <a:r>
              <a:rPr lang="en-US" dirty="0">
                <a:solidFill>
                  <a:srgbClr val="FF00FF"/>
                </a:solidFill>
              </a:rPr>
              <a:t>Ta </a:t>
            </a:r>
            <a:r>
              <a:rPr lang="en-US" dirty="0" err="1">
                <a:solidFill>
                  <a:srgbClr val="FF00FF"/>
                </a:solidFill>
              </a:rPr>
              <a:t>gọi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sô</a:t>
            </a:r>
            <a:r>
              <a:rPr lang="en-US" dirty="0">
                <a:solidFill>
                  <a:srgbClr val="FF00FF"/>
                </a:solidFill>
              </a:rPr>
              <a:t>́ </a:t>
            </a:r>
            <a:r>
              <a:rPr lang="en-US" b="1" dirty="0"/>
              <a:t>5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là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sô</a:t>
            </a:r>
            <a:r>
              <a:rPr lang="en-US" dirty="0">
                <a:solidFill>
                  <a:srgbClr val="FF00FF"/>
                </a:solidFill>
              </a:rPr>
              <a:t>́ </a:t>
            </a:r>
            <a:r>
              <a:rPr lang="en-US" b="1" dirty="0" err="1"/>
              <a:t>trung</a:t>
            </a:r>
            <a:r>
              <a:rPr lang="en-US" b="1" dirty="0"/>
              <a:t> </a:t>
            </a:r>
            <a:r>
              <a:rPr lang="en-US" b="1" dirty="0" err="1"/>
              <a:t>bình</a:t>
            </a:r>
            <a:r>
              <a:rPr lang="en-US" b="1" dirty="0"/>
              <a:t> </a:t>
            </a:r>
            <a:r>
              <a:rPr lang="en-US" b="1" dirty="0" err="1"/>
              <a:t>cộng</a:t>
            </a:r>
            <a:r>
              <a:rPr lang="en-US" b="1" dirty="0"/>
              <a:t> </a:t>
            </a:r>
            <a:r>
              <a:rPr lang="en-US" dirty="0" err="1">
                <a:solidFill>
                  <a:srgbClr val="FF00FF"/>
                </a:solidFill>
              </a:rPr>
              <a:t>của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hai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 err="1">
                <a:solidFill>
                  <a:srgbClr val="FF00FF"/>
                </a:solidFill>
              </a:rPr>
              <a:t>sô</a:t>
            </a:r>
            <a:r>
              <a:rPr lang="en-US" dirty="0">
                <a:solidFill>
                  <a:srgbClr val="FF00FF"/>
                </a:solidFill>
              </a:rPr>
              <a:t>́ </a:t>
            </a:r>
            <a:r>
              <a:rPr lang="en-US" b="1" dirty="0"/>
              <a:t>6 </a:t>
            </a:r>
            <a:r>
              <a:rPr lang="en-US" b="1" dirty="0" err="1"/>
              <a:t>và</a:t>
            </a:r>
            <a:r>
              <a:rPr lang="en-US" b="1" dirty="0"/>
              <a:t> 4.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214948" y="942476"/>
            <a:ext cx="8954089" cy="929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60000"/>
              </a:lnSpc>
            </a:pPr>
            <a:r>
              <a:rPr lang="en-US" dirty="0" err="1">
                <a:solidFill>
                  <a:srgbClr val="000000"/>
                </a:solidFill>
              </a:rPr>
              <a:t>Muốn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biết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khi</a:t>
            </a:r>
            <a:r>
              <a:rPr lang="en-US" dirty="0">
                <a:solidFill>
                  <a:srgbClr val="000000"/>
                </a:solidFill>
              </a:rPr>
              <a:t> chia </a:t>
            </a:r>
            <a:r>
              <a:rPr lang="en-US" dirty="0" err="1">
                <a:solidFill>
                  <a:srgbClr val="000000"/>
                </a:solidFill>
              </a:rPr>
              <a:t>đều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mỗi</a:t>
            </a:r>
            <a:r>
              <a:rPr lang="en-US" dirty="0">
                <a:solidFill>
                  <a:srgbClr val="000000"/>
                </a:solidFill>
              </a:rPr>
              <a:t> can </a:t>
            </a:r>
            <a:r>
              <a:rPr lang="en-US" dirty="0" err="1">
                <a:solidFill>
                  <a:srgbClr val="000000"/>
                </a:solidFill>
              </a:rPr>
              <a:t>có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bao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nhiêu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lít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dầu</a:t>
            </a: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60000"/>
              </a:lnSpc>
            </a:pPr>
            <a:r>
              <a:rPr lang="en-US" dirty="0">
                <a:solidFill>
                  <a:srgbClr val="000000"/>
                </a:solidFill>
              </a:rPr>
              <a:t>ta </a:t>
            </a:r>
            <a:r>
              <a:rPr lang="en-US" dirty="0" err="1">
                <a:solidFill>
                  <a:srgbClr val="000000"/>
                </a:solidFill>
              </a:rPr>
              <a:t>làm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thê</a:t>
            </a:r>
            <a:r>
              <a:rPr lang="en-US" dirty="0">
                <a:solidFill>
                  <a:srgbClr val="000000"/>
                </a:solidFill>
              </a:rPr>
              <a:t>́ </a:t>
            </a:r>
            <a:r>
              <a:rPr lang="en-US" dirty="0" err="1">
                <a:solidFill>
                  <a:srgbClr val="000000"/>
                </a:solidFill>
              </a:rPr>
              <a:t>nào</a:t>
            </a:r>
            <a:r>
              <a:rPr lang="en-US" dirty="0">
                <a:solidFill>
                  <a:srgbClr val="000000"/>
                </a:solidFill>
              </a:rPr>
              <a:t> ?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-125423" y="3164721"/>
            <a:ext cx="929445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000000"/>
                </a:solidFill>
              </a:rPr>
              <a:t>   Ta </a:t>
            </a:r>
            <a:r>
              <a:rPr lang="en-US" altLang="en-US" sz="2800" dirty="0" err="1">
                <a:solidFill>
                  <a:srgbClr val="000000"/>
                </a:solidFill>
              </a:rPr>
              <a:t>nói</a:t>
            </a:r>
            <a:r>
              <a:rPr lang="en-US" altLang="en-US" sz="2800" dirty="0">
                <a:solidFill>
                  <a:srgbClr val="000000"/>
                </a:solidFill>
              </a:rPr>
              <a:t>: Can </a:t>
            </a:r>
            <a:r>
              <a:rPr lang="en-US" altLang="en-US" sz="2800" dirty="0" err="1">
                <a:solidFill>
                  <a:srgbClr val="000000"/>
                </a:solidFill>
              </a:rPr>
              <a:t>thứ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nhất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</a:rPr>
              <a:t> 6 </a:t>
            </a:r>
            <a:r>
              <a:rPr lang="en-US" altLang="en-US" sz="2800" dirty="0" err="1">
                <a:solidFill>
                  <a:srgbClr val="000000"/>
                </a:solidFill>
              </a:rPr>
              <a:t>lít</a:t>
            </a:r>
            <a:r>
              <a:rPr lang="en-US" altLang="en-US" sz="2800" dirty="0">
                <a:solidFill>
                  <a:srgbClr val="000000"/>
                </a:solidFill>
              </a:rPr>
              <a:t>, can </a:t>
            </a:r>
            <a:r>
              <a:rPr lang="en-US" altLang="en-US" sz="2800" dirty="0" err="1">
                <a:solidFill>
                  <a:srgbClr val="000000"/>
                </a:solidFill>
              </a:rPr>
              <a:t>thứ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hai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</a:rPr>
              <a:t> 4 </a:t>
            </a:r>
            <a:r>
              <a:rPr lang="en-US" altLang="en-US" sz="2800" dirty="0" err="1">
                <a:solidFill>
                  <a:srgbClr val="000000"/>
                </a:solidFill>
              </a:rPr>
              <a:t>lít</a:t>
            </a:r>
            <a:r>
              <a:rPr lang="en-US" altLang="en-US" sz="2800" dirty="0">
                <a:solidFill>
                  <a:srgbClr val="000000"/>
                </a:solidFill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</a:rPr>
              <a:t>vậy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lít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dầu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rót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đều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vào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mỗi</a:t>
            </a:r>
            <a:r>
              <a:rPr lang="en-US" altLang="en-US" sz="2800" dirty="0">
                <a:solidFill>
                  <a:srgbClr val="000000"/>
                </a:solidFill>
              </a:rPr>
              <a:t> can </a:t>
            </a:r>
            <a:r>
              <a:rPr lang="en-US" altLang="en-US" sz="2800" err="1">
                <a:solidFill>
                  <a:srgbClr val="000000"/>
                </a:solidFill>
              </a:rPr>
              <a:t>là</a:t>
            </a:r>
            <a:r>
              <a:rPr lang="en-US" altLang="en-US" sz="2800">
                <a:solidFill>
                  <a:srgbClr val="000000"/>
                </a:solidFill>
              </a:rPr>
              <a:t> 5lít </a:t>
            </a:r>
            <a:r>
              <a:rPr lang="en-US" altLang="en-US" sz="2800" dirty="0">
                <a:solidFill>
                  <a:srgbClr val="000000"/>
                </a:solidFill>
              </a:rPr>
              <a:t>hay </a:t>
            </a:r>
            <a:r>
              <a:rPr lang="en-US" altLang="en-US" sz="2800" dirty="0" err="1">
                <a:solidFill>
                  <a:srgbClr val="000000"/>
                </a:solidFill>
              </a:rPr>
              <a:t>trung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bình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mỗi</a:t>
            </a:r>
            <a:r>
              <a:rPr lang="en-US" altLang="en-US" sz="2800" dirty="0">
                <a:solidFill>
                  <a:srgbClr val="000000"/>
                </a:solidFill>
              </a:rPr>
              <a:t> can </a:t>
            </a:r>
            <a:r>
              <a:rPr lang="en-US" altLang="en-US" sz="2800" dirty="0" err="1">
                <a:solidFill>
                  <a:srgbClr val="000000"/>
                </a:solidFill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</a:rPr>
              <a:t> 5 </a:t>
            </a:r>
            <a:r>
              <a:rPr lang="en-US" altLang="en-US" sz="2800" dirty="0" err="1">
                <a:solidFill>
                  <a:srgbClr val="000000"/>
                </a:solidFill>
              </a:rPr>
              <a:t>lít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-106001" y="4666769"/>
            <a:ext cx="8869680" cy="129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6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  </a:t>
            </a:r>
            <a:r>
              <a:rPr lang="en-US" altLang="en-US" sz="2800" dirty="0" err="1">
                <a:solidFill>
                  <a:srgbClr val="000000"/>
                </a:solidFill>
              </a:rPr>
              <a:t>Vậy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muốn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tìm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b="1" dirty="0" err="1"/>
              <a:t>trung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bình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cộng</a:t>
            </a:r>
            <a:r>
              <a:rPr lang="en-US" altLang="en-US" sz="2800" b="1" dirty="0"/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của</a:t>
            </a:r>
            <a:r>
              <a:rPr lang="en-US" altLang="en-US" sz="2800" dirty="0">
                <a:solidFill>
                  <a:srgbClr val="000000"/>
                </a:solidFill>
              </a:rPr>
              <a:t>  2 </a:t>
            </a:r>
            <a:r>
              <a:rPr lang="en-US" altLang="en-US" sz="2800" dirty="0" err="1">
                <a:solidFill>
                  <a:srgbClr val="000000"/>
                </a:solidFill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</a:rPr>
              <a:t> ta </a:t>
            </a:r>
            <a:r>
              <a:rPr lang="en-US" altLang="en-US" sz="2800" dirty="0" err="1">
                <a:solidFill>
                  <a:srgbClr val="000000"/>
                </a:solidFill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thế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nào</a:t>
            </a:r>
            <a:r>
              <a:rPr lang="en-US" altLang="en-US" sz="2800" dirty="0">
                <a:solidFill>
                  <a:srgbClr val="000000"/>
                </a:solidFill>
              </a:rPr>
              <a:t>?</a:t>
            </a:r>
          </a:p>
          <a:p>
            <a:pPr eaLnBrk="1" hangingPunct="1">
              <a:lnSpc>
                <a:spcPct val="6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   </a:t>
            </a:r>
            <a:r>
              <a:rPr lang="en-US" altLang="en-US" sz="2800" b="1" dirty="0" err="1">
                <a:solidFill>
                  <a:srgbClr val="7030A0"/>
                </a:solidFill>
              </a:rPr>
              <a:t>Muốn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tìm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/>
              <a:t>trung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bình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cộng</a:t>
            </a:r>
            <a:r>
              <a:rPr lang="en-US" altLang="en-US" sz="2800" b="1" dirty="0"/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</a:rPr>
              <a:t> 2 </a:t>
            </a:r>
            <a:r>
              <a:rPr lang="en-US" altLang="en-US" sz="2800" b="1" dirty="0" err="1">
                <a:solidFill>
                  <a:srgbClr val="7030A0"/>
                </a:solidFill>
              </a:rPr>
              <a:t>số</a:t>
            </a:r>
            <a:r>
              <a:rPr lang="en-US" altLang="en-US" sz="2800" b="1" dirty="0">
                <a:solidFill>
                  <a:srgbClr val="7030A0"/>
                </a:solidFill>
              </a:rPr>
              <a:t> ta </a:t>
            </a:r>
            <a:r>
              <a:rPr lang="en-US" altLang="en-US" sz="2800" b="1" dirty="0" err="1">
                <a:solidFill>
                  <a:srgbClr val="7030A0"/>
                </a:solidFill>
              </a:rPr>
              <a:t>tính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/>
              <a:t>tổng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của</a:t>
            </a:r>
            <a:endParaRPr lang="en-US" altLang="en-US" sz="2800" b="1" dirty="0">
              <a:solidFill>
                <a:srgbClr val="7030A0"/>
              </a:solidFill>
            </a:endParaRPr>
          </a:p>
          <a:p>
            <a:pPr eaLnBrk="1" hangingPunct="1">
              <a:lnSpc>
                <a:spcPct val="60000"/>
              </a:lnSpc>
            </a:pP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hai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số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đó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rồi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/>
              <a:t>chia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tổng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đó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cho</a:t>
            </a:r>
            <a:r>
              <a:rPr lang="en-US" altLang="en-US" sz="2800" b="1" dirty="0">
                <a:solidFill>
                  <a:srgbClr val="7030A0"/>
                </a:solidFill>
              </a:rPr>
              <a:t> 2.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-139374" y="4601795"/>
            <a:ext cx="8869680" cy="129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6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  </a:t>
            </a:r>
            <a:r>
              <a:rPr lang="en-US" altLang="en-US" sz="2800" dirty="0" err="1">
                <a:solidFill>
                  <a:srgbClr val="000000"/>
                </a:solidFill>
              </a:rPr>
              <a:t>Vậy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muốn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tìm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b="1" dirty="0" err="1"/>
              <a:t>trung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bình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cộng</a:t>
            </a:r>
            <a:r>
              <a:rPr lang="en-US" altLang="en-US" sz="2800" b="1" dirty="0"/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của</a:t>
            </a:r>
            <a:r>
              <a:rPr lang="en-US" altLang="en-US" sz="2800" dirty="0">
                <a:solidFill>
                  <a:srgbClr val="000000"/>
                </a:solidFill>
              </a:rPr>
              <a:t>  6 </a:t>
            </a:r>
            <a:r>
              <a:rPr lang="en-US" altLang="en-US" sz="2800" dirty="0" err="1">
                <a:solidFill>
                  <a:srgbClr val="000000"/>
                </a:solidFill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</a:rPr>
              <a:t> 4 ta </a:t>
            </a:r>
            <a:r>
              <a:rPr lang="en-US" altLang="en-US" sz="2800" dirty="0" err="1">
                <a:solidFill>
                  <a:srgbClr val="000000"/>
                </a:solidFill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thế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nào</a:t>
            </a:r>
            <a:r>
              <a:rPr lang="en-US" altLang="en-US" sz="2800" dirty="0">
                <a:solidFill>
                  <a:srgbClr val="000000"/>
                </a:solidFill>
              </a:rPr>
              <a:t>?</a:t>
            </a:r>
          </a:p>
          <a:p>
            <a:pPr eaLnBrk="1" hangingPunct="1">
              <a:lnSpc>
                <a:spcPct val="6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   </a:t>
            </a:r>
            <a:r>
              <a:rPr lang="en-US" altLang="en-US" sz="2800" b="1" dirty="0" err="1">
                <a:solidFill>
                  <a:srgbClr val="7030A0"/>
                </a:solidFill>
              </a:rPr>
              <a:t>Muốn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tìm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/>
              <a:t>trung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bình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cộng</a:t>
            </a:r>
            <a:r>
              <a:rPr lang="en-US" altLang="en-US" sz="2800" b="1" dirty="0"/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</a:rPr>
              <a:t> 6 </a:t>
            </a:r>
            <a:r>
              <a:rPr lang="en-US" altLang="en-US" sz="2800" b="1" dirty="0" err="1">
                <a:solidFill>
                  <a:srgbClr val="7030A0"/>
                </a:solidFill>
              </a:rPr>
              <a:t>và</a:t>
            </a:r>
            <a:r>
              <a:rPr lang="en-US" altLang="en-US" sz="2800" b="1" dirty="0">
                <a:solidFill>
                  <a:srgbClr val="7030A0"/>
                </a:solidFill>
              </a:rPr>
              <a:t> 4 ta </a:t>
            </a:r>
            <a:r>
              <a:rPr lang="en-US" altLang="en-US" sz="2800" b="1" dirty="0" err="1">
                <a:solidFill>
                  <a:srgbClr val="7030A0"/>
                </a:solidFill>
              </a:rPr>
              <a:t>tính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/>
              <a:t>tổng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của</a:t>
            </a:r>
            <a:endParaRPr lang="en-US" altLang="en-US" sz="2800" b="1" dirty="0">
              <a:solidFill>
                <a:srgbClr val="7030A0"/>
              </a:solidFill>
            </a:endParaRPr>
          </a:p>
          <a:p>
            <a:pPr eaLnBrk="1" hangingPunct="1">
              <a:lnSpc>
                <a:spcPct val="60000"/>
              </a:lnSpc>
            </a:pP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hai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số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đó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rồi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/>
              <a:t>chia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tổng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đó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cho</a:t>
            </a:r>
            <a:r>
              <a:rPr lang="en-US" altLang="en-US" sz="2800" b="1" dirty="0">
                <a:solidFill>
                  <a:srgbClr val="7030A0"/>
                </a:solidFill>
              </a:rPr>
              <a:t>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6" grpId="0" autoUpdateAnimBg="0"/>
      <p:bldP spid="7" grpId="0" autoUpdateAnimBg="0"/>
      <p:bldP spid="8" grpId="0" build="allAtOnce"/>
      <p:bldP spid="9" grpId="0" build="allAtOnce"/>
      <p:bldP spid="9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29416" y="135570"/>
            <a:ext cx="8382000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vi-VN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ài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</a:t>
            </a:r>
            <a:r>
              <a:rPr lang="vi-VN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ố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</a:t>
            </a:r>
            <a:r>
              <a:rPr lang="en-US" dirty="0"/>
              <a:t> : </a:t>
            </a:r>
            <a:r>
              <a:rPr lang="en-US" sz="2400" dirty="0" err="1">
                <a:solidFill>
                  <a:srgbClr val="000000"/>
                </a:solidFill>
              </a:rPr>
              <a:t>Sô</a:t>
            </a:r>
            <a:r>
              <a:rPr lang="en-US" sz="2400" dirty="0">
                <a:solidFill>
                  <a:srgbClr val="000000"/>
                </a:solidFill>
              </a:rPr>
              <a:t>́ </a:t>
            </a:r>
            <a:r>
              <a:rPr lang="en-US" sz="2400" dirty="0" err="1">
                <a:solidFill>
                  <a:srgbClr val="000000"/>
                </a:solidFill>
              </a:rPr>
              <a:t>học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sinh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của</a:t>
            </a:r>
            <a:r>
              <a:rPr lang="en-US" sz="2400" dirty="0">
                <a:solidFill>
                  <a:srgbClr val="000000"/>
                </a:solidFill>
              </a:rPr>
              <a:t> 3 </a:t>
            </a:r>
            <a:r>
              <a:rPr lang="en-US" sz="2400" dirty="0" err="1">
                <a:solidFill>
                  <a:srgbClr val="000000"/>
                </a:solidFill>
              </a:rPr>
              <a:t>lớp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lần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lượt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là</a:t>
            </a:r>
            <a:r>
              <a:rPr lang="en-US" sz="2400" dirty="0">
                <a:solidFill>
                  <a:srgbClr val="000000"/>
                </a:solidFill>
              </a:rPr>
              <a:t> 25 </a:t>
            </a:r>
            <a:r>
              <a:rPr lang="en-US" sz="2400" dirty="0" err="1">
                <a:solidFill>
                  <a:srgbClr val="000000"/>
                </a:solidFill>
              </a:rPr>
              <a:t>học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sinh</a:t>
            </a:r>
            <a:r>
              <a:rPr lang="en-US" sz="2400" dirty="0">
                <a:solidFill>
                  <a:srgbClr val="000000"/>
                </a:solidFill>
              </a:rPr>
              <a:t>, 27 </a:t>
            </a:r>
            <a:r>
              <a:rPr lang="en-US" sz="2400" dirty="0" err="1">
                <a:solidFill>
                  <a:srgbClr val="000000"/>
                </a:solidFill>
              </a:rPr>
              <a:t>học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sinh</a:t>
            </a:r>
            <a:r>
              <a:rPr lang="en-US" sz="2400" dirty="0">
                <a:solidFill>
                  <a:srgbClr val="000000"/>
                </a:solidFill>
              </a:rPr>
              <a:t>, 32 </a:t>
            </a:r>
            <a:r>
              <a:rPr lang="en-US" sz="2400" dirty="0" err="1">
                <a:solidFill>
                  <a:srgbClr val="000000"/>
                </a:solidFill>
              </a:rPr>
              <a:t>học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sinh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  <a:r>
              <a:rPr lang="en-US" sz="2400" dirty="0" err="1">
                <a:solidFill>
                  <a:srgbClr val="000000"/>
                </a:solidFill>
              </a:rPr>
              <a:t>Hỏi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trung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bình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mỗi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lớp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có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bao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nhiêu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học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sinh</a:t>
            </a:r>
            <a:r>
              <a:rPr lang="en-US" sz="2400" dirty="0">
                <a:solidFill>
                  <a:srgbClr val="000000"/>
                </a:solidFill>
              </a:rPr>
              <a:t> ?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7016" y="1439068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u="sng">
                <a:solidFill>
                  <a:schemeClr val="tx2"/>
                </a:solidFill>
              </a:rPr>
              <a:t>Tóm tắt: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3946952" y="2836067"/>
            <a:ext cx="1371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u="sng" dirty="0" err="1">
                <a:solidFill>
                  <a:schemeClr val="tx2"/>
                </a:solidFill>
              </a:rPr>
              <a:t>Bài</a:t>
            </a:r>
            <a:r>
              <a:rPr lang="en-US" sz="2800" b="1" u="sng" dirty="0">
                <a:solidFill>
                  <a:schemeClr val="tx2"/>
                </a:solidFill>
              </a:rPr>
              <a:t> </a:t>
            </a:r>
            <a:r>
              <a:rPr lang="en-US" sz="2800" b="1" u="sng" dirty="0" err="1">
                <a:solidFill>
                  <a:schemeClr val="tx2"/>
                </a:solidFill>
              </a:rPr>
              <a:t>giải</a:t>
            </a:r>
            <a:endParaRPr lang="en-US" sz="2800" b="1" u="sng" dirty="0">
              <a:solidFill>
                <a:schemeClr val="tx2"/>
              </a:solidFill>
            </a:endParaRPr>
          </a:p>
        </p:txBody>
      </p:sp>
      <p:grpSp>
        <p:nvGrpSpPr>
          <p:cNvPr id="6207" name="Group 63"/>
          <p:cNvGrpSpPr>
            <a:grpSpLocks/>
          </p:cNvGrpSpPr>
          <p:nvPr/>
        </p:nvGrpSpPr>
        <p:grpSpPr bwMode="auto">
          <a:xfrm>
            <a:off x="1753416" y="1134268"/>
            <a:ext cx="7162800" cy="1595438"/>
            <a:chOff x="336" y="1680"/>
            <a:chExt cx="5065" cy="1005"/>
          </a:xfrm>
        </p:grpSpPr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564" y="1726"/>
              <a:ext cx="10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1109B7"/>
                  </a:solidFill>
                </a:rPr>
                <a:t>25 </a:t>
              </a:r>
              <a:r>
                <a:rPr lang="en-US" sz="2000">
                  <a:solidFill>
                    <a:srgbClr val="1109B7"/>
                  </a:solidFill>
                </a:rPr>
                <a:t>học sinh</a:t>
              </a:r>
            </a:p>
          </p:txBody>
        </p:sp>
        <p:grpSp>
          <p:nvGrpSpPr>
            <p:cNvPr id="6188" name="Group 44"/>
            <p:cNvGrpSpPr>
              <a:grpSpLocks/>
            </p:cNvGrpSpPr>
            <p:nvPr/>
          </p:nvGrpSpPr>
          <p:grpSpPr bwMode="auto">
            <a:xfrm>
              <a:off x="336" y="2104"/>
              <a:ext cx="5040" cy="0"/>
              <a:chOff x="576" y="2304"/>
              <a:chExt cx="5040" cy="0"/>
            </a:xfrm>
          </p:grpSpPr>
          <p:sp>
            <p:nvSpPr>
              <p:cNvPr id="6189" name="Line 45"/>
              <p:cNvSpPr>
                <a:spLocks noChangeShapeType="1"/>
              </p:cNvSpPr>
              <p:nvPr/>
            </p:nvSpPr>
            <p:spPr bwMode="auto">
              <a:xfrm>
                <a:off x="576" y="2304"/>
                <a:ext cx="129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90" name="Line 46"/>
              <p:cNvSpPr>
                <a:spLocks noChangeShapeType="1"/>
              </p:cNvSpPr>
              <p:nvPr/>
            </p:nvSpPr>
            <p:spPr bwMode="auto">
              <a:xfrm>
                <a:off x="3456" y="2304"/>
                <a:ext cx="21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91" name="Line 47"/>
              <p:cNvSpPr>
                <a:spLocks noChangeShapeType="1"/>
              </p:cNvSpPr>
              <p:nvPr/>
            </p:nvSpPr>
            <p:spPr bwMode="auto">
              <a:xfrm>
                <a:off x="1872" y="2304"/>
                <a:ext cx="158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192" name="Text Box 48"/>
            <p:cNvSpPr txBox="1">
              <a:spLocks noChangeArrowheads="1"/>
            </p:cNvSpPr>
            <p:nvPr/>
          </p:nvSpPr>
          <p:spPr bwMode="auto">
            <a:xfrm>
              <a:off x="1901" y="1680"/>
              <a:ext cx="11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  </a:t>
              </a:r>
              <a:r>
                <a:rPr lang="en-US" sz="2400">
                  <a:solidFill>
                    <a:srgbClr val="1109B7"/>
                  </a:solidFill>
                </a:rPr>
                <a:t>27 </a:t>
              </a:r>
              <a:r>
                <a:rPr lang="en-US" sz="2000">
                  <a:solidFill>
                    <a:srgbClr val="1109B7"/>
                  </a:solidFill>
                </a:rPr>
                <a:t>học sinh </a:t>
              </a:r>
            </a:p>
          </p:txBody>
        </p:sp>
        <p:sp>
          <p:nvSpPr>
            <p:cNvPr id="6193" name="Text Box 49"/>
            <p:cNvSpPr txBox="1">
              <a:spLocks noChangeArrowheads="1"/>
            </p:cNvSpPr>
            <p:nvPr/>
          </p:nvSpPr>
          <p:spPr bwMode="auto">
            <a:xfrm>
              <a:off x="3671" y="1680"/>
              <a:ext cx="1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       </a:t>
              </a:r>
              <a:r>
                <a:rPr lang="en-US" sz="2400">
                  <a:solidFill>
                    <a:srgbClr val="1109B7"/>
                  </a:solidFill>
                </a:rPr>
                <a:t>32 </a:t>
              </a:r>
              <a:r>
                <a:rPr lang="en-US" sz="2000">
                  <a:solidFill>
                    <a:srgbClr val="1109B7"/>
                  </a:solidFill>
                </a:rPr>
                <a:t>học sinh</a:t>
              </a:r>
            </a:p>
          </p:txBody>
        </p:sp>
        <p:grpSp>
          <p:nvGrpSpPr>
            <p:cNvPr id="6194" name="Group 50"/>
            <p:cNvGrpSpPr>
              <a:grpSpLocks/>
            </p:cNvGrpSpPr>
            <p:nvPr/>
          </p:nvGrpSpPr>
          <p:grpSpPr bwMode="auto">
            <a:xfrm>
              <a:off x="337" y="2341"/>
              <a:ext cx="5040" cy="0"/>
              <a:chOff x="480" y="2688"/>
              <a:chExt cx="5040" cy="0"/>
            </a:xfrm>
          </p:grpSpPr>
          <p:sp>
            <p:nvSpPr>
              <p:cNvPr id="6195" name="Line 51"/>
              <p:cNvSpPr>
                <a:spLocks noChangeShapeType="1"/>
              </p:cNvSpPr>
              <p:nvPr/>
            </p:nvSpPr>
            <p:spPr bwMode="auto">
              <a:xfrm>
                <a:off x="48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96" name="Line 52"/>
              <p:cNvSpPr>
                <a:spLocks noChangeShapeType="1"/>
              </p:cNvSpPr>
              <p:nvPr/>
            </p:nvSpPr>
            <p:spPr bwMode="auto">
              <a:xfrm>
                <a:off x="216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97" name="Line 53"/>
              <p:cNvSpPr>
                <a:spLocks noChangeShapeType="1"/>
              </p:cNvSpPr>
              <p:nvPr/>
            </p:nvSpPr>
            <p:spPr bwMode="auto">
              <a:xfrm>
                <a:off x="3840" y="2688"/>
                <a:ext cx="16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 type="oval" w="med" len="med"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198" name="Text Box 54"/>
            <p:cNvSpPr txBox="1">
              <a:spLocks noChangeArrowheads="1"/>
            </p:cNvSpPr>
            <p:nvPr/>
          </p:nvSpPr>
          <p:spPr bwMode="auto">
            <a:xfrm>
              <a:off x="697" y="2373"/>
              <a:ext cx="13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dirty="0">
                  <a:solidFill>
                    <a:srgbClr val="1109B7"/>
                  </a:solidFill>
                </a:rPr>
                <a:t>? </a:t>
              </a:r>
              <a:r>
                <a:rPr lang="en-US" sz="2000" dirty="0" err="1">
                  <a:solidFill>
                    <a:srgbClr val="1109B7"/>
                  </a:solidFill>
                </a:rPr>
                <a:t>học</a:t>
              </a:r>
              <a:r>
                <a:rPr lang="en-US" sz="2000" dirty="0">
                  <a:solidFill>
                    <a:srgbClr val="1109B7"/>
                  </a:solidFill>
                </a:rPr>
                <a:t> </a:t>
              </a:r>
              <a:r>
                <a:rPr lang="en-US" sz="2000" dirty="0" err="1">
                  <a:solidFill>
                    <a:srgbClr val="1109B7"/>
                  </a:solidFill>
                </a:rPr>
                <a:t>sinh</a:t>
              </a:r>
              <a:endParaRPr lang="en-US" sz="2000" dirty="0">
                <a:solidFill>
                  <a:srgbClr val="1109B7"/>
                </a:solidFill>
              </a:endParaRPr>
            </a:p>
          </p:txBody>
        </p:sp>
        <p:sp>
          <p:nvSpPr>
            <p:cNvPr id="6199" name="Text Box 55"/>
            <p:cNvSpPr txBox="1">
              <a:spLocks noChangeArrowheads="1"/>
            </p:cNvSpPr>
            <p:nvPr/>
          </p:nvSpPr>
          <p:spPr bwMode="auto">
            <a:xfrm>
              <a:off x="2417" y="2397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1109B7"/>
                  </a:solidFill>
                </a:rPr>
                <a:t>? </a:t>
              </a:r>
              <a:r>
                <a:rPr lang="en-US" sz="2000">
                  <a:solidFill>
                    <a:srgbClr val="1109B7"/>
                  </a:solidFill>
                </a:rPr>
                <a:t>học sinh</a:t>
              </a:r>
            </a:p>
          </p:txBody>
        </p:sp>
        <p:sp>
          <p:nvSpPr>
            <p:cNvPr id="6200" name="Text Box 56"/>
            <p:cNvSpPr txBox="1">
              <a:spLocks noChangeArrowheads="1"/>
            </p:cNvSpPr>
            <p:nvPr/>
          </p:nvSpPr>
          <p:spPr bwMode="auto">
            <a:xfrm>
              <a:off x="4105" y="2381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1109B7"/>
                  </a:solidFill>
                </a:rPr>
                <a:t>? </a:t>
              </a:r>
              <a:r>
                <a:rPr lang="en-US" sz="2000">
                  <a:solidFill>
                    <a:srgbClr val="1109B7"/>
                  </a:solidFill>
                </a:rPr>
                <a:t>học sinh</a:t>
              </a:r>
            </a:p>
          </p:txBody>
        </p:sp>
        <p:sp>
          <p:nvSpPr>
            <p:cNvPr id="6201" name="AutoShape 57"/>
            <p:cNvSpPr>
              <a:spLocks/>
            </p:cNvSpPr>
            <p:nvPr/>
          </p:nvSpPr>
          <p:spPr bwMode="auto">
            <a:xfrm rot="16200000">
              <a:off x="1120" y="1578"/>
              <a:ext cx="90" cy="1656"/>
            </a:xfrm>
            <a:prstGeom prst="leftBrace">
              <a:avLst>
                <a:gd name="adj1" fmla="val 153333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2" name="AutoShape 58"/>
            <p:cNvSpPr>
              <a:spLocks/>
            </p:cNvSpPr>
            <p:nvPr/>
          </p:nvSpPr>
          <p:spPr bwMode="auto">
            <a:xfrm rot="16200000">
              <a:off x="2821" y="1600"/>
              <a:ext cx="90" cy="1656"/>
            </a:xfrm>
            <a:prstGeom prst="leftBrace">
              <a:avLst>
                <a:gd name="adj1" fmla="val 153333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AutoShape 59"/>
            <p:cNvSpPr>
              <a:spLocks/>
            </p:cNvSpPr>
            <p:nvPr/>
          </p:nvSpPr>
          <p:spPr bwMode="auto">
            <a:xfrm rot="16200000">
              <a:off x="4500" y="1600"/>
              <a:ext cx="90" cy="1656"/>
            </a:xfrm>
            <a:prstGeom prst="leftBrace">
              <a:avLst>
                <a:gd name="adj1" fmla="val 153333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4" name="AutoShape 60"/>
            <p:cNvSpPr>
              <a:spLocks/>
            </p:cNvSpPr>
            <p:nvPr/>
          </p:nvSpPr>
          <p:spPr bwMode="auto">
            <a:xfrm rot="5400000" flipV="1">
              <a:off x="938" y="1382"/>
              <a:ext cx="91" cy="1247"/>
            </a:xfrm>
            <a:prstGeom prst="leftBrace">
              <a:avLst>
                <a:gd name="adj1" fmla="val 114194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5" name="AutoShape 61"/>
            <p:cNvSpPr>
              <a:spLocks/>
            </p:cNvSpPr>
            <p:nvPr/>
          </p:nvSpPr>
          <p:spPr bwMode="auto">
            <a:xfrm rot="5400000" flipV="1">
              <a:off x="2356" y="1249"/>
              <a:ext cx="114" cy="1519"/>
            </a:xfrm>
            <a:prstGeom prst="leftBrace">
              <a:avLst>
                <a:gd name="adj1" fmla="val 111038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6" name="AutoShape 62"/>
            <p:cNvSpPr>
              <a:spLocks/>
            </p:cNvSpPr>
            <p:nvPr/>
          </p:nvSpPr>
          <p:spPr bwMode="auto">
            <a:xfrm rot="5400000" flipV="1">
              <a:off x="4238" y="954"/>
              <a:ext cx="114" cy="2109"/>
            </a:xfrm>
            <a:prstGeom prst="leftBrace">
              <a:avLst>
                <a:gd name="adj1" fmla="val 154167"/>
                <a:gd name="adj2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209" name="Text Box 65"/>
          <p:cNvSpPr txBox="1">
            <a:spLocks noChangeArrowheads="1"/>
          </p:cNvSpPr>
          <p:nvPr/>
        </p:nvSpPr>
        <p:spPr bwMode="auto">
          <a:xfrm>
            <a:off x="3058341" y="3720306"/>
            <a:ext cx="3733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800" b="1" u="sng"/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2424835" y="3523795"/>
            <a:ext cx="5562600" cy="98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2800" dirty="0" err="1">
                <a:solidFill>
                  <a:srgbClr val="000000"/>
                </a:solidFill>
              </a:rPr>
              <a:t>Tổng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sô</a:t>
            </a:r>
            <a:r>
              <a:rPr lang="en-US" sz="2800" dirty="0">
                <a:solidFill>
                  <a:srgbClr val="000000"/>
                </a:solidFill>
              </a:rPr>
              <a:t>́ </a:t>
            </a:r>
            <a:r>
              <a:rPr lang="en-US" sz="2800" dirty="0" err="1">
                <a:solidFill>
                  <a:srgbClr val="000000"/>
                </a:solidFill>
              </a:rPr>
              <a:t>học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sinh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của</a:t>
            </a:r>
            <a:r>
              <a:rPr lang="en-US" sz="2800" dirty="0">
                <a:solidFill>
                  <a:srgbClr val="000000"/>
                </a:solidFill>
              </a:rPr>
              <a:t> 3 </a:t>
            </a:r>
            <a:r>
              <a:rPr lang="en-US" sz="2800" dirty="0" err="1">
                <a:solidFill>
                  <a:srgbClr val="000000"/>
                </a:solidFill>
              </a:rPr>
              <a:t>lớp</a:t>
            </a:r>
            <a:r>
              <a:rPr lang="en-US" sz="2800" dirty="0">
                <a:solidFill>
                  <a:srgbClr val="000000"/>
                </a:solidFill>
              </a:rPr>
              <a:t>  </a:t>
            </a:r>
            <a:r>
              <a:rPr lang="en-US" sz="2800" dirty="0" err="1">
                <a:solidFill>
                  <a:srgbClr val="000000"/>
                </a:solidFill>
              </a:rPr>
              <a:t>là</a:t>
            </a:r>
            <a:r>
              <a:rPr lang="en-US" sz="2800" dirty="0">
                <a:solidFill>
                  <a:srgbClr val="000000"/>
                </a:solidFill>
              </a:rPr>
              <a:t>: </a:t>
            </a:r>
          </a:p>
          <a:p>
            <a:endParaRPr lang="en-US" sz="2800" b="1" u="sng" dirty="0"/>
          </a:p>
        </p:txBody>
      </p:sp>
      <p:sp>
        <p:nvSpPr>
          <p:cNvPr id="6211" name="Text Box 67"/>
          <p:cNvSpPr txBox="1">
            <a:spLocks noChangeArrowheads="1"/>
          </p:cNvSpPr>
          <p:nvPr/>
        </p:nvSpPr>
        <p:spPr bwMode="auto">
          <a:xfrm>
            <a:off x="2645903" y="3959647"/>
            <a:ext cx="2409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25 + 27 + 32 =</a:t>
            </a:r>
          </a:p>
        </p:txBody>
      </p:sp>
      <p:sp>
        <p:nvSpPr>
          <p:cNvPr id="6212" name="Text Box 68"/>
          <p:cNvSpPr txBox="1">
            <a:spLocks noChangeArrowheads="1"/>
          </p:cNvSpPr>
          <p:nvPr/>
        </p:nvSpPr>
        <p:spPr bwMode="auto">
          <a:xfrm>
            <a:off x="4917148" y="4067280"/>
            <a:ext cx="3886200" cy="98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2800" dirty="0">
                <a:solidFill>
                  <a:srgbClr val="000000"/>
                </a:solidFill>
              </a:rPr>
              <a:t>84 (</a:t>
            </a:r>
            <a:r>
              <a:rPr lang="en-US" sz="2800" dirty="0" err="1">
                <a:solidFill>
                  <a:srgbClr val="000000"/>
                </a:solidFill>
              </a:rPr>
              <a:t>học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sinh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</a:p>
          <a:p>
            <a:endParaRPr lang="en-US" sz="2800" b="1" u="sng" dirty="0"/>
          </a:p>
        </p:txBody>
      </p:sp>
      <p:sp>
        <p:nvSpPr>
          <p:cNvPr id="6213" name="Text Box 69"/>
          <p:cNvSpPr txBox="1">
            <a:spLocks noChangeArrowheads="1"/>
          </p:cNvSpPr>
          <p:nvPr/>
        </p:nvSpPr>
        <p:spPr bwMode="auto">
          <a:xfrm>
            <a:off x="2372541" y="4439137"/>
            <a:ext cx="5791200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000000"/>
                </a:solidFill>
              </a:rPr>
              <a:t>Trung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bình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mỗi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lớp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có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sô</a:t>
            </a:r>
            <a:r>
              <a:rPr lang="en-US" sz="2800" dirty="0">
                <a:solidFill>
                  <a:srgbClr val="000000"/>
                </a:solidFill>
              </a:rPr>
              <a:t>́ </a:t>
            </a:r>
            <a:r>
              <a:rPr lang="en-US" sz="2800" dirty="0" err="1">
                <a:solidFill>
                  <a:srgbClr val="000000"/>
                </a:solidFill>
              </a:rPr>
              <a:t>học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sinh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là</a:t>
            </a:r>
            <a:r>
              <a:rPr lang="en-US" sz="2800" dirty="0">
                <a:solidFill>
                  <a:srgbClr val="000000"/>
                </a:solidFill>
              </a:rPr>
              <a:t> :</a:t>
            </a:r>
          </a:p>
          <a:p>
            <a:endParaRPr lang="en-US" sz="2800" b="1" u="sng" dirty="0">
              <a:solidFill>
                <a:srgbClr val="000000"/>
              </a:solidFill>
            </a:endParaRPr>
          </a:p>
        </p:txBody>
      </p:sp>
      <p:sp>
        <p:nvSpPr>
          <p:cNvPr id="6214" name="Text Box 70"/>
          <p:cNvSpPr txBox="1">
            <a:spLocks noChangeArrowheads="1"/>
          </p:cNvSpPr>
          <p:nvPr/>
        </p:nvSpPr>
        <p:spPr bwMode="auto">
          <a:xfrm>
            <a:off x="3214259" y="4991408"/>
            <a:ext cx="3810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84 : 3 =</a:t>
            </a:r>
          </a:p>
        </p:txBody>
      </p:sp>
      <p:sp>
        <p:nvSpPr>
          <p:cNvPr id="6215" name="Text Box 71"/>
          <p:cNvSpPr txBox="1">
            <a:spLocks noChangeArrowheads="1"/>
          </p:cNvSpPr>
          <p:nvPr/>
        </p:nvSpPr>
        <p:spPr bwMode="auto">
          <a:xfrm>
            <a:off x="4164585" y="4976018"/>
            <a:ext cx="320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    28 (</a:t>
            </a:r>
            <a:r>
              <a:rPr lang="en-US" sz="2800" dirty="0" err="1">
                <a:solidFill>
                  <a:srgbClr val="000000"/>
                </a:solidFill>
              </a:rPr>
              <a:t>học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sinh</a:t>
            </a:r>
            <a:r>
              <a:rPr lang="en-US" sz="2800" dirty="0">
                <a:solidFill>
                  <a:srgbClr val="000000"/>
                </a:solidFill>
              </a:rPr>
              <a:t> )</a:t>
            </a: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3530776" y="5611576"/>
            <a:ext cx="43434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u="sng" dirty="0" err="1">
                <a:solidFill>
                  <a:srgbClr val="000000"/>
                </a:solidFill>
              </a:rPr>
              <a:t>Đáp</a:t>
            </a:r>
            <a:r>
              <a:rPr lang="en-US" sz="2800" u="sng" dirty="0">
                <a:solidFill>
                  <a:srgbClr val="000000"/>
                </a:solidFill>
              </a:rPr>
              <a:t> </a:t>
            </a:r>
            <a:r>
              <a:rPr lang="en-US" sz="2800" u="sng" dirty="0" err="1">
                <a:solidFill>
                  <a:srgbClr val="000000"/>
                </a:solidFill>
              </a:rPr>
              <a:t>sô</a:t>
            </a:r>
            <a:r>
              <a:rPr lang="en-US" sz="2800" u="sng" dirty="0">
                <a:solidFill>
                  <a:srgbClr val="000000"/>
                </a:solidFill>
              </a:rPr>
              <a:t>́</a:t>
            </a:r>
            <a:r>
              <a:rPr lang="en-US" sz="2800" dirty="0">
                <a:solidFill>
                  <a:srgbClr val="000000"/>
                </a:solidFill>
              </a:rPr>
              <a:t> : 28 </a:t>
            </a:r>
            <a:r>
              <a:rPr lang="en-US" sz="2800" dirty="0" err="1">
                <a:solidFill>
                  <a:srgbClr val="000000"/>
                </a:solidFill>
              </a:rPr>
              <a:t>học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sinh</a:t>
            </a:r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chemeClr val="tx2"/>
              </a:solidFill>
            </a:endParaRPr>
          </a:p>
          <a:p>
            <a:endParaRPr lang="en-US" sz="2800" b="1" u="sng" dirty="0"/>
          </a:p>
        </p:txBody>
      </p:sp>
      <p:sp>
        <p:nvSpPr>
          <p:cNvPr id="34" name="Oval Callout 33"/>
          <p:cNvSpPr/>
          <p:nvPr/>
        </p:nvSpPr>
        <p:spPr bwMode="auto">
          <a:xfrm>
            <a:off x="200955" y="2877491"/>
            <a:ext cx="3017520" cy="2899708"/>
          </a:xfrm>
          <a:prstGeom prst="wedgeEllipseCallout">
            <a:avLst/>
          </a:prstGeom>
          <a:solidFill>
            <a:schemeClr val="accent5">
              <a:lumMod val="9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Oval Callout 34"/>
          <p:cNvSpPr/>
          <p:nvPr/>
        </p:nvSpPr>
        <p:spPr bwMode="auto">
          <a:xfrm>
            <a:off x="163215" y="2868876"/>
            <a:ext cx="3017520" cy="2899708"/>
          </a:xfrm>
          <a:prstGeom prst="wedgeEllipseCallout">
            <a:avLst/>
          </a:prstGeom>
          <a:solidFill>
            <a:schemeClr val="accent5">
              <a:lumMod val="9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TBC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Oval Callout 35"/>
          <p:cNvSpPr/>
          <p:nvPr/>
        </p:nvSpPr>
        <p:spPr bwMode="auto">
          <a:xfrm>
            <a:off x="-136468" y="2807658"/>
            <a:ext cx="7512682" cy="3700373"/>
          </a:xfrm>
          <a:prstGeom prst="wedgeEllipseCallout">
            <a:avLst/>
          </a:prstGeom>
          <a:solidFill>
            <a:schemeClr val="accent5">
              <a:lumMod val="9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+ </a:t>
            </a:r>
            <a:r>
              <a:rPr lang="en-US" dirty="0" err="1"/>
              <a:t>B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aseline="0" dirty="0"/>
              <a:t>+ </a:t>
            </a:r>
            <a:r>
              <a:rPr lang="en-US" baseline="0" dirty="0" err="1"/>
              <a:t>Bước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TBC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vẽ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thẳng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chia </a:t>
            </a:r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900" decel="100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900" decel="100000" fill="hold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  <p:bldP spid="6149" grpId="0" autoUpdateAnimBg="0"/>
      <p:bldP spid="6180" grpId="0" autoUpdateAnimBg="0"/>
      <p:bldP spid="6210" grpId="0"/>
      <p:bldP spid="6211" grpId="0"/>
      <p:bldP spid="6212" grpId="0"/>
      <p:bldP spid="6213" grpId="0"/>
      <p:bldP spid="6214" grpId="0"/>
      <p:bldP spid="6215" grpId="0"/>
      <p:bldP spid="6217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6"/>
          <p:cNvSpPr txBox="1">
            <a:spLocks noChangeArrowheads="1"/>
          </p:cNvSpPr>
          <p:nvPr/>
        </p:nvSpPr>
        <p:spPr bwMode="auto">
          <a:xfrm>
            <a:off x="3124200" y="34344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u="sng" dirty="0" err="1">
                <a:solidFill>
                  <a:schemeClr val="tx2"/>
                </a:solidFill>
              </a:rPr>
              <a:t>Bài</a:t>
            </a:r>
            <a:r>
              <a:rPr lang="en-US" sz="2400" b="1" u="sng" dirty="0">
                <a:solidFill>
                  <a:schemeClr val="tx2"/>
                </a:solidFill>
              </a:rPr>
              <a:t> </a:t>
            </a:r>
            <a:r>
              <a:rPr lang="en-US" sz="2400" b="1" u="sng" dirty="0" err="1">
                <a:solidFill>
                  <a:schemeClr val="tx2"/>
                </a:solidFill>
              </a:rPr>
              <a:t>giải</a:t>
            </a:r>
            <a:endParaRPr lang="en-US" sz="2400" b="1" u="sng" dirty="0">
              <a:solidFill>
                <a:schemeClr val="tx2"/>
              </a:solidFill>
            </a:endParaRPr>
          </a:p>
        </p:txBody>
      </p:sp>
      <p:sp>
        <p:nvSpPr>
          <p:cNvPr id="8" name="Text Box 69"/>
          <p:cNvSpPr txBox="1">
            <a:spLocks noChangeArrowheads="1"/>
          </p:cNvSpPr>
          <p:nvPr/>
        </p:nvSpPr>
        <p:spPr bwMode="auto">
          <a:xfrm>
            <a:off x="1423115" y="517525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rgbClr val="000000"/>
                </a:solidFill>
              </a:rPr>
              <a:t>Trung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bình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mỗi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lớp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có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sô</a:t>
            </a:r>
            <a:r>
              <a:rPr lang="en-US" altLang="en-US" sz="2400" dirty="0">
                <a:solidFill>
                  <a:srgbClr val="000000"/>
                </a:solidFill>
              </a:rPr>
              <a:t>́ </a:t>
            </a:r>
            <a:r>
              <a:rPr lang="en-US" altLang="en-US" sz="2400" dirty="0" err="1">
                <a:solidFill>
                  <a:srgbClr val="000000"/>
                </a:solidFill>
              </a:rPr>
              <a:t>học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sinh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là</a:t>
            </a:r>
            <a:r>
              <a:rPr lang="en-US" altLang="en-US" sz="2400" dirty="0">
                <a:solidFill>
                  <a:srgbClr val="000000"/>
                </a:solidFill>
              </a:rPr>
              <a:t>:</a:t>
            </a:r>
          </a:p>
          <a:p>
            <a:pPr eaLnBrk="1" hangingPunct="1"/>
            <a:endParaRPr lang="en-US" altLang="en-US" sz="2800" b="1" u="sng" dirty="0">
              <a:solidFill>
                <a:srgbClr val="000000"/>
              </a:solidFill>
            </a:endParaRPr>
          </a:p>
        </p:txBody>
      </p:sp>
      <p:sp>
        <p:nvSpPr>
          <p:cNvPr id="9" name="Text Box 70"/>
          <p:cNvSpPr txBox="1">
            <a:spLocks noChangeArrowheads="1"/>
          </p:cNvSpPr>
          <p:nvPr/>
        </p:nvSpPr>
        <p:spPr bwMode="auto">
          <a:xfrm>
            <a:off x="1810555" y="974725"/>
            <a:ext cx="4953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0000"/>
                </a:solidFill>
              </a:rPr>
              <a:t>(25 + 27 + 32) : 3 = 28 ( </a:t>
            </a:r>
            <a:r>
              <a:rPr lang="en-US" altLang="en-US" sz="2400" dirty="0" err="1">
                <a:solidFill>
                  <a:srgbClr val="000000"/>
                </a:solidFill>
              </a:rPr>
              <a:t>học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sinh</a:t>
            </a:r>
            <a:r>
              <a:rPr lang="en-US" altLang="en-US" sz="24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0" name="Text Box 73"/>
          <p:cNvSpPr txBox="1">
            <a:spLocks noChangeArrowheads="1"/>
          </p:cNvSpPr>
          <p:nvPr/>
        </p:nvSpPr>
        <p:spPr bwMode="auto">
          <a:xfrm>
            <a:off x="3497687" y="1344950"/>
            <a:ext cx="274320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rgbClr val="000000"/>
                </a:solidFill>
              </a:rPr>
              <a:t>Đáp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sô</a:t>
            </a:r>
            <a:r>
              <a:rPr lang="en-US" altLang="en-US" sz="2400" dirty="0">
                <a:solidFill>
                  <a:srgbClr val="000000"/>
                </a:solidFill>
              </a:rPr>
              <a:t>́ : 28 </a:t>
            </a:r>
            <a:r>
              <a:rPr lang="en-US" altLang="en-US" sz="2400" dirty="0" err="1">
                <a:solidFill>
                  <a:srgbClr val="000000"/>
                </a:solidFill>
              </a:rPr>
              <a:t>học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sinh</a:t>
            </a:r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/>
            <a:endParaRPr lang="en-US" altLang="en-US" sz="2800" dirty="0">
              <a:solidFill>
                <a:schemeClr val="tx2"/>
              </a:solidFill>
            </a:endParaRPr>
          </a:p>
          <a:p>
            <a:pPr eaLnBrk="1" hangingPunct="1"/>
            <a:endParaRPr lang="en-US" altLang="en-US" sz="2800" b="1" u="sng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52262"/>
            <a:ext cx="2819400" cy="457200"/>
          </a:xfrm>
        </p:spPr>
        <p:txBody>
          <a:bodyPr/>
          <a:lstStyle/>
          <a:p>
            <a:r>
              <a:rPr lang="en-US" sz="3200" b="1" u="sng" dirty="0" err="1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u="sng" dirty="0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1109B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3200" b="1" u="sng" dirty="0">
              <a:solidFill>
                <a:srgbClr val="1109B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3047670"/>
            <a:ext cx="83820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28 </a:t>
            </a:r>
            <a:r>
              <a:rPr lang="en-US" sz="2800" b="1" dirty="0" err="1">
                <a:solidFill>
                  <a:schemeClr val="tx1"/>
                </a:solidFill>
              </a:rPr>
              <a:t>là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số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trung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bình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cộng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của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số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endParaRPr lang="vi-VN" sz="2800" b="1" dirty="0">
              <a:solidFill>
                <a:schemeClr val="tx1"/>
              </a:solidFill>
            </a:endParaRPr>
          </a:p>
          <a:p>
            <a:pPr algn="ctr"/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25; 27 </a:t>
            </a:r>
            <a:r>
              <a:rPr lang="en-US" sz="2800" b="1" dirty="0" err="1">
                <a:solidFill>
                  <a:schemeClr val="tx1">
                    <a:lumMod val="50000"/>
                  </a:schemeClr>
                </a:solidFill>
              </a:rPr>
              <a:t>và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 32 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72440" y="4137929"/>
            <a:ext cx="7924800" cy="52322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66"/>
                </a:solidFill>
              </a:rPr>
              <a:t> Ta </a:t>
            </a:r>
            <a:r>
              <a:rPr lang="en-US" sz="2800" dirty="0" err="1">
                <a:solidFill>
                  <a:srgbClr val="FF0066"/>
                </a:solidFill>
              </a:rPr>
              <a:t>viết</a:t>
            </a:r>
            <a:r>
              <a:rPr lang="en-US" sz="2800" dirty="0">
                <a:solidFill>
                  <a:srgbClr val="FF0066"/>
                </a:solidFill>
              </a:rPr>
              <a:t> : (25 + 27 + 32) : 3 = 28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57200" y="2866863"/>
            <a:ext cx="678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533400" y="2397250"/>
            <a:ext cx="68194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28 </a:t>
            </a:r>
            <a:r>
              <a:rPr lang="en-US" sz="2800" b="1" dirty="0" err="1">
                <a:solidFill>
                  <a:schemeClr val="tx2"/>
                </a:solidFill>
              </a:rPr>
              <a:t>là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sô</a:t>
            </a:r>
            <a:r>
              <a:rPr lang="en-US" sz="2800" b="1" dirty="0">
                <a:solidFill>
                  <a:schemeClr val="tx2"/>
                </a:solidFill>
              </a:rPr>
              <a:t>́ </a:t>
            </a:r>
            <a:r>
              <a:rPr lang="en-US" sz="2800" b="1" dirty="0" err="1">
                <a:solidFill>
                  <a:schemeClr val="tx2"/>
                </a:solidFill>
              </a:rPr>
              <a:t>trung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bình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cộng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của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những</a:t>
            </a:r>
            <a:r>
              <a:rPr 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 err="1">
                <a:solidFill>
                  <a:schemeClr val="tx2"/>
                </a:solidFill>
              </a:rPr>
              <a:t>sô</a:t>
            </a:r>
            <a:r>
              <a:rPr lang="en-US" sz="2800" b="1" dirty="0">
                <a:solidFill>
                  <a:schemeClr val="tx2"/>
                </a:solidFill>
              </a:rPr>
              <a:t>́ </a:t>
            </a:r>
            <a:r>
              <a:rPr lang="en-US" sz="2800" b="1" dirty="0" err="1">
                <a:solidFill>
                  <a:schemeClr val="tx2"/>
                </a:solidFill>
              </a:rPr>
              <a:t>nào</a:t>
            </a:r>
            <a:r>
              <a:rPr lang="en-US" sz="2800" b="1" dirty="0">
                <a:solidFill>
                  <a:schemeClr val="tx2"/>
                </a:solidFill>
              </a:rPr>
              <a:t>?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400318" y="4862254"/>
            <a:ext cx="8869680" cy="129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6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  </a:t>
            </a:r>
            <a:r>
              <a:rPr lang="en-US" altLang="en-US" sz="2800" dirty="0" err="1">
                <a:solidFill>
                  <a:srgbClr val="000000"/>
                </a:solidFill>
              </a:rPr>
              <a:t>Vậy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muốn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tìm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b="1" dirty="0" err="1"/>
              <a:t>trung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bình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cộng</a:t>
            </a:r>
            <a:r>
              <a:rPr lang="en-US" altLang="en-US" sz="2800" b="1" dirty="0"/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của</a:t>
            </a:r>
            <a:r>
              <a:rPr lang="en-US" altLang="en-US" sz="2800" dirty="0">
                <a:solidFill>
                  <a:srgbClr val="000000"/>
                </a:solidFill>
              </a:rPr>
              <a:t> 3 </a:t>
            </a:r>
            <a:r>
              <a:rPr lang="en-US" altLang="en-US" sz="2800" dirty="0" err="1">
                <a:solidFill>
                  <a:srgbClr val="000000"/>
                </a:solidFill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</a:rPr>
              <a:t> ta </a:t>
            </a:r>
            <a:r>
              <a:rPr lang="en-US" altLang="en-US" sz="2800" dirty="0" err="1">
                <a:solidFill>
                  <a:srgbClr val="000000"/>
                </a:solidFill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thế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</a:rPr>
              <a:t>nào</a:t>
            </a:r>
            <a:r>
              <a:rPr lang="en-US" altLang="en-US" sz="2800" dirty="0">
                <a:solidFill>
                  <a:srgbClr val="000000"/>
                </a:solidFill>
              </a:rPr>
              <a:t>?</a:t>
            </a:r>
          </a:p>
          <a:p>
            <a:pPr eaLnBrk="1" hangingPunct="1">
              <a:lnSpc>
                <a:spcPct val="6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   </a:t>
            </a:r>
            <a:r>
              <a:rPr lang="en-US" altLang="en-US" sz="2800" b="1" dirty="0" err="1">
                <a:solidFill>
                  <a:srgbClr val="7030A0"/>
                </a:solidFill>
              </a:rPr>
              <a:t>Muốn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tìm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/>
              <a:t>trung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bình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cộng</a:t>
            </a:r>
            <a:r>
              <a:rPr lang="en-US" altLang="en-US" sz="2800" b="1" dirty="0"/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</a:rPr>
              <a:t> 3 </a:t>
            </a:r>
            <a:r>
              <a:rPr lang="en-US" altLang="en-US" sz="2800" b="1" dirty="0" err="1">
                <a:solidFill>
                  <a:srgbClr val="7030A0"/>
                </a:solidFill>
              </a:rPr>
              <a:t>số</a:t>
            </a:r>
            <a:r>
              <a:rPr lang="en-US" altLang="en-US" sz="2800" b="1" dirty="0">
                <a:solidFill>
                  <a:srgbClr val="7030A0"/>
                </a:solidFill>
              </a:rPr>
              <a:t> ta </a:t>
            </a:r>
            <a:r>
              <a:rPr lang="en-US" altLang="en-US" sz="2800" b="1" dirty="0" err="1">
                <a:solidFill>
                  <a:srgbClr val="7030A0"/>
                </a:solidFill>
              </a:rPr>
              <a:t>tính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/>
              <a:t>tổng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của</a:t>
            </a:r>
            <a:endParaRPr lang="en-US" altLang="en-US" sz="2800" b="1" dirty="0">
              <a:solidFill>
                <a:srgbClr val="7030A0"/>
              </a:solidFill>
            </a:endParaRPr>
          </a:p>
          <a:p>
            <a:pPr eaLnBrk="1" hangingPunct="1">
              <a:lnSpc>
                <a:spcPct val="60000"/>
              </a:lnSpc>
            </a:pP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ba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số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đó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rồi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/>
              <a:t>chia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tổng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đó</a:t>
            </a:r>
            <a:r>
              <a:rPr lang="en-US" altLang="en-US" sz="2800" b="1" dirty="0">
                <a:solidFill>
                  <a:srgbClr val="7030A0"/>
                </a:solidFill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</a:rPr>
              <a:t>cho</a:t>
            </a:r>
            <a:r>
              <a:rPr lang="en-US" altLang="en-US" sz="2800" b="1" dirty="0">
                <a:solidFill>
                  <a:srgbClr val="7030A0"/>
                </a:solidFill>
              </a:rPr>
              <a:t> 3.</a:t>
            </a:r>
          </a:p>
        </p:txBody>
      </p:sp>
    </p:spTree>
    <p:extLst>
      <p:ext uri="{BB962C8B-B14F-4D97-AF65-F5344CB8AC3E}">
        <p14:creationId xmlns:p14="http://schemas.microsoft.com/office/powerpoint/2010/main" val="369604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8" grpId="0"/>
      <p:bldP spid="11" grpId="0"/>
      <p:bldP spid="12" grpId="0"/>
      <p:bldP spid="13" grpId="0" animBg="1"/>
      <p:bldP spid="15" grpId="0"/>
      <p:bldP spid="16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14209" y="1891146"/>
            <a:ext cx="8572591" cy="2029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A11FA1"/>
                </a:solidFill>
              </a:rPr>
              <a:t>   </a:t>
            </a:r>
            <a:r>
              <a:rPr lang="en-US" b="1" dirty="0" err="1">
                <a:solidFill>
                  <a:srgbClr val="A11FA1"/>
                </a:solidFill>
              </a:rPr>
              <a:t>Muốn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tìm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trung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bình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cộng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của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nhiều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sô</a:t>
            </a:r>
            <a:r>
              <a:rPr lang="en-US" b="1" dirty="0">
                <a:solidFill>
                  <a:srgbClr val="A11FA1"/>
                </a:solidFill>
              </a:rPr>
              <a:t>́, ta </a:t>
            </a:r>
            <a:r>
              <a:rPr lang="en-US" b="1" dirty="0" err="1">
                <a:solidFill>
                  <a:srgbClr val="A11FA1"/>
                </a:solidFill>
              </a:rPr>
              <a:t>tính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tổng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của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các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số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đó</a:t>
            </a:r>
            <a:r>
              <a:rPr lang="en-US" b="1" dirty="0">
                <a:solidFill>
                  <a:srgbClr val="A11FA1"/>
                </a:solidFill>
              </a:rPr>
              <a:t>, </a:t>
            </a:r>
            <a:r>
              <a:rPr lang="en-US" b="1" dirty="0" err="1">
                <a:solidFill>
                  <a:srgbClr val="A11FA1"/>
                </a:solidFill>
              </a:rPr>
              <a:t>rồi</a:t>
            </a:r>
            <a:r>
              <a:rPr lang="en-US" b="1" dirty="0">
                <a:solidFill>
                  <a:srgbClr val="A11FA1"/>
                </a:solidFill>
              </a:rPr>
              <a:t> chia </a:t>
            </a:r>
            <a:r>
              <a:rPr lang="en-US" b="1" dirty="0" err="1">
                <a:solidFill>
                  <a:srgbClr val="A11FA1"/>
                </a:solidFill>
              </a:rPr>
              <a:t>tổng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đó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cho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sô</a:t>
            </a:r>
            <a:r>
              <a:rPr lang="en-US" b="1" dirty="0">
                <a:solidFill>
                  <a:srgbClr val="A11FA1"/>
                </a:solidFill>
              </a:rPr>
              <a:t>́ </a:t>
            </a:r>
            <a:r>
              <a:rPr lang="en-US" b="1" dirty="0" err="1">
                <a:solidFill>
                  <a:srgbClr val="A11FA1"/>
                </a:solidFill>
              </a:rPr>
              <a:t>các</a:t>
            </a:r>
            <a:r>
              <a:rPr lang="en-US" b="1" dirty="0">
                <a:solidFill>
                  <a:srgbClr val="A11FA1"/>
                </a:solidFill>
              </a:rPr>
              <a:t> </a:t>
            </a:r>
            <a:r>
              <a:rPr lang="en-US" b="1" dirty="0" err="1">
                <a:solidFill>
                  <a:srgbClr val="A11FA1"/>
                </a:solidFill>
              </a:rPr>
              <a:t>sô</a:t>
            </a:r>
            <a:r>
              <a:rPr lang="en-US" b="1" dirty="0">
                <a:solidFill>
                  <a:srgbClr val="A11FA1"/>
                </a:solidFill>
              </a:rPr>
              <a:t>́ </a:t>
            </a:r>
            <a:r>
              <a:rPr lang="en-US" b="1" dirty="0" err="1">
                <a:solidFill>
                  <a:srgbClr val="A11FA1"/>
                </a:solidFill>
              </a:rPr>
              <a:t>hạng</a:t>
            </a:r>
            <a:r>
              <a:rPr lang="en-US" b="1" dirty="0">
                <a:solidFill>
                  <a:srgbClr val="A11FA1"/>
                </a:solidFill>
              </a:rPr>
              <a:t>.</a:t>
            </a:r>
            <a:endParaRPr lang="en-US" sz="3600" b="1" dirty="0">
              <a:solidFill>
                <a:srgbClr val="A11FA1"/>
              </a:solidFill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89524" y="222548"/>
            <a:ext cx="8869680" cy="1668598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60000"/>
              </a:lnSpc>
            </a:pPr>
            <a:r>
              <a:rPr lang="en-US" altLang="en-US" sz="3600" dirty="0">
                <a:solidFill>
                  <a:srgbClr val="000000"/>
                </a:solidFill>
              </a:rPr>
              <a:t>  </a:t>
            </a:r>
            <a:r>
              <a:rPr lang="en-US" altLang="en-US" sz="3600" dirty="0" err="1">
                <a:solidFill>
                  <a:srgbClr val="000000"/>
                </a:solidFill>
              </a:rPr>
              <a:t>Vậy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</a:rPr>
              <a:t>muốn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</a:rPr>
              <a:t>tìm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b="1" dirty="0" err="1"/>
              <a:t>trung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bình</a:t>
            </a:r>
            <a:r>
              <a:rPr lang="en-US" altLang="en-US" sz="3600" b="1" dirty="0"/>
              <a:t> </a:t>
            </a:r>
            <a:r>
              <a:rPr lang="en-US" altLang="en-US" sz="3600" b="1" dirty="0" err="1"/>
              <a:t>cộng</a:t>
            </a:r>
            <a:r>
              <a:rPr lang="en-US" altLang="en-US" sz="3600" b="1" dirty="0"/>
              <a:t> </a:t>
            </a:r>
            <a:r>
              <a:rPr lang="en-US" altLang="en-US" sz="3600" dirty="0" err="1">
                <a:solidFill>
                  <a:srgbClr val="000000"/>
                </a:solidFill>
              </a:rPr>
              <a:t>của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</a:rPr>
              <a:t>nhiều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</a:rPr>
              <a:t>số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</a:p>
          <a:p>
            <a:pPr eaLnBrk="1" hangingPunct="1">
              <a:lnSpc>
                <a:spcPct val="60000"/>
              </a:lnSpc>
            </a:pPr>
            <a:r>
              <a:rPr lang="en-US" altLang="en-US" sz="3600" dirty="0">
                <a:solidFill>
                  <a:srgbClr val="000000"/>
                </a:solidFill>
              </a:rPr>
              <a:t>ta </a:t>
            </a:r>
            <a:r>
              <a:rPr lang="en-US" altLang="en-US" sz="3600" dirty="0" err="1">
                <a:solidFill>
                  <a:srgbClr val="000000"/>
                </a:solidFill>
              </a:rPr>
              <a:t>làm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</a:rPr>
              <a:t>thế</a:t>
            </a:r>
            <a:r>
              <a:rPr lang="en-US" altLang="en-US" sz="3600" dirty="0">
                <a:solidFill>
                  <a:srgbClr val="000000"/>
                </a:solidFill>
              </a:rPr>
              <a:t> </a:t>
            </a:r>
            <a:r>
              <a:rPr lang="en-US" altLang="en-US" sz="3600" dirty="0" err="1">
                <a:solidFill>
                  <a:srgbClr val="000000"/>
                </a:solidFill>
              </a:rPr>
              <a:t>nào</a:t>
            </a:r>
            <a:r>
              <a:rPr lang="en-US" altLang="en-US" sz="3600" dirty="0">
                <a:solidFill>
                  <a:srgbClr val="000000"/>
                </a:solidFill>
              </a:rPr>
              <a:t>?</a:t>
            </a:r>
          </a:p>
          <a:p>
            <a:pPr eaLnBrk="1" hangingPunct="1">
              <a:lnSpc>
                <a:spcPct val="60000"/>
              </a:lnSpc>
            </a:pPr>
            <a:r>
              <a:rPr lang="en-US" altLang="en-US" sz="3600" dirty="0">
                <a:solidFill>
                  <a:srgbClr val="000000"/>
                </a:solidFill>
              </a:rPr>
              <a:t>   </a:t>
            </a:r>
            <a:endParaRPr lang="en-US" altLang="en-US" sz="3600" b="1" dirty="0">
              <a:solidFill>
                <a:srgbClr val="7030A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1BC6018-4443-46F4-B85C-5319C61DBC9B}"/>
              </a:ext>
            </a:extLst>
          </p:cNvPr>
          <p:cNvSpPr/>
          <p:nvPr/>
        </p:nvSpPr>
        <p:spPr>
          <a:xfrm>
            <a:off x="122795" y="3967005"/>
            <a:ext cx="8610600" cy="2384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vi-VN" sz="2800" b="1">
                <a:solidFill>
                  <a:schemeClr val="tx1"/>
                </a:solidFill>
                <a:ea typeface="Times New Roman" panose="02020603050405020304" pitchFamily="18" charset="0"/>
              </a:rPr>
              <a:t>Tìm số TBC: giải theo 2 bước    </a:t>
            </a:r>
            <a:endParaRPr lang="en-US" sz="2800" b="1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vi-VN" sz="2800">
                <a:ea typeface="Times New Roman" panose="02020603050405020304" pitchFamily="18" charset="0"/>
              </a:rPr>
              <a:t>+ B</a:t>
            </a:r>
            <a:r>
              <a:rPr lang="en-US" sz="2800">
                <a:ea typeface="Times New Roman" panose="02020603050405020304" pitchFamily="18" charset="0"/>
              </a:rPr>
              <a:t>ước </a:t>
            </a:r>
            <a:r>
              <a:rPr lang="vi-VN" sz="2800">
                <a:ea typeface="Times New Roman" panose="02020603050405020304" pitchFamily="18" charset="0"/>
              </a:rPr>
              <a:t>1: Tìm </a:t>
            </a:r>
            <a:r>
              <a:rPr lang="vi-VN" sz="2800" b="1">
                <a:ea typeface="Times New Roman" panose="02020603050405020304" pitchFamily="18" charset="0"/>
              </a:rPr>
              <a:t>tổng</a:t>
            </a:r>
            <a:r>
              <a:rPr lang="vi-VN" sz="2800">
                <a:ea typeface="Times New Roman" panose="02020603050405020304" pitchFamily="18" charset="0"/>
              </a:rPr>
              <a:t> của các số</a:t>
            </a:r>
            <a:endParaRPr lang="en-US" sz="2800"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vi-VN" sz="2800">
                <a:ea typeface="Times New Roman" panose="02020603050405020304" pitchFamily="18" charset="0"/>
              </a:rPr>
              <a:t>+ B</a:t>
            </a:r>
            <a:r>
              <a:rPr lang="en-US" sz="2800">
                <a:ea typeface="Times New Roman" panose="02020603050405020304" pitchFamily="18" charset="0"/>
              </a:rPr>
              <a:t>ước </a:t>
            </a:r>
            <a:r>
              <a:rPr lang="vi-VN" sz="2800">
                <a:ea typeface="Times New Roman" panose="02020603050405020304" pitchFamily="18" charset="0"/>
              </a:rPr>
              <a:t>2: Lấy tổng đó </a:t>
            </a:r>
            <a:r>
              <a:rPr lang="vi-VN" sz="2800" b="1">
                <a:ea typeface="Times New Roman" panose="02020603050405020304" pitchFamily="18" charset="0"/>
              </a:rPr>
              <a:t>chia</a:t>
            </a:r>
            <a:r>
              <a:rPr lang="vi-VN" sz="2800">
                <a:ea typeface="Times New Roman" panose="02020603050405020304" pitchFamily="18" charset="0"/>
              </a:rPr>
              <a:t> cho số các số hạng</a:t>
            </a:r>
            <a:endParaRPr lang="en-US" sz="28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4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230086" y="990600"/>
            <a:ext cx="75982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1109B7"/>
                </a:solidFill>
              </a:rPr>
              <a:t>Tìm</a:t>
            </a:r>
            <a:r>
              <a:rPr lang="en-US" sz="2800" b="1" dirty="0">
                <a:solidFill>
                  <a:srgbClr val="1109B7"/>
                </a:solidFill>
              </a:rPr>
              <a:t> </a:t>
            </a:r>
            <a:r>
              <a:rPr lang="en-US" sz="2800" b="1" dirty="0" err="1">
                <a:solidFill>
                  <a:srgbClr val="1109B7"/>
                </a:solidFill>
              </a:rPr>
              <a:t>sô</a:t>
            </a:r>
            <a:r>
              <a:rPr lang="en-US" sz="2800" b="1" dirty="0">
                <a:solidFill>
                  <a:srgbClr val="1109B7"/>
                </a:solidFill>
              </a:rPr>
              <a:t>́ </a:t>
            </a:r>
            <a:r>
              <a:rPr lang="en-US" sz="2800" b="1" dirty="0" err="1">
                <a:solidFill>
                  <a:srgbClr val="1109B7"/>
                </a:solidFill>
              </a:rPr>
              <a:t>trung</a:t>
            </a:r>
            <a:r>
              <a:rPr lang="en-US" sz="2800" b="1" dirty="0">
                <a:solidFill>
                  <a:srgbClr val="1109B7"/>
                </a:solidFill>
              </a:rPr>
              <a:t> </a:t>
            </a:r>
            <a:r>
              <a:rPr lang="en-US" sz="2800" b="1" dirty="0" err="1">
                <a:solidFill>
                  <a:srgbClr val="1109B7"/>
                </a:solidFill>
              </a:rPr>
              <a:t>bình</a:t>
            </a:r>
            <a:r>
              <a:rPr lang="en-US" sz="2800" b="1" dirty="0">
                <a:solidFill>
                  <a:srgbClr val="1109B7"/>
                </a:solidFill>
              </a:rPr>
              <a:t> </a:t>
            </a:r>
            <a:r>
              <a:rPr lang="en-US" sz="2800" b="1" dirty="0" err="1">
                <a:solidFill>
                  <a:srgbClr val="1109B7"/>
                </a:solidFill>
              </a:rPr>
              <a:t>cộng</a:t>
            </a:r>
            <a:r>
              <a:rPr lang="en-US" sz="2800" b="1" dirty="0">
                <a:solidFill>
                  <a:srgbClr val="1109B7"/>
                </a:solidFill>
              </a:rPr>
              <a:t> </a:t>
            </a:r>
            <a:r>
              <a:rPr lang="en-US" sz="2800" b="1" dirty="0" err="1">
                <a:solidFill>
                  <a:srgbClr val="1109B7"/>
                </a:solidFill>
              </a:rPr>
              <a:t>của</a:t>
            </a:r>
            <a:r>
              <a:rPr lang="en-US" sz="2800" b="1" dirty="0">
                <a:solidFill>
                  <a:srgbClr val="1109B7"/>
                </a:solidFill>
              </a:rPr>
              <a:t> </a:t>
            </a:r>
            <a:r>
              <a:rPr lang="en-US" sz="2800" b="1" dirty="0" err="1">
                <a:solidFill>
                  <a:srgbClr val="1109B7"/>
                </a:solidFill>
              </a:rPr>
              <a:t>các</a:t>
            </a:r>
            <a:r>
              <a:rPr lang="en-US" sz="2800" b="1" dirty="0">
                <a:solidFill>
                  <a:srgbClr val="1109B7"/>
                </a:solidFill>
              </a:rPr>
              <a:t> </a:t>
            </a:r>
            <a:r>
              <a:rPr lang="en-US" sz="2800" b="1" dirty="0" err="1">
                <a:solidFill>
                  <a:srgbClr val="1109B7"/>
                </a:solidFill>
              </a:rPr>
              <a:t>sô</a:t>
            </a:r>
            <a:r>
              <a:rPr lang="en-US" sz="2800" b="1" dirty="0">
                <a:solidFill>
                  <a:srgbClr val="1109B7"/>
                </a:solidFill>
              </a:rPr>
              <a:t>́ </a:t>
            </a:r>
            <a:r>
              <a:rPr lang="en-US" sz="2800" b="1" dirty="0" err="1">
                <a:solidFill>
                  <a:srgbClr val="1109B7"/>
                </a:solidFill>
              </a:rPr>
              <a:t>sau</a:t>
            </a:r>
            <a:r>
              <a:rPr lang="en-US" sz="2800" b="1" dirty="0">
                <a:solidFill>
                  <a:srgbClr val="1109B7"/>
                </a:solidFill>
              </a:rPr>
              <a:t> :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163286" y="990600"/>
            <a:ext cx="1143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6666FF"/>
                </a:solidFill>
              </a:rPr>
              <a:t>Bài 1</a:t>
            </a:r>
            <a:r>
              <a:rPr lang="en-US" sz="2800" b="1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315686" y="1670408"/>
            <a:ext cx="213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1109B7"/>
                </a:solidFill>
              </a:rPr>
              <a:t>a</a:t>
            </a:r>
            <a:r>
              <a:rPr lang="en-US" sz="2800" b="1" dirty="0">
                <a:solidFill>
                  <a:srgbClr val="1109B7"/>
                </a:solidFill>
              </a:rPr>
              <a:t>) 42 </a:t>
            </a:r>
            <a:r>
              <a:rPr lang="en-US" sz="2800" b="1" dirty="0" err="1">
                <a:solidFill>
                  <a:srgbClr val="1109B7"/>
                </a:solidFill>
              </a:rPr>
              <a:t>và</a:t>
            </a:r>
            <a:r>
              <a:rPr lang="en-US" sz="2800" b="1" dirty="0">
                <a:solidFill>
                  <a:srgbClr val="1109B7"/>
                </a:solidFill>
              </a:rPr>
              <a:t> 52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4486294" y="1670408"/>
            <a:ext cx="2667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1109B7"/>
                </a:solidFill>
              </a:rPr>
              <a:t>b) 36; 42; </a:t>
            </a:r>
            <a:r>
              <a:rPr lang="en-US" sz="2800" b="1" dirty="0" err="1">
                <a:solidFill>
                  <a:srgbClr val="1109B7"/>
                </a:solidFill>
              </a:rPr>
              <a:t>và</a:t>
            </a:r>
            <a:r>
              <a:rPr lang="en-US" sz="2800" b="1" dirty="0">
                <a:solidFill>
                  <a:srgbClr val="1109B7"/>
                </a:solidFill>
              </a:rPr>
              <a:t> 57.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281988" y="2471096"/>
            <a:ext cx="29482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1109B7"/>
                </a:solidFill>
              </a:rPr>
              <a:t>c)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rgbClr val="1109B7"/>
                </a:solidFill>
              </a:rPr>
              <a:t>34; 43; 52 </a:t>
            </a:r>
            <a:r>
              <a:rPr lang="en-US" sz="2800" b="1" dirty="0" err="1">
                <a:solidFill>
                  <a:srgbClr val="1109B7"/>
                </a:solidFill>
              </a:rPr>
              <a:t>và</a:t>
            </a:r>
            <a:r>
              <a:rPr lang="en-US" sz="2800" b="1" dirty="0">
                <a:solidFill>
                  <a:srgbClr val="1109B7"/>
                </a:solidFill>
              </a:rPr>
              <a:t> 39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620486" y="304800"/>
            <a:ext cx="3276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 err="1"/>
              <a:t>Học</a:t>
            </a:r>
            <a:r>
              <a:rPr lang="en-US" sz="2800" b="1" dirty="0"/>
              <a:t> </a:t>
            </a:r>
            <a:r>
              <a:rPr lang="en-US" sz="2800" b="1" dirty="0" err="1"/>
              <a:t>sinh</a:t>
            </a:r>
            <a:r>
              <a:rPr lang="en-US" sz="2800" b="1" dirty="0"/>
              <a:t> </a:t>
            </a:r>
            <a:r>
              <a:rPr lang="en-US" sz="2800" b="1" dirty="0" err="1"/>
              <a:t>làm</a:t>
            </a:r>
            <a:r>
              <a:rPr lang="en-US" sz="2800" b="1" dirty="0"/>
              <a:t> </a:t>
            </a:r>
            <a:r>
              <a:rPr lang="en-US" sz="2800" b="1" dirty="0" err="1"/>
              <a:t>vở</a:t>
            </a:r>
            <a:r>
              <a:rPr lang="en-US" sz="2800" b="1" dirty="0"/>
              <a:t> ô li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0222" y="3429000"/>
            <a:ext cx="870581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Cách</a:t>
            </a:r>
            <a:r>
              <a:rPr lang="en-US" b="1" dirty="0"/>
              <a:t> </a:t>
            </a:r>
            <a:r>
              <a:rPr lang="en-US" b="1" dirty="0" err="1"/>
              <a:t>trình</a:t>
            </a:r>
            <a:r>
              <a:rPr lang="en-US" b="1" dirty="0"/>
              <a:t> </a:t>
            </a:r>
            <a:r>
              <a:rPr lang="en-US" b="1" dirty="0" err="1"/>
              <a:t>bày</a:t>
            </a:r>
            <a:r>
              <a:rPr lang="en-US" b="1" dirty="0"/>
              <a:t> </a:t>
            </a:r>
            <a:r>
              <a:rPr lang="en-US" b="1" dirty="0" err="1"/>
              <a:t>vở</a:t>
            </a:r>
            <a:endParaRPr lang="en-US" b="1" dirty="0"/>
          </a:p>
          <a:p>
            <a:r>
              <a:rPr lang="en-US" b="1" dirty="0"/>
              <a:t>a)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trung</a:t>
            </a:r>
            <a:r>
              <a:rPr lang="en-US" b="1" dirty="0"/>
              <a:t> </a:t>
            </a:r>
            <a:r>
              <a:rPr lang="en-US" b="1" dirty="0" err="1"/>
              <a:t>bình</a:t>
            </a:r>
            <a:r>
              <a:rPr lang="en-US" b="1" dirty="0"/>
              <a:t> </a:t>
            </a:r>
            <a:r>
              <a:rPr lang="en-US" b="1" dirty="0" err="1"/>
              <a:t>cộng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42 </a:t>
            </a:r>
            <a:r>
              <a:rPr lang="en-US" b="1" dirty="0" err="1"/>
              <a:t>và</a:t>
            </a:r>
            <a:r>
              <a:rPr lang="en-US" b="1" dirty="0"/>
              <a:t> 52 </a:t>
            </a:r>
            <a:r>
              <a:rPr lang="en-US" b="1" dirty="0" err="1"/>
              <a:t>là</a:t>
            </a:r>
            <a:r>
              <a:rPr lang="en-US" b="1" dirty="0"/>
              <a:t>: </a:t>
            </a:r>
          </a:p>
          <a:p>
            <a:r>
              <a:rPr lang="en-US" b="1" dirty="0"/>
              <a:t>         (42 + 52 ) : 2 = 47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F1204D-8B20-4EE5-A959-FD66C58BECB9}"/>
              </a:ext>
            </a:extLst>
          </p:cNvPr>
          <p:cNvSpPr txBox="1"/>
          <p:nvPr/>
        </p:nvSpPr>
        <p:spPr>
          <a:xfrm>
            <a:off x="4486294" y="2247663"/>
            <a:ext cx="41243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1109B7"/>
                </a:solidFill>
              </a:rPr>
              <a:t>d) 20, 35, 37, 65 </a:t>
            </a:r>
            <a:r>
              <a:rPr lang="en-US" sz="3200" b="1" dirty="0" err="1">
                <a:solidFill>
                  <a:srgbClr val="1109B7"/>
                </a:solidFill>
              </a:rPr>
              <a:t>và</a:t>
            </a:r>
            <a:r>
              <a:rPr lang="en-US" sz="3200" b="1" dirty="0">
                <a:solidFill>
                  <a:srgbClr val="1109B7"/>
                </a:solidFill>
              </a:rPr>
              <a:t> 73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10124172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6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258817" y="0"/>
            <a:ext cx="6096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1109B7"/>
                </a:solidFill>
              </a:rPr>
              <a:t>Tìm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sô</a:t>
            </a:r>
            <a:r>
              <a:rPr lang="en-US" sz="2800" dirty="0">
                <a:solidFill>
                  <a:srgbClr val="1109B7"/>
                </a:solidFill>
              </a:rPr>
              <a:t>́ </a:t>
            </a:r>
            <a:r>
              <a:rPr lang="en-US" sz="2800" dirty="0" err="1">
                <a:solidFill>
                  <a:srgbClr val="1109B7"/>
                </a:solidFill>
              </a:rPr>
              <a:t>trung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bình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cộng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của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các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sô</a:t>
            </a:r>
            <a:r>
              <a:rPr lang="en-US" sz="2800" dirty="0">
                <a:solidFill>
                  <a:srgbClr val="1109B7"/>
                </a:solidFill>
              </a:rPr>
              <a:t>́ </a:t>
            </a:r>
            <a:r>
              <a:rPr lang="en-US" sz="2800" dirty="0" err="1">
                <a:solidFill>
                  <a:srgbClr val="1109B7"/>
                </a:solidFill>
              </a:rPr>
              <a:t>sau</a:t>
            </a:r>
            <a:r>
              <a:rPr lang="en-US" sz="2800" dirty="0">
                <a:solidFill>
                  <a:srgbClr val="1109B7"/>
                </a:solidFill>
              </a:rPr>
              <a:t> :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982717" y="1320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006600"/>
                </a:solidFill>
              </a:rPr>
              <a:t>(42 + 52) : 2 = 47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301804" y="2252544"/>
            <a:ext cx="360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6600"/>
                </a:solidFill>
              </a:rPr>
              <a:t>(36+ 42+ 57) : 3 = 45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273073" y="3129056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6600"/>
                </a:solidFill>
              </a:rPr>
              <a:t>( 34+ 43+ 52+ 39 ) : 4 = 42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717082" y="5461866"/>
            <a:ext cx="8229600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800000"/>
                </a:solidFill>
              </a:rPr>
              <a:t>Muốn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tìm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trung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bình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của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nhiều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sô</a:t>
            </a:r>
            <a:r>
              <a:rPr lang="en-US" sz="2800" b="1" dirty="0">
                <a:solidFill>
                  <a:srgbClr val="800000"/>
                </a:solidFill>
              </a:rPr>
              <a:t>́ ta </a:t>
            </a:r>
            <a:r>
              <a:rPr lang="en-US" sz="2800" b="1" dirty="0" err="1">
                <a:solidFill>
                  <a:srgbClr val="800000"/>
                </a:solidFill>
              </a:rPr>
              <a:t>làm</a:t>
            </a:r>
            <a:r>
              <a:rPr lang="en-US" sz="2800" b="1" dirty="0">
                <a:solidFill>
                  <a:srgbClr val="800000"/>
                </a:solidFill>
              </a:rPr>
              <a:t> </a:t>
            </a:r>
            <a:r>
              <a:rPr lang="en-US" sz="2800" b="1" dirty="0" err="1">
                <a:solidFill>
                  <a:srgbClr val="800000"/>
                </a:solidFill>
              </a:rPr>
              <a:t>thê</a:t>
            </a:r>
            <a:r>
              <a:rPr lang="en-US" sz="2800" b="1" dirty="0">
                <a:solidFill>
                  <a:srgbClr val="800000"/>
                </a:solidFill>
              </a:rPr>
              <a:t>́ </a:t>
            </a:r>
            <a:r>
              <a:rPr lang="en-US" sz="2800" b="1" dirty="0" err="1">
                <a:solidFill>
                  <a:srgbClr val="800000"/>
                </a:solidFill>
              </a:rPr>
              <a:t>nào</a:t>
            </a:r>
            <a:r>
              <a:rPr lang="en-US" sz="2800" b="1" dirty="0">
                <a:solidFill>
                  <a:srgbClr val="800000"/>
                </a:solidFill>
              </a:rPr>
              <a:t> ?</a:t>
            </a:r>
          </a:p>
          <a:p>
            <a:endParaRPr lang="en-US" sz="2800" b="1" dirty="0">
              <a:solidFill>
                <a:srgbClr val="006600"/>
              </a:solidFill>
            </a:endParaRP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192017" y="0"/>
            <a:ext cx="1143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6666FF"/>
                </a:solidFill>
              </a:rPr>
              <a:t>Bài</a:t>
            </a:r>
            <a:r>
              <a:rPr lang="en-US" sz="2800" dirty="0">
                <a:solidFill>
                  <a:srgbClr val="6666FF"/>
                </a:solidFill>
              </a:rPr>
              <a:t> 1</a:t>
            </a:r>
            <a:r>
              <a:rPr lang="en-US" sz="2800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10261" name="AutoShape 21"/>
          <p:cNvSpPr>
            <a:spLocks noChangeArrowheads="1"/>
          </p:cNvSpPr>
          <p:nvPr/>
        </p:nvSpPr>
        <p:spPr bwMode="auto">
          <a:xfrm>
            <a:off x="214555" y="5119074"/>
            <a:ext cx="8610600" cy="1676400"/>
          </a:xfrm>
          <a:prstGeom prst="wedgeEllipseCallout">
            <a:avLst>
              <a:gd name="adj1" fmla="val -45500"/>
              <a:gd name="adj2" fmla="val 9093"/>
            </a:avLst>
          </a:prstGeom>
          <a:gradFill rotWithShape="1">
            <a:gsLst>
              <a:gs pos="0">
                <a:srgbClr val="FFFF66"/>
              </a:gs>
              <a:gs pos="50000">
                <a:srgbClr val="FFFF66">
                  <a:gamma/>
                  <a:tint val="0"/>
                  <a:invGamma/>
                </a:srgbClr>
              </a:gs>
              <a:gs pos="100000">
                <a:srgbClr val="FFFF6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800" dirty="0" err="1">
                <a:solidFill>
                  <a:srgbClr val="1109B7"/>
                </a:solidFill>
              </a:rPr>
              <a:t>Muốn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tìm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trung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bình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cộng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của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nhiều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sô</a:t>
            </a:r>
            <a:r>
              <a:rPr lang="en-US" sz="2800" dirty="0">
                <a:solidFill>
                  <a:srgbClr val="1109B7"/>
                </a:solidFill>
              </a:rPr>
              <a:t>́, ta </a:t>
            </a:r>
            <a:r>
              <a:rPr lang="en-US" sz="2800" dirty="0" err="1">
                <a:solidFill>
                  <a:srgbClr val="1109B7"/>
                </a:solidFill>
              </a:rPr>
              <a:t>tính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tổng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của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các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sô</a:t>
            </a:r>
            <a:r>
              <a:rPr lang="en-US" sz="2800" dirty="0">
                <a:solidFill>
                  <a:srgbClr val="1109B7"/>
                </a:solidFill>
              </a:rPr>
              <a:t>́ </a:t>
            </a:r>
            <a:r>
              <a:rPr lang="en-US" sz="2800" dirty="0" err="1">
                <a:solidFill>
                  <a:srgbClr val="1109B7"/>
                </a:solidFill>
              </a:rPr>
              <a:t>đó</a:t>
            </a:r>
            <a:r>
              <a:rPr lang="en-US" sz="2800" dirty="0">
                <a:solidFill>
                  <a:srgbClr val="1109B7"/>
                </a:solidFill>
              </a:rPr>
              <a:t>, </a:t>
            </a:r>
            <a:r>
              <a:rPr lang="en-US" sz="2800" dirty="0" err="1">
                <a:solidFill>
                  <a:srgbClr val="1109B7"/>
                </a:solidFill>
              </a:rPr>
              <a:t>rồi</a:t>
            </a:r>
            <a:r>
              <a:rPr lang="en-US" sz="2800" dirty="0">
                <a:solidFill>
                  <a:srgbClr val="1109B7"/>
                </a:solidFill>
              </a:rPr>
              <a:t> chia </a:t>
            </a:r>
            <a:r>
              <a:rPr lang="en-US" sz="2800" dirty="0" err="1">
                <a:solidFill>
                  <a:srgbClr val="1109B7"/>
                </a:solidFill>
              </a:rPr>
              <a:t>tổng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đó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cho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sô</a:t>
            </a:r>
            <a:r>
              <a:rPr lang="en-US" sz="2800" dirty="0">
                <a:solidFill>
                  <a:srgbClr val="1109B7"/>
                </a:solidFill>
              </a:rPr>
              <a:t>́ </a:t>
            </a:r>
            <a:r>
              <a:rPr lang="en-US" sz="2800" dirty="0" err="1">
                <a:solidFill>
                  <a:srgbClr val="1109B7"/>
                </a:solidFill>
              </a:rPr>
              <a:t>các</a:t>
            </a:r>
            <a:r>
              <a:rPr lang="en-US" sz="2800" dirty="0">
                <a:solidFill>
                  <a:srgbClr val="1109B7"/>
                </a:solidFill>
              </a:rPr>
              <a:t> </a:t>
            </a:r>
            <a:r>
              <a:rPr lang="en-US" sz="2800" dirty="0" err="1">
                <a:solidFill>
                  <a:srgbClr val="1109B7"/>
                </a:solidFill>
              </a:rPr>
              <a:t>sô</a:t>
            </a:r>
            <a:r>
              <a:rPr lang="en-US" sz="2800" dirty="0">
                <a:solidFill>
                  <a:srgbClr val="1109B7"/>
                </a:solidFill>
              </a:rPr>
              <a:t>́ </a:t>
            </a:r>
            <a:r>
              <a:rPr lang="en-US" sz="2800" dirty="0" err="1">
                <a:solidFill>
                  <a:srgbClr val="1109B7"/>
                </a:solidFill>
              </a:rPr>
              <a:t>hạng</a:t>
            </a:r>
            <a:r>
              <a:rPr lang="en-US" sz="2800" dirty="0">
                <a:solidFill>
                  <a:srgbClr val="1109B7"/>
                </a:solidFill>
              </a:rPr>
              <a:t>.</a:t>
            </a:r>
          </a:p>
          <a:p>
            <a:pPr algn="ctr">
              <a:spcBef>
                <a:spcPct val="0"/>
              </a:spcBef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344417" y="806450"/>
            <a:ext cx="56324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1109B7"/>
                </a:solidFill>
              </a:rPr>
              <a:t>a) </a:t>
            </a:r>
            <a:r>
              <a:rPr lang="en-US" sz="2800" dirty="0" err="1">
                <a:solidFill>
                  <a:srgbClr val="002060"/>
                </a:solidFill>
              </a:rPr>
              <a:t>Số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trung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bình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cộng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của</a:t>
            </a:r>
            <a:r>
              <a:rPr lang="en-US" sz="2800" dirty="0">
                <a:solidFill>
                  <a:srgbClr val="002060"/>
                </a:solidFill>
              </a:rPr>
              <a:t> 42 </a:t>
            </a:r>
            <a:r>
              <a:rPr lang="en-US" sz="2800" dirty="0" err="1">
                <a:solidFill>
                  <a:srgbClr val="002060"/>
                </a:solidFill>
              </a:rPr>
              <a:t>và</a:t>
            </a:r>
            <a:r>
              <a:rPr lang="en-US" sz="2800" dirty="0">
                <a:solidFill>
                  <a:srgbClr val="002060"/>
                </a:solidFill>
              </a:rPr>
              <a:t> 52 </a:t>
            </a:r>
            <a:r>
              <a:rPr lang="en-US" sz="2800" dirty="0" err="1">
                <a:solidFill>
                  <a:srgbClr val="002060"/>
                </a:solidFill>
              </a:rPr>
              <a:t>là</a:t>
            </a:r>
            <a:r>
              <a:rPr lang="en-US" sz="2800" dirty="0">
                <a:solidFill>
                  <a:srgbClr val="002060"/>
                </a:solidFill>
              </a:rPr>
              <a:t>: 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77632" y="1758097"/>
            <a:ext cx="65423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1109B7"/>
                </a:solidFill>
              </a:rPr>
              <a:t>b) </a:t>
            </a:r>
            <a:r>
              <a:rPr lang="en-US" sz="2800" dirty="0" err="1">
                <a:solidFill>
                  <a:srgbClr val="002060"/>
                </a:solidFill>
              </a:rPr>
              <a:t>Số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trung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bình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cộng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của</a:t>
            </a:r>
            <a:r>
              <a:rPr lang="en-US" sz="2800" dirty="0">
                <a:solidFill>
                  <a:srgbClr val="002060"/>
                </a:solidFill>
              </a:rPr>
              <a:t> 36; 42; </a:t>
            </a:r>
            <a:r>
              <a:rPr lang="en-US" sz="2800" dirty="0" err="1">
                <a:solidFill>
                  <a:srgbClr val="002060"/>
                </a:solidFill>
              </a:rPr>
              <a:t>và</a:t>
            </a:r>
            <a:r>
              <a:rPr lang="en-US" sz="2800" dirty="0">
                <a:solidFill>
                  <a:srgbClr val="002060"/>
                </a:solidFill>
              </a:rPr>
              <a:t> 57 </a:t>
            </a:r>
            <a:r>
              <a:rPr lang="en-US" sz="2800" dirty="0" err="1">
                <a:solidFill>
                  <a:srgbClr val="002060"/>
                </a:solidFill>
              </a:rPr>
              <a:t>là</a:t>
            </a:r>
            <a:r>
              <a:rPr lang="en-US" sz="2800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77632" y="2642306"/>
            <a:ext cx="67521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109B7"/>
                </a:solidFill>
              </a:rPr>
              <a:t>c)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Số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trung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bình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cộng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của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1109B7"/>
                </a:solidFill>
              </a:rPr>
              <a:t>34; 43; 52 </a:t>
            </a:r>
            <a:r>
              <a:rPr lang="en-US" sz="2800" dirty="0" err="1">
                <a:solidFill>
                  <a:srgbClr val="1109B7"/>
                </a:solidFill>
              </a:rPr>
              <a:t>và</a:t>
            </a:r>
            <a:r>
              <a:rPr lang="en-US" sz="2800" dirty="0">
                <a:solidFill>
                  <a:srgbClr val="1109B7"/>
                </a:solidFill>
              </a:rPr>
              <a:t> 39 </a:t>
            </a:r>
            <a:r>
              <a:rPr lang="en-US" sz="2800" dirty="0" err="1">
                <a:solidFill>
                  <a:srgbClr val="1109B7"/>
                </a:solidFill>
              </a:rPr>
              <a:t>là</a:t>
            </a:r>
            <a:r>
              <a:rPr lang="en-US" sz="2800" dirty="0">
                <a:solidFill>
                  <a:srgbClr val="1109B7"/>
                </a:solidFill>
              </a:rPr>
              <a:t>: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748246" y="4170037"/>
            <a:ext cx="43434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6600"/>
                </a:solidFill>
              </a:rPr>
              <a:t>Đáp</a:t>
            </a:r>
            <a:r>
              <a:rPr lang="en-US" sz="2400" b="1" dirty="0">
                <a:solidFill>
                  <a:srgbClr val="006600"/>
                </a:solidFill>
              </a:rPr>
              <a:t> </a:t>
            </a:r>
            <a:r>
              <a:rPr lang="en-US" sz="2400" b="1" dirty="0" err="1">
                <a:solidFill>
                  <a:srgbClr val="006600"/>
                </a:solidFill>
              </a:rPr>
              <a:t>số</a:t>
            </a:r>
            <a:r>
              <a:rPr lang="en-US" sz="2400" b="1" dirty="0">
                <a:solidFill>
                  <a:srgbClr val="006600"/>
                </a:solidFill>
              </a:rPr>
              <a:t>: a/ 47        b/ 45</a:t>
            </a:r>
          </a:p>
          <a:p>
            <a:r>
              <a:rPr lang="en-US" sz="2400" b="1" dirty="0">
                <a:solidFill>
                  <a:srgbClr val="006600"/>
                </a:solidFill>
              </a:rPr>
              <a:t>	   c/42         d/ 46</a:t>
            </a:r>
          </a:p>
        </p:txBody>
      </p:sp>
      <p:sp>
        <p:nvSpPr>
          <p:cNvPr id="13" name="Rectangle 25">
            <a:extLst>
              <a:ext uri="{FF2B5EF4-FFF2-40B4-BE49-F238E27FC236}">
                <a16:creationId xmlns:a16="http://schemas.microsoft.com/office/drawing/2014/main" id="{B44B0096-8282-4CAC-8F56-36C6D5B97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632" y="3395683"/>
            <a:ext cx="72715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1109B7"/>
                </a:solidFill>
              </a:rPr>
              <a:t>d)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Số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trung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bình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cộng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của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1109B7"/>
                </a:solidFill>
              </a:rPr>
              <a:t>20, 35, 37, 65 </a:t>
            </a:r>
            <a:r>
              <a:rPr lang="en-US" sz="2800" dirty="0" err="1">
                <a:solidFill>
                  <a:srgbClr val="1109B7"/>
                </a:solidFill>
              </a:rPr>
              <a:t>và</a:t>
            </a:r>
            <a:r>
              <a:rPr lang="en-US" sz="2800" dirty="0">
                <a:solidFill>
                  <a:srgbClr val="1109B7"/>
                </a:solidFill>
              </a:rPr>
              <a:t> 73 </a:t>
            </a:r>
            <a:r>
              <a:rPr lang="en-US" sz="2800" dirty="0" err="1">
                <a:solidFill>
                  <a:srgbClr val="1109B7"/>
                </a:solidFill>
              </a:rPr>
              <a:t>là</a:t>
            </a:r>
            <a:r>
              <a:rPr lang="en-US" sz="2800" dirty="0">
                <a:solidFill>
                  <a:srgbClr val="1109B7"/>
                </a:solidFill>
              </a:rPr>
              <a:t>:</a:t>
            </a: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70A32EE8-8CDC-46A7-89B7-AE3340AD9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17" y="3830818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6600"/>
                </a:solidFill>
              </a:rPr>
              <a:t>( 20+ 35+ 37 + 65 + 73 ) : 5 = 46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8" grpId="0"/>
      <p:bldP spid="10249" grpId="0"/>
      <p:bldP spid="10250" grpId="0"/>
      <p:bldP spid="10259" grpId="0"/>
      <p:bldP spid="10259" grpId="1"/>
      <p:bldP spid="10260" grpId="0"/>
      <p:bldP spid="10261" grpId="0" animBg="1"/>
      <p:bldP spid="10263" grpId="0"/>
      <p:bldP spid="10264" grpId="0"/>
      <p:bldP spid="10265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304800"/>
            <a:ext cx="8686800" cy="179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 err="1">
                <a:solidFill>
                  <a:srgbClr val="1109B7"/>
                </a:solidFill>
              </a:rPr>
              <a:t>Bài</a:t>
            </a:r>
            <a:r>
              <a:rPr lang="en-US" b="1" dirty="0">
                <a:solidFill>
                  <a:srgbClr val="1109B7"/>
                </a:solidFill>
              </a:rPr>
              <a:t> 2 : </a:t>
            </a:r>
            <a:r>
              <a:rPr lang="en-US" b="1" dirty="0" err="1">
                <a:solidFill>
                  <a:srgbClr val="1109B7"/>
                </a:solidFill>
              </a:rPr>
              <a:t>Bốn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em</a:t>
            </a:r>
            <a:r>
              <a:rPr lang="en-US" b="1" dirty="0">
                <a:solidFill>
                  <a:srgbClr val="1109B7"/>
                </a:solidFill>
              </a:rPr>
              <a:t> Mai, </a:t>
            </a:r>
            <a:r>
              <a:rPr lang="en-US" b="1" dirty="0" err="1">
                <a:solidFill>
                  <a:srgbClr val="1109B7"/>
                </a:solidFill>
              </a:rPr>
              <a:t>Hoa</a:t>
            </a:r>
            <a:r>
              <a:rPr lang="en-US" b="1" dirty="0">
                <a:solidFill>
                  <a:srgbClr val="1109B7"/>
                </a:solidFill>
              </a:rPr>
              <a:t>, </a:t>
            </a:r>
            <a:r>
              <a:rPr lang="en-US" b="1" dirty="0" err="1">
                <a:solidFill>
                  <a:srgbClr val="1109B7"/>
                </a:solidFill>
              </a:rPr>
              <a:t>Hưng</a:t>
            </a:r>
            <a:r>
              <a:rPr lang="en-US" b="1" dirty="0">
                <a:solidFill>
                  <a:srgbClr val="1109B7"/>
                </a:solidFill>
              </a:rPr>
              <a:t>, </a:t>
            </a:r>
            <a:r>
              <a:rPr lang="en-US" b="1" dirty="0" err="1">
                <a:solidFill>
                  <a:srgbClr val="1109B7"/>
                </a:solidFill>
              </a:rPr>
              <a:t>Thịnh</a:t>
            </a:r>
            <a:r>
              <a:rPr lang="en-US" b="1" dirty="0">
                <a:solidFill>
                  <a:srgbClr val="1109B7"/>
                </a:solidFill>
              </a:rPr>
              <a:t>, </a:t>
            </a:r>
            <a:r>
              <a:rPr lang="en-US" b="1" dirty="0" err="1">
                <a:solidFill>
                  <a:srgbClr val="1109B7"/>
                </a:solidFill>
              </a:rPr>
              <a:t>lần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lượt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cân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nặng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là</a:t>
            </a:r>
            <a:r>
              <a:rPr lang="en-US" b="1" dirty="0">
                <a:solidFill>
                  <a:srgbClr val="1109B7"/>
                </a:solidFill>
              </a:rPr>
              <a:t> 36kg, 38kg, 40kg, 34kg. </a:t>
            </a:r>
            <a:r>
              <a:rPr lang="en-US" b="1" dirty="0" err="1">
                <a:solidFill>
                  <a:srgbClr val="1109B7"/>
                </a:solidFill>
              </a:rPr>
              <a:t>Hỏi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trung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bình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mỗi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em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cân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nặng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bao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nhiêu</a:t>
            </a:r>
            <a:r>
              <a:rPr lang="en-US" b="1" dirty="0">
                <a:solidFill>
                  <a:srgbClr val="1109B7"/>
                </a:solidFill>
              </a:rPr>
              <a:t> </a:t>
            </a:r>
            <a:r>
              <a:rPr lang="en-US" b="1" dirty="0" err="1">
                <a:solidFill>
                  <a:srgbClr val="1109B7"/>
                </a:solidFill>
              </a:rPr>
              <a:t>ki</a:t>
            </a:r>
            <a:r>
              <a:rPr lang="en-US" b="1" dirty="0">
                <a:solidFill>
                  <a:srgbClr val="1109B7"/>
                </a:solidFill>
              </a:rPr>
              <a:t>-</a:t>
            </a:r>
            <a:r>
              <a:rPr lang="en-US" b="1" dirty="0" err="1">
                <a:solidFill>
                  <a:srgbClr val="1109B7"/>
                </a:solidFill>
              </a:rPr>
              <a:t>lô</a:t>
            </a:r>
            <a:r>
              <a:rPr lang="en-US" b="1" dirty="0">
                <a:solidFill>
                  <a:srgbClr val="1109B7"/>
                </a:solidFill>
              </a:rPr>
              <a:t>-gam ?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314700" y="2039376"/>
            <a:ext cx="2514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b="1" u="sng" dirty="0" err="1">
                <a:solidFill>
                  <a:srgbClr val="FF0066"/>
                </a:solidFill>
              </a:rPr>
              <a:t>Bài</a:t>
            </a:r>
            <a:r>
              <a:rPr lang="en-US" sz="3600" b="1" u="sng" dirty="0">
                <a:solidFill>
                  <a:srgbClr val="FF0066"/>
                </a:solidFill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</a:rPr>
              <a:t>giải</a:t>
            </a:r>
            <a:r>
              <a:rPr lang="en-US" sz="3600" b="1" u="sng" dirty="0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43031" y="2842673"/>
            <a:ext cx="885793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600" b="1" dirty="0" err="1">
                <a:solidFill>
                  <a:srgbClr val="791179"/>
                </a:solidFill>
              </a:rPr>
              <a:t>Bốn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em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nặng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số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ki</a:t>
            </a:r>
            <a:r>
              <a:rPr lang="en-US" sz="3600" b="1" dirty="0">
                <a:solidFill>
                  <a:srgbClr val="791179"/>
                </a:solidFill>
              </a:rPr>
              <a:t> – </a:t>
            </a:r>
            <a:r>
              <a:rPr lang="en-US" sz="3600" b="1" dirty="0" err="1">
                <a:solidFill>
                  <a:srgbClr val="791179"/>
                </a:solidFill>
              </a:rPr>
              <a:t>lô</a:t>
            </a:r>
            <a:r>
              <a:rPr lang="en-US" sz="3600" b="1" dirty="0">
                <a:solidFill>
                  <a:srgbClr val="791179"/>
                </a:solidFill>
              </a:rPr>
              <a:t> – gam </a:t>
            </a:r>
            <a:r>
              <a:rPr lang="en-US" sz="3600" b="1" dirty="0" err="1">
                <a:solidFill>
                  <a:srgbClr val="791179"/>
                </a:solidFill>
              </a:rPr>
              <a:t>là</a:t>
            </a:r>
            <a:r>
              <a:rPr lang="en-US" sz="3600" b="1" dirty="0">
                <a:solidFill>
                  <a:srgbClr val="791179"/>
                </a:solidFill>
              </a:rPr>
              <a:t>:</a:t>
            </a:r>
          </a:p>
          <a:p>
            <a:pPr algn="ctr">
              <a:lnSpc>
                <a:spcPct val="80000"/>
              </a:lnSpc>
            </a:pPr>
            <a:r>
              <a:rPr lang="en-US" sz="3600" b="1" dirty="0">
                <a:solidFill>
                  <a:srgbClr val="791179"/>
                </a:solidFill>
              </a:rPr>
              <a:t>36 + 38 + 40 + 34 = 148 (kg)</a:t>
            </a:r>
          </a:p>
          <a:p>
            <a:pPr algn="ctr">
              <a:lnSpc>
                <a:spcPct val="80000"/>
              </a:lnSpc>
            </a:pPr>
            <a:r>
              <a:rPr lang="en-US" sz="3600" b="1" dirty="0" err="1">
                <a:solidFill>
                  <a:srgbClr val="791179"/>
                </a:solidFill>
              </a:rPr>
              <a:t>Trung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bình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mỗi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em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nặng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số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ki</a:t>
            </a:r>
            <a:r>
              <a:rPr lang="en-US" sz="3600" b="1" dirty="0">
                <a:solidFill>
                  <a:srgbClr val="791179"/>
                </a:solidFill>
              </a:rPr>
              <a:t> – </a:t>
            </a:r>
            <a:r>
              <a:rPr lang="en-US" sz="3600" b="1" dirty="0" err="1">
                <a:solidFill>
                  <a:srgbClr val="791179"/>
                </a:solidFill>
              </a:rPr>
              <a:t>lô</a:t>
            </a:r>
            <a:r>
              <a:rPr lang="en-US" sz="3600" b="1" dirty="0">
                <a:solidFill>
                  <a:srgbClr val="791179"/>
                </a:solidFill>
              </a:rPr>
              <a:t> – gam </a:t>
            </a:r>
            <a:r>
              <a:rPr lang="en-US" sz="3600" b="1" dirty="0" err="1">
                <a:solidFill>
                  <a:srgbClr val="791179"/>
                </a:solidFill>
              </a:rPr>
              <a:t>là</a:t>
            </a:r>
            <a:r>
              <a:rPr lang="en-US" sz="3600" b="1" dirty="0">
                <a:solidFill>
                  <a:srgbClr val="791179"/>
                </a:solidFill>
              </a:rPr>
              <a:t>:</a:t>
            </a:r>
          </a:p>
          <a:p>
            <a:pPr algn="ctr">
              <a:lnSpc>
                <a:spcPct val="80000"/>
              </a:lnSpc>
            </a:pPr>
            <a:r>
              <a:rPr lang="en-US" sz="3600" b="1" dirty="0">
                <a:solidFill>
                  <a:srgbClr val="791179"/>
                </a:solidFill>
              </a:rPr>
              <a:t>148 : 4 = 37 (kg) </a:t>
            </a:r>
          </a:p>
          <a:p>
            <a:pPr algn="ctr">
              <a:lnSpc>
                <a:spcPct val="80000"/>
              </a:lnSpc>
            </a:pPr>
            <a:r>
              <a:rPr lang="en-US" sz="3600" b="1" dirty="0" err="1">
                <a:solidFill>
                  <a:srgbClr val="791179"/>
                </a:solidFill>
              </a:rPr>
              <a:t>Đáp</a:t>
            </a:r>
            <a:r>
              <a:rPr lang="en-US" sz="3600" b="1" dirty="0">
                <a:solidFill>
                  <a:srgbClr val="791179"/>
                </a:solidFill>
              </a:rPr>
              <a:t> </a:t>
            </a:r>
            <a:r>
              <a:rPr lang="en-US" sz="3600" b="1" dirty="0" err="1">
                <a:solidFill>
                  <a:srgbClr val="791179"/>
                </a:solidFill>
              </a:rPr>
              <a:t>số</a:t>
            </a:r>
            <a:r>
              <a:rPr lang="en-US" sz="3600" b="1" dirty="0">
                <a:solidFill>
                  <a:srgbClr val="791179"/>
                </a:solidFill>
              </a:rPr>
              <a:t>: 37 kg</a:t>
            </a:r>
          </a:p>
        </p:txBody>
      </p:sp>
      <p:sp>
        <p:nvSpPr>
          <p:cNvPr id="5" name="Oval Callout 4"/>
          <p:cNvSpPr/>
          <p:nvPr/>
        </p:nvSpPr>
        <p:spPr bwMode="auto">
          <a:xfrm>
            <a:off x="21465" y="2362541"/>
            <a:ext cx="3017520" cy="2899708"/>
          </a:xfrm>
          <a:prstGeom prst="wedgeEllipseCallout">
            <a:avLst/>
          </a:prstGeom>
          <a:solidFill>
            <a:schemeClr val="accent5">
              <a:lumMod val="9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nháp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kumimoji="0" lang="en-US" sz="32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dirty="0"/>
              <a:t>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3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82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2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utoUpdateAnimBg="0"/>
      <p:bldP spid="8198" grpId="0" autoUpdateAnimBg="0"/>
      <p:bldP spid="8216" grpId="0"/>
      <p:bldP spid="5" grpId="0" animBg="1"/>
      <p:bldP spid="5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292503327"/>
</p:tagLst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1332</Words>
  <Application>Microsoft Office PowerPoint</Application>
  <PresentationFormat>On-screen Show (4:3)</PresentationFormat>
  <Paragraphs>137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Cambria</vt:lpstr>
      <vt:lpstr>Permanent Marker</vt:lpstr>
      <vt:lpstr>Times New Roman</vt:lpstr>
      <vt:lpstr>Verdana</vt:lpstr>
      <vt:lpstr>Balloons</vt:lpstr>
      <vt:lpstr>1_Office Theme</vt:lpstr>
      <vt:lpstr>Thứ ba ngày 5 tháng 10 năm 2021 Toán  Tìm số trung bình cộng (tr.26)</vt:lpstr>
      <vt:lpstr>Tìm số trung bình cộng</vt:lpstr>
      <vt:lpstr> Lấy tổng số lít dầu chia cho số can (2 can) được số lít dầu rót đều vào mỗi can.                         (6 + 4) : 2 = 5 (l)   </vt:lpstr>
      <vt:lpstr>PowerPoint Presentation</vt:lpstr>
      <vt:lpstr>Nhận xét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Hệ thống, tổng hợp kiến thức đã học. 2. Chữa lại bài sai. 3. Xem trước bài sau. 4. Vận dụng tốt kiến thức đã học.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VANTUAN</dc:creator>
  <cp:lastModifiedBy>Hương Đào</cp:lastModifiedBy>
  <cp:revision>119</cp:revision>
  <dcterms:created xsi:type="dcterms:W3CDTF">2010-01-05T03:08:43Z</dcterms:created>
  <dcterms:modified xsi:type="dcterms:W3CDTF">2021-10-16T03:22:32Z</dcterms:modified>
</cp:coreProperties>
</file>