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5" r:id="rId8"/>
    <p:sldId id="266" r:id="rId9"/>
    <p:sldId id="268" r:id="rId10"/>
    <p:sldId id="269" r:id="rId11"/>
    <p:sldId id="270" r:id="rId12"/>
    <p:sldId id="271" r:id="rId13"/>
    <p:sldId id="26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7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2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6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9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3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56A8-ECBE-4AAE-829D-5ECF7CCD57B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2E1E-8821-4051-BBB0-2D71A8F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838" y="216462"/>
            <a:ext cx="10593238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5- TUẦN </a:t>
            </a: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9729" y="1691105"/>
            <a:ext cx="10403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THỂ DỤC PHÁT TRIỂN CHUNG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–TRÒ CHƠI “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TIẾP SỨC THEO VÒNG TRÒN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7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896" y="104775"/>
            <a:ext cx="733245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Đội hình của trò chơi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5" y="1028105"/>
            <a:ext cx="11386780" cy="57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1049" y="262235"/>
            <a:ext cx="81275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Những trường hợp phạm quy 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2688" r="58628" b="50863"/>
          <a:stretch/>
        </p:blipFill>
        <p:spPr>
          <a:xfrm>
            <a:off x="1215987" y="1276345"/>
            <a:ext cx="828674" cy="1002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3" t="1677" r="37393" b="50295"/>
          <a:stretch/>
        </p:blipFill>
        <p:spPr>
          <a:xfrm>
            <a:off x="4764247" y="1276347"/>
            <a:ext cx="808522" cy="1002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1" t="2897" r="19897" b="53497"/>
          <a:stretch/>
        </p:blipFill>
        <p:spPr>
          <a:xfrm>
            <a:off x="8750764" y="1276346"/>
            <a:ext cx="743256" cy="100269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4400" y="2201345"/>
            <a:ext cx="2990850" cy="30099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phát trước lệnh hoặc trước khi bạn chạy trước đứng vào vị trí quy định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7548" y="2201345"/>
            <a:ext cx="2990850" cy="3009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C00000"/>
                </a:solidFill>
                <a:latin typeface="+mj-lt"/>
              </a:rPr>
              <a:t>Không chạy theo đường kẻ của vòng tròn 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55097" y="2279041"/>
            <a:ext cx="2990850" cy="30099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chạy vòng qua phía sau người đứng cuối cùng của hàng tiếp theo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0" b="94357" l="4754" r="87210">
                        <a14:foregroundMark x1="43973" y1="4490" x2="42841" y2="7706"/>
                        <a14:foregroundMark x1="9564" y1="75121" x2="9394" y2="78155"/>
                        <a14:foregroundMark x1="77985" y1="80400" x2="79909" y2="8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6" t="2041" r="11089" b="4161"/>
          <a:stretch/>
        </p:blipFill>
        <p:spPr>
          <a:xfrm>
            <a:off x="3648075" y="1399247"/>
            <a:ext cx="5524500" cy="4925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180975"/>
            <a:ext cx="4619625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80975"/>
            <a:ext cx="5038725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714375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6157912"/>
            <a:ext cx="7143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2599" y="250014"/>
            <a:ext cx="35429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thể lực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8" y="2261302"/>
            <a:ext cx="3407491" cy="3039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236" y="5739735"/>
            <a:ext cx="320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+mj-lt"/>
              </a:rPr>
              <a:t>Thực hiện 25 lần  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-377"/>
          <a:stretch/>
        </p:blipFill>
        <p:spPr>
          <a:xfrm>
            <a:off x="7565556" y="2333838"/>
            <a:ext cx="3843722" cy="3037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28900" y="5739735"/>
            <a:ext cx="185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Thực hiện 20s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5243" y="1194953"/>
            <a:ext cx="4204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 Thực hiện chạy tại chỗ nâng cao đùi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108" y="1301824"/>
            <a:ext cx="379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: Bật nhảy tại chỗ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504981" y="2518913"/>
            <a:ext cx="310551" cy="42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" y="66675"/>
            <a:ext cx="12192000" cy="6858000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114300" y="66675"/>
            <a:ext cx="2066925" cy="55245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0846513">
            <a:off x="4273168" y="1852910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9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+mj-lt"/>
              </a:rPr>
              <a:t>Thả Lỏng </a:t>
            </a:r>
            <a:endParaRPr lang="en-US" sz="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3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714375"/>
            <a:ext cx="1028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+mj-lt"/>
              </a:rPr>
              <a:t>DẶN DÒ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443841"/>
            <a:ext cx="9448800" cy="373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AutoNum type="arabicPeriod"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Thực hiện bài học để nâng cao sức khỏe hằng ngày 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Chú ý dinh dưỡng và chế độ tập luyện 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sức khỏe 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Tăng tình đoàn kết khi thực hiện các trò chơi vận động 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7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4951" y="5210355"/>
            <a:ext cx="9825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C00000"/>
                </a:solidFill>
                <a:latin typeface="+mj-lt"/>
              </a:rPr>
              <a:t>NỘI DUNG BÀI HỌC</a:t>
            </a:r>
            <a:endParaRPr lang="en-US" sz="6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Minus 3"/>
          <p:cNvSpPr/>
          <p:nvPr/>
        </p:nvSpPr>
        <p:spPr>
          <a:xfrm>
            <a:off x="10990053" y="6443932"/>
            <a:ext cx="1276709" cy="60385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3690" y="638354"/>
            <a:ext cx="7677509" cy="243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300000"/>
              </a:lnSpc>
              <a:buFontTx/>
              <a:buChar char="-"/>
            </a:pPr>
            <a:r>
              <a:rPr lang="vi-VN" b="1" dirty="0">
                <a:solidFill>
                  <a:srgbClr val="002060"/>
                </a:solidFill>
              </a:rPr>
              <a:t>Rèn luyện bài thể dục phát triển chung 8 động tác </a:t>
            </a:r>
          </a:p>
          <a:p>
            <a:pPr marL="285750" indent="-285750" algn="ctr">
              <a:lnSpc>
                <a:spcPct val="300000"/>
              </a:lnSpc>
              <a:buFontTx/>
              <a:buChar char="-"/>
            </a:pPr>
            <a:r>
              <a:rPr lang="vi-VN" b="1" dirty="0">
                <a:solidFill>
                  <a:srgbClr val="002060"/>
                </a:solidFill>
              </a:rPr>
              <a:t>Thực hiện 2 bài thể lực nâng cao sức khỏe </a:t>
            </a:r>
          </a:p>
          <a:p>
            <a:pPr marL="285750" indent="-285750" algn="ctr">
              <a:lnSpc>
                <a:spcPct val="300000"/>
              </a:lnSpc>
              <a:buFontTx/>
              <a:buChar char="-"/>
            </a:pPr>
            <a:r>
              <a:rPr lang="vi-VN" b="1" dirty="0">
                <a:solidFill>
                  <a:srgbClr val="002060"/>
                </a:solidFill>
              </a:rPr>
              <a:t>Chơi trò chơi “ Chạy tiếp sức  theo vòng tròn”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1434" y="959301"/>
            <a:ext cx="9282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FF00"/>
                </a:solidFill>
                <a:latin typeface="+mj-lt"/>
              </a:rPr>
              <a:t>Yêu cầu cần đạt</a:t>
            </a:r>
          </a:p>
        </p:txBody>
      </p:sp>
      <p:sp>
        <p:nvSpPr>
          <p:cNvPr id="7" name="Oval 6"/>
          <p:cNvSpPr/>
          <p:nvPr/>
        </p:nvSpPr>
        <p:spPr>
          <a:xfrm>
            <a:off x="1336743" y="1834479"/>
            <a:ext cx="615528" cy="620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36743" y="2806359"/>
            <a:ext cx="615528" cy="620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36743" y="3841154"/>
            <a:ext cx="615528" cy="620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36743" y="4792056"/>
            <a:ext cx="615528" cy="620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57244" y="1834479"/>
            <a:ext cx="9312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7244" y="2806359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7244" y="3860300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3032" y="4792056"/>
            <a:ext cx="78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4123" y="4166407"/>
            <a:ext cx="50994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Khởi động </a:t>
            </a:r>
            <a:endParaRPr lang="en-US" sz="72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07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6166" y="166693"/>
            <a:ext cx="5966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NỘI DUNG BÀI HỌC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751" y="1296258"/>
            <a:ext cx="691838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98122" y="6226604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1. </a:t>
            </a:r>
            <a:r>
              <a:rPr lang="en-US" dirty="0" err="1">
                <a:solidFill>
                  <a:srgbClr val="C00000"/>
                </a:solidFill>
              </a:rPr>
              <a:t>Vươn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thở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6494144" y="1941580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8. </a:t>
            </a:r>
            <a:r>
              <a:rPr lang="en-US" dirty="0" err="1">
                <a:solidFill>
                  <a:srgbClr val="C00000"/>
                </a:solidFill>
              </a:rPr>
              <a:t>Điều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hòa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5685473" y="2529662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7. </a:t>
            </a:r>
            <a:r>
              <a:rPr lang="en-US" dirty="0" err="1">
                <a:solidFill>
                  <a:srgbClr val="C00000"/>
                </a:solidFill>
              </a:rPr>
              <a:t>Nhảy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130062" y="5595208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2. </a:t>
            </a:r>
            <a:r>
              <a:rPr lang="en-US" dirty="0" err="1">
                <a:solidFill>
                  <a:srgbClr val="C00000"/>
                </a:solidFill>
              </a:rPr>
              <a:t>Tay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2194652" y="4991560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3. </a:t>
            </a:r>
            <a:r>
              <a:rPr lang="en-US" dirty="0" err="1">
                <a:solidFill>
                  <a:srgbClr val="C00000"/>
                </a:solidFill>
              </a:rPr>
              <a:t>Chân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2966166" y="4380972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4. </a:t>
            </a:r>
            <a:r>
              <a:rPr lang="vi-VN" dirty="0">
                <a:solidFill>
                  <a:srgbClr val="C00000"/>
                </a:solidFill>
              </a:rPr>
              <a:t>Vặn mình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936522" y="3767208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5. </a:t>
            </a:r>
            <a:r>
              <a:rPr lang="vi-VN" dirty="0">
                <a:solidFill>
                  <a:srgbClr val="C00000"/>
                </a:solidFill>
              </a:rPr>
              <a:t>Phối hợp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4796291" y="3152876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6. </a:t>
            </a:r>
            <a:r>
              <a:rPr lang="vi-VN" dirty="0">
                <a:solidFill>
                  <a:srgbClr val="C00000"/>
                </a:solidFill>
              </a:rPr>
              <a:t>Thăng bằng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0097" y="1895103"/>
            <a:ext cx="1009578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C00000"/>
                </a:solidFill>
                <a:latin typeface="+mj-lt"/>
              </a:rPr>
              <a:t>                      Thực hiện đúng biên độ động tác </a:t>
            </a:r>
          </a:p>
          <a:p>
            <a:pPr>
              <a:lnSpc>
                <a:spcPct val="20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                      Mắt luôn nhìn theo tay</a:t>
            </a:r>
          </a:p>
          <a:p>
            <a:pPr>
              <a:lnSpc>
                <a:spcPct val="20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                      </a:t>
            </a:r>
            <a:r>
              <a:rPr lang="vi-VN" sz="2400" dirty="0">
                <a:latin typeface="+mj-lt"/>
              </a:rPr>
              <a:t>Lưu ý Trọng tâm của động tác </a:t>
            </a:r>
          </a:p>
          <a:p>
            <a:pPr>
              <a:lnSpc>
                <a:spcPct val="20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                      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Chú ý phối hợp thở khi thực hiện động tác </a:t>
            </a:r>
          </a:p>
          <a:p>
            <a:pPr>
              <a:lnSpc>
                <a:spcPct val="20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                       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Những lỗi sai dễ mắc phải của từng động tác  khi thực hiện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2325894" y="2017137"/>
            <a:ext cx="569343" cy="50033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2355006" y="3534489"/>
            <a:ext cx="569343" cy="50033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2325893" y="4889739"/>
            <a:ext cx="569343" cy="50033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2355006" y="4191509"/>
            <a:ext cx="569343" cy="50033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2325893" y="2766604"/>
            <a:ext cx="569343" cy="50033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8813" y="454054"/>
            <a:ext cx="7074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>
                <a:ln/>
                <a:solidFill>
                  <a:srgbClr val="C00000"/>
                </a:solidFill>
                <a:latin typeface="+mj-lt"/>
              </a:rPr>
              <a:t>Lưu ý khi thực hiện </a:t>
            </a:r>
            <a:endParaRPr lang="en-US" sz="5400" b="1" dirty="0">
              <a:ln/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1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5" t="11806" r="51178" b="68472"/>
          <a:stretch/>
        </p:blipFill>
        <p:spPr>
          <a:xfrm>
            <a:off x="66675" y="-34506"/>
            <a:ext cx="3714750" cy="2162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3" t="29306" r="50000" b="54028"/>
          <a:stretch/>
        </p:blipFill>
        <p:spPr>
          <a:xfrm>
            <a:off x="3876675" y="8626"/>
            <a:ext cx="3788947" cy="1861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4" t="45796" r="50000" b="38889"/>
          <a:stretch/>
        </p:blipFill>
        <p:spPr>
          <a:xfrm>
            <a:off x="7905750" y="371766"/>
            <a:ext cx="3800896" cy="143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6" t="60694" r="50354" b="21806"/>
          <a:stretch/>
        </p:blipFill>
        <p:spPr>
          <a:xfrm>
            <a:off x="516090" y="2436483"/>
            <a:ext cx="3265335" cy="187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26" t="79028" r="54431" b="2222"/>
          <a:stretch/>
        </p:blipFill>
        <p:spPr>
          <a:xfrm>
            <a:off x="4299163" y="2410314"/>
            <a:ext cx="3366459" cy="1757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000" t="12222" r="11892" b="68889"/>
          <a:stretch/>
        </p:blipFill>
        <p:spPr>
          <a:xfrm>
            <a:off x="8497640" y="2283024"/>
            <a:ext cx="3209006" cy="2029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468" t="30833" r="6043" b="42917"/>
          <a:stretch/>
        </p:blipFill>
        <p:spPr>
          <a:xfrm>
            <a:off x="2413553" y="4450320"/>
            <a:ext cx="3771219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9645" t="60278" r="3364" b="10972"/>
          <a:stretch/>
        </p:blipFill>
        <p:spPr>
          <a:xfrm>
            <a:off x="7015079" y="4546120"/>
            <a:ext cx="34746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27"/>
            <a:ext cx="1227538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825" y="1915866"/>
            <a:ext cx="116197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27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1646" y="544535"/>
            <a:ext cx="9830353" cy="5840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Chơi trò chơi : Chạy tiếp sức 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theo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vi-VN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vòng tròn 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0373" y="996013"/>
            <a:ext cx="89887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>
                <a:solidFill>
                  <a:srgbClr val="C00000"/>
                </a:solidFill>
              </a:rPr>
              <a:t>Mục </a:t>
            </a:r>
            <a:r>
              <a:rPr lang="vi-VN" sz="2000" b="1" u="sng" dirty="0">
                <a:solidFill>
                  <a:srgbClr val="C00000"/>
                </a:solidFill>
                <a:latin typeface="+mj-lt"/>
              </a:rPr>
              <a:t>đích</a:t>
            </a:r>
            <a:r>
              <a:rPr lang="vi-VN" b="1" u="sng" dirty="0">
                <a:solidFill>
                  <a:srgbClr val="C00000"/>
                </a:solidFill>
              </a:rPr>
              <a:t> </a:t>
            </a:r>
            <a:r>
              <a:rPr lang="vi-VN" b="1" dirty="0">
                <a:solidFill>
                  <a:srgbClr val="C00000"/>
                </a:solidFill>
              </a:rPr>
              <a:t>: Rèn luyện phản xạ, kỹ năng chạy, phát triển sức nhanh cùng tinh thần đoàn kết phối hợp.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2036" y="1673121"/>
            <a:ext cx="73899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u="sng" dirty="0">
                <a:solidFill>
                  <a:srgbClr val="C00000"/>
                </a:solidFill>
                <a:latin typeface="+mj-lt"/>
              </a:rPr>
              <a:t>Cách chơi</a:t>
            </a:r>
            <a:r>
              <a:rPr lang="vi-VN" sz="2000" b="1" dirty="0">
                <a:solidFill>
                  <a:srgbClr val="C00000"/>
                </a:solidFill>
                <a:latin typeface="+mj-lt"/>
              </a:rPr>
              <a:t>: Khi có lệnh người số 4 của nhóm A chạy nhanh theo đường vòng tròn( chạy ngược chiều kim đồng hồ )vòng qua đằng sau nhóm B, đứng lên trên đầu hàng. Lúc này nhóm B có 4 người , người cuối hàng nhanh chóng theo vòng tròn sang đầu nhóm C. Người dư ra của nhóm C cũng chạy tương tự như vậy sang nhóm A. TRò chơi tiếp tục như vậy cho đến hết. Đội nào xong trước ít phạm quy đội đó thắng cuộc.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7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491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Docta X</cp:lastModifiedBy>
  <cp:revision>41</cp:revision>
  <dcterms:created xsi:type="dcterms:W3CDTF">2021-11-04T08:45:21Z</dcterms:created>
  <dcterms:modified xsi:type="dcterms:W3CDTF">2022-11-09T14:24:37Z</dcterms:modified>
</cp:coreProperties>
</file>