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70" r:id="rId5"/>
    <p:sldId id="259" r:id="rId6"/>
    <p:sldId id="278" r:id="rId7"/>
    <p:sldId id="261" r:id="rId8"/>
    <p:sldId id="279" r:id="rId9"/>
    <p:sldId id="280" r:id="rId10"/>
    <p:sldId id="282" r:id="rId11"/>
    <p:sldId id="281" r:id="rId12"/>
    <p:sldId id="283" r:id="rId13"/>
    <p:sldId id="275" r:id="rId14"/>
    <p:sldId id="284" r:id="rId15"/>
    <p:sldId id="273" r:id="rId16"/>
    <p:sldId id="285" r:id="rId17"/>
    <p:sldId id="263" r:id="rId18"/>
    <p:sldId id="286" r:id="rId19"/>
    <p:sldId id="266" r:id="rId20"/>
    <p:sldId id="276"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máy </a:t>
            </a:r>
            <a:r>
              <a:rPr lang="vi-VN" sz="2100" b="1" dirty="0">
                <a:solidFill>
                  <a:srgbClr val="FF0000"/>
                </a:solidFill>
                <a:latin typeface="Arial" panose="020B0604020202020204" pitchFamily="34" charset="0"/>
                <a:cs typeface="Arial" panose="020B0604020202020204" pitchFamily="34" charset="0"/>
              </a:rPr>
              <a:t>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44558702"/>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gridCol w="3496235"/>
              </a:tblGrid>
              <a:tr h="512784">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tr>
              <a:tr h="2420508">
                <a:tc>
                  <a:txBody>
                    <a:bodyPr/>
                    <a:lstStyle/>
                    <a:p>
                      <a:pPr algn="l">
                        <a:lnSpc>
                          <a:spcPct val="150000"/>
                        </a:lnSpc>
                      </a:pPr>
                      <a:r>
                        <a:rPr lang="en-US" sz="2200" b="1" dirty="0" err="1" smtClean="0">
                          <a:latin typeface="Arial" panose="020B0604020202020204" pitchFamily="34" charset="0"/>
                          <a:cs typeface="Arial" panose="020B0604020202020204" pitchFamily="34" charset="0"/>
                        </a:rPr>
                        <a:t>Các</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thành</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phần</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cơ</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bản</a:t>
                      </a:r>
                      <a:r>
                        <a:rPr lang="en-US" sz="22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Màn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hình</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Thân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máy</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Chuột</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Bàn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phím</a:t>
                      </a:r>
                      <a:endParaRPr lang="en-US" sz="2200" b="0" baseline="0" dirty="0" smtClean="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smtClean="0">
                          <a:latin typeface="Arial" panose="020B0604020202020204" pitchFamily="34" charset="0"/>
                          <a:cs typeface="Arial" panose="020B0604020202020204" pitchFamily="34" charset="0"/>
                        </a:rPr>
                        <a:t>Các</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thành</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phần</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cơ</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bản</a:t>
                      </a:r>
                      <a:r>
                        <a:rPr lang="en-US" sz="20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Màn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hình</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Thân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máy</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Vùng</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chuột</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cảm</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ứng</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Bàn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phím</a:t>
                      </a:r>
                      <a:endParaRPr lang="en-US" sz="2000" b="0" baseline="0" dirty="0" smtClean="0">
                        <a:latin typeface="Arial" panose="020B0604020202020204" pitchFamily="34" charset="0"/>
                        <a:cs typeface="Arial" panose="020B0604020202020204" pitchFamily="34" charset="0"/>
                      </a:endParaRPr>
                    </a:p>
                    <a:p>
                      <a:pPr algn="ctr">
                        <a:lnSpc>
                          <a:spcPct val="150000"/>
                        </a:lnSpc>
                      </a:pPr>
                      <a:endParaRPr lang="en-US" sz="2000" baseline="0"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23143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để</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bàn</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và</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xách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tay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đều</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có</a:t>
            </a:r>
            <a:r>
              <a:rPr lang="en-US" sz="2600" b="1" dirty="0" smtClean="0">
                <a:latin typeface="Arial" panose="020B0604020202020204" pitchFamily="34" charset="0"/>
                <a:cs typeface="Arial" panose="020B0604020202020204" pitchFamily="34" charset="0"/>
              </a:rPr>
              <a:t> </a:t>
            </a:r>
            <a:r>
              <a:rPr lang="vi-VN" sz="2600" b="1" dirty="0" smtClean="0">
                <a:latin typeface="Arial" panose="020B0604020202020204" pitchFamily="34" charset="0"/>
                <a:cs typeface="Arial" panose="020B0604020202020204" pitchFamily="34" charset="0"/>
              </a:rPr>
              <a:t>bốn </a:t>
            </a:r>
            <a:r>
              <a:rPr lang="vi-VN" sz="2600" b="1" dirty="0">
                <a:latin typeface="Arial" panose="020B0604020202020204" pitchFamily="34" charset="0"/>
                <a:cs typeface="Arial" panose="020B0604020202020204" pitchFamily="34" charset="0"/>
              </a:rPr>
              <a:t>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panose="020B0604020202020204" pitchFamily="34" charset="0"/>
                <a:cs typeface="Arial" panose="020B0604020202020204" pitchFamily="34" charset="0"/>
              </a:rPr>
              <a:t>Đây</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gì</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smtClean="0">
                <a:solidFill>
                  <a:srgbClr val="3333CC"/>
                </a:solidFill>
                <a:latin typeface="Arial" panose="020B0604020202020204" pitchFamily="34" charset="0"/>
                <a:cs typeface="Arial" panose="020B0604020202020204" pitchFamily="34" charset="0"/>
              </a:rPr>
              <a:t>Loa</a:t>
            </a:r>
            <a:endParaRPr lang="en-US" sz="2800" b="1" dirty="0">
              <a:solidFill>
                <a:srgbClr val="3333CC"/>
              </a:solidFill>
              <a:latin typeface="Arial" panose="020B0604020202020204" pitchFamily="34" charset="0"/>
              <a:cs typeface="Arial" panose="020B0604020202020204" pitchFamily="34" charset="0"/>
            </a:endParaRP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smtClean="0">
                <a:latin typeface="Arial" panose="020B0604020202020204" pitchFamily="34" charset="0"/>
                <a:cs typeface="Arial" panose="020B0604020202020204" pitchFamily="34" charset="0"/>
              </a:rPr>
              <a:t>Các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em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hãy</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quan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sát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và</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biết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thân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máy</a:t>
            </a:r>
            <a:r>
              <a:rPr lang="en-US" sz="2600" dirty="0" smtClean="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smtClean="0">
                <a:solidFill>
                  <a:srgbClr val="3333CC"/>
                </a:solidFill>
              </a:rPr>
              <a:t>a. </a:t>
            </a:r>
            <a:r>
              <a:rPr lang="vi-VN" sz="2400" dirty="0" smtClean="0">
                <a:solidFill>
                  <a:srgbClr val="FF0000"/>
                </a:solidFill>
              </a:rPr>
              <a:t>Thân </a:t>
            </a:r>
            <a:r>
              <a:rPr lang="vi-VN" sz="2400" dirty="0">
                <a:solidFill>
                  <a:srgbClr val="FF0000"/>
                </a:solidFill>
              </a:rPr>
              <a:t>máy </a:t>
            </a:r>
            <a:r>
              <a:rPr lang="vi-VN" sz="2400" dirty="0">
                <a:solidFill>
                  <a:srgbClr val="3333CC"/>
                </a:solidFill>
              </a:rPr>
              <a:t>xử lí các thông tin và điều khiển mọi hoạt động của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b</a:t>
            </a:r>
            <a:r>
              <a:rPr lang="vi-VN" sz="2400" dirty="0">
                <a:solidFill>
                  <a:srgbClr val="3333CC"/>
                </a:solidFill>
              </a:rPr>
              <a:t>. </a:t>
            </a:r>
            <a:r>
              <a:rPr lang="vi-VN" sz="2400" dirty="0">
                <a:solidFill>
                  <a:srgbClr val="FF0000"/>
                </a:solidFill>
              </a:rPr>
              <a:t>Màn hình </a:t>
            </a:r>
            <a:r>
              <a:rPr lang="vi-VN" sz="2400" dirty="0">
                <a:solidFill>
                  <a:srgbClr val="3333CC"/>
                </a:solidFill>
              </a:rPr>
              <a:t>là nơi hiển thị kết quả làm việc của máy tính</a:t>
            </a:r>
            <a:r>
              <a:rPr lang="vi-VN" sz="2400" dirty="0" smtClean="0">
                <a:solidFill>
                  <a:srgbClr val="3333CC"/>
                </a:solidFill>
              </a:rPr>
              <a:t>.</a:t>
            </a:r>
            <a:r>
              <a:rPr lang="en-US" sz="2400" dirty="0" smtClean="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smtClean="0">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403225" indent="-403225" algn="just">
              <a:lnSpc>
                <a:spcPct val="114000"/>
              </a:lnSpc>
            </a:pPr>
            <a:r>
              <a:rPr lang="vi-VN" sz="2400" dirty="0" smtClean="0">
                <a:solidFill>
                  <a:srgbClr val="3333CC"/>
                </a:solidFill>
              </a:rPr>
              <a:t>c</a:t>
            </a:r>
            <a:r>
              <a:rPr lang="vi-VN" sz="2400" dirty="0">
                <a:solidFill>
                  <a:srgbClr val="3333CC"/>
                </a:solidFill>
              </a:rPr>
              <a:t>. </a:t>
            </a:r>
            <a:r>
              <a:rPr lang="vi-VN" sz="2400" dirty="0">
                <a:solidFill>
                  <a:srgbClr val="FF0000"/>
                </a:solidFill>
              </a:rPr>
              <a:t>Bàn phím </a:t>
            </a:r>
            <a:r>
              <a:rPr lang="vi-VN" sz="2400" dirty="0">
                <a:solidFill>
                  <a:srgbClr val="3333CC"/>
                </a:solidFill>
              </a:rPr>
              <a:t>dùng để nhập văn bản và gửi tín hiệu vào cho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d</a:t>
            </a:r>
            <a:r>
              <a:rPr lang="vi-VN" sz="2400" dirty="0">
                <a:solidFill>
                  <a:srgbClr val="3333CC"/>
                </a:solidFill>
              </a:rPr>
              <a:t>.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smtClean="0">
              <a:solidFill>
                <a:srgbClr val="3333CC"/>
              </a:solidFill>
            </a:endParaRPr>
          </a:p>
          <a:p>
            <a:pPr marL="403225" indent="-403225" algn="just">
              <a:lnSpc>
                <a:spcPct val="114000"/>
              </a:lnSpc>
            </a:pPr>
            <a:r>
              <a:rPr lang="vi-VN" sz="2400" dirty="0" smtClean="0">
                <a:solidFill>
                  <a:srgbClr val="3333CC"/>
                </a:solidFill>
              </a:rPr>
              <a:t>e</a:t>
            </a:r>
            <a:r>
              <a:rPr lang="vi-VN" sz="2400" dirty="0">
                <a:solidFill>
                  <a:srgbClr val="3333CC"/>
                </a:solidFill>
              </a:rPr>
              <a:t>.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Máy</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tính</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Điện</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thoại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thông</a:t>
            </a:r>
            <a:r>
              <a:rPr lang="en-US" sz="2200" dirty="0" smtClean="0">
                <a:solidFill>
                  <a:srgbClr val="FF0000"/>
                </a:solidFill>
                <a:latin typeface="Arial" panose="020B0604020202020204" pitchFamily="34" charset="0"/>
                <a:cs typeface="Arial" panose="020B0604020202020204" pitchFamily="34" charset="0"/>
              </a:rPr>
              <a:t> minh</a:t>
            </a:r>
            <a:endParaRPr lang="en-US" sz="2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điện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thoại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thông</a:t>
            </a:r>
            <a:r>
              <a:rPr lang="en-US" sz="2200" spc="-150" dirty="0" smtClean="0">
                <a:solidFill>
                  <a:srgbClr val="3333CC"/>
                </a:solidFill>
                <a:latin typeface="Arial" panose="020B0604020202020204" pitchFamily="34" charset="0"/>
                <a:cs typeface="Arial" panose="020B0604020202020204" pitchFamily="34" charset="0"/>
              </a:rPr>
              <a:t> minh.</a:t>
            </a:r>
            <a:endParaRPr lang="en-US" sz="2200" spc="-150" dirty="0">
              <a:solidFill>
                <a:srgbClr val="3333CC"/>
              </a:solidFill>
              <a:latin typeface="Arial" panose="020B0604020202020204" pitchFamily="34" charset="0"/>
              <a:cs typeface="Arial" panose="020B0604020202020204" pitchFamily="34" charset="0"/>
            </a:endParaRP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smtClean="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A</a:t>
            </a:r>
            <a:endParaRPr lang="en-US" sz="26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B</a:t>
            </a:r>
            <a:endParaRPr lang="en-US" sz="26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C</a:t>
            </a:r>
            <a:endParaRPr lang="en-US" sz="2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D</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Điện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thoại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thông</a:t>
            </a:r>
            <a:r>
              <a:rPr lang="en-US" sz="2400" b="1" dirty="0" smtClean="0">
                <a:solidFill>
                  <a:srgbClr val="FF0000"/>
                </a:solidFill>
                <a:latin typeface="Arial" panose="020B0604020202020204" pitchFamily="34" charset="0"/>
                <a:cs typeface="Arial" panose="020B0604020202020204" pitchFamily="34" charset="0"/>
              </a:rPr>
              <a:t> minh</a:t>
            </a:r>
            <a:endParaRPr lang="en-US" sz="24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xách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để</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smtClean="0"/>
          </a:p>
          <a:p>
            <a:pPr algn="just">
              <a:lnSpc>
                <a:spcPct val="114000"/>
              </a:lnSpc>
            </a:pPr>
            <a:r>
              <a:rPr lang="vi-VN" sz="2600" b="1" dirty="0" smtClean="0"/>
              <a:t>Ví </a:t>
            </a:r>
            <a:r>
              <a:rPr lang="vi-VN" sz="2600" b="1" dirty="0"/>
              <a:t>dụ: A – 1 – a là sai, </a:t>
            </a:r>
            <a:r>
              <a:rPr lang="en-US" sz="2600" b="1" dirty="0" smtClean="0"/>
              <a:t>     </a:t>
            </a:r>
            <a:r>
              <a:rPr lang="vi-VN" sz="2600" b="1" dirty="0" smtClean="0"/>
              <a:t>A </a:t>
            </a:r>
            <a:r>
              <a:rPr lang="vi-VN" sz="2600" b="1" dirty="0"/>
              <a:t>–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xmlns=""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óc</a:t>
            </a:r>
            <a:r>
              <a:rPr lang="en-US" sz="2800" b="1" dirty="0" smtClean="0">
                <a:latin typeface="Arial" panose="020B0604020202020204" pitchFamily="34" charset="0"/>
                <a:cs typeface="Arial" panose="020B0604020202020204" pitchFamily="34" charset="0"/>
              </a:rPr>
              <a:t> con </a:t>
            </a:r>
            <a:r>
              <a:rPr lang="en-US" sz="2800" b="1" dirty="0" err="1" smtClean="0">
                <a:latin typeface="Arial" panose="020B0604020202020204" pitchFamily="34" charset="0"/>
                <a:cs typeface="Arial" panose="020B0604020202020204" pitchFamily="34" charset="0"/>
              </a:rPr>
              <a:t>người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CỦNG CỐ</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319315"/>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43748" y="478758"/>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501413"/>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187225" y="608989"/>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0375" y="3407287"/>
            <a:ext cx="2403663" cy="2768818"/>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Nồi</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cơm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3457496" y="3284305"/>
            <a:ext cx="3655998" cy="2914934"/>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Điều</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7803736" y="3243964"/>
            <a:ext cx="3868311" cy="3065216"/>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Lò</a:t>
              </a:r>
              <a:r>
                <a:rPr lang="en-US" sz="2000" dirty="0" smtClean="0">
                  <a:solidFill>
                    <a:srgbClr val="FF0000"/>
                  </a:solidFill>
                  <a:latin typeface="Arial" panose="020B0604020202020204" pitchFamily="34" charset="0"/>
                  <a:cs typeface="Arial" panose="020B0604020202020204" pitchFamily="34" charset="0"/>
                </a:rPr>
                <a:t> vi </a:t>
              </a:r>
              <a:r>
                <a:rPr lang="en-US" sz="2000" dirty="0" err="1" smtClean="0">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để</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xách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a16="http://schemas.microsoft.com/office/drawing/2014/main" xmlns=""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em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hãy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quan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xách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tay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rồi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phiếu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endParaRPr lang="en-US" sz="2100" b="1" dirty="0" smtClean="0">
              <a:solidFill>
                <a:srgbClr val="FF0000"/>
              </a:solidFill>
              <a:latin typeface="Arial" panose="020B0604020202020204" pitchFamily="34" charset="0"/>
              <a:cs typeface="Arial" panose="020B0604020202020204" pitchFamily="34" charset="0"/>
            </a:endParaRPr>
          </a:p>
          <a:p>
            <a:pPr algn="ctr"/>
            <a:r>
              <a:rPr lang="vi-VN" sz="2100" b="1" dirty="0" smtClean="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gridCol w="2700997"/>
              </a:tblGrid>
              <a:tr h="503998">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tr>
              <a:tr h="2308387">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algn="ctr"/>
                      <a:r>
                        <a:rPr lang="en-US" sz="2000" baseline="0" dirty="0" smtClean="0">
                          <a:latin typeface="Arial" panose="020B0604020202020204" pitchFamily="34" charset="0"/>
                          <a:cs typeface="Arial" panose="020B0604020202020204" pitchFamily="34" charset="0"/>
                        </a:rPr>
                        <a:t>………………………………………………………………………………………………………………………………………………</a:t>
                      </a:r>
                    </a:p>
                  </a:txBody>
                  <a:tcPr/>
                </a:tc>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Màn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Thân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Bàn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xách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Màn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Thân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Bàn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Vùng</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chuột</a:t>
            </a:r>
            <a:r>
              <a:rPr lang="en-US" sz="2600" b="1" dirty="0" smtClean="0">
                <a:solidFill>
                  <a:srgbClr val="3333CC"/>
                </a:solidFill>
                <a:latin typeface="Arial" panose="020B0604020202020204" pitchFamily="34" charset="0"/>
                <a:cs typeface="Arial" panose="020B0604020202020204" pitchFamily="34" charset="0"/>
              </a:rPr>
              <a:t> </a:t>
            </a:r>
          </a:p>
          <a:p>
            <a:pPr algn="ctr"/>
            <a:r>
              <a:rPr lang="en-US" sz="2600" b="1" dirty="0" err="1" smtClean="0">
                <a:solidFill>
                  <a:srgbClr val="3333CC"/>
                </a:solidFill>
                <a:latin typeface="Arial" panose="020B0604020202020204" pitchFamily="34" charset="0"/>
                <a:cs typeface="Arial" panose="020B0604020202020204" pitchFamily="34" charset="0"/>
              </a:rPr>
              <a:t>cảm</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830</Words>
  <Application>Microsoft Office PowerPoint</Application>
  <PresentationFormat>Widescreen</PresentationFormat>
  <Paragraphs>126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211</cp:revision>
  <dcterms:created xsi:type="dcterms:W3CDTF">2022-01-16T07:26:14Z</dcterms:created>
  <dcterms:modified xsi:type="dcterms:W3CDTF">2022-01-27T14:49:06Z</dcterms:modified>
</cp:coreProperties>
</file>