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316" r:id="rId2"/>
    <p:sldId id="257" r:id="rId3"/>
    <p:sldId id="304" r:id="rId4"/>
    <p:sldId id="309" r:id="rId5"/>
    <p:sldId id="294" r:id="rId6"/>
    <p:sldId id="295" r:id="rId7"/>
    <p:sldId id="296" r:id="rId8"/>
    <p:sldId id="265" r:id="rId9"/>
    <p:sldId id="300" r:id="rId10"/>
    <p:sldId id="271" r:id="rId11"/>
    <p:sldId id="274" r:id="rId12"/>
    <p:sldId id="307" r:id="rId13"/>
    <p:sldId id="302" r:id="rId14"/>
    <p:sldId id="279" r:id="rId15"/>
    <p:sldId id="280" r:id="rId16"/>
    <p:sldId id="281" r:id="rId17"/>
    <p:sldId id="282" r:id="rId18"/>
    <p:sldId id="284" r:id="rId19"/>
    <p:sldId id="286" r:id="rId20"/>
    <p:sldId id="305" r:id="rId21"/>
    <p:sldId id="314" r:id="rId22"/>
    <p:sldId id="288" r:id="rId23"/>
    <p:sldId id="31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66"/>
    <a:srgbClr val="D60093"/>
    <a:srgbClr val="00FF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100" d="100"/>
          <a:sy n="100" d="100"/>
        </p:scale>
        <p:origin x="-534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E61A-F3E3-4876-82BE-2235FDD8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1E8D-27FD-4A16-AB26-A0D9173CA49A}" type="slidenum">
              <a:rPr lang="en-US"/>
              <a:pPr/>
              <a:t>14</a:t>
            </a:fld>
            <a:endParaRPr lang="en-US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BA87A45-BE1E-45AC-9DC5-F9BCEA127E36}" type="slidenum">
              <a:rPr lang="en-US" sz="1200">
                <a:cs typeface="Arial" pitchFamily="34" charset="0"/>
              </a:rPr>
              <a:pPr algn="r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A1C7A-5D26-499F-897D-686CEEC0E72B}" type="slidenum">
              <a:rPr lang="en-US"/>
              <a:pPr/>
              <a:t>22</a:t>
            </a:fld>
            <a:endParaRPr lang="en-US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5F33454-952E-4B19-9433-A51BD5DC6D69}" type="slidenum">
              <a:rPr lang="en-US" sz="1200">
                <a:cs typeface="Arial" pitchFamily="34" charset="0"/>
              </a:rPr>
              <a:pPr algn="r"/>
              <a:t>22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FC61-DE4F-4992-820D-64E00495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89BA-FCB4-4D62-8CE9-FCB889212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87CB-8DBB-4F2B-A672-A1D4DB35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7EE-D6FF-4F87-A9DD-D42FDB71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CC08-DFD7-4A78-8D7E-18D7A21C4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0B7-2877-4D70-961D-97748D96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6D-BB4F-4520-B366-AF804BFC8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87B8-3621-41C4-872D-EB3B66F3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4142-591C-4FAE-AD02-892EC944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49-4FD9-4EB6-8149-DAE73417D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81E8-5F24-430F-BA50-0F3D5F67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7239000" y="1981200"/>
            <a:ext cx="1905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9"/>
          <p:cNvSpPr>
            <a:spLocks noChangeArrowheads="1" noChangeShapeType="1" noTextEdit="1"/>
          </p:cNvSpPr>
          <p:nvPr/>
        </p:nvSpPr>
        <p:spPr bwMode="auto">
          <a:xfrm>
            <a:off x="1231900" y="152400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u="none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u="none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TÂN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ĐÔNG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</a:t>
            </a:r>
            <a:endParaRPr lang="en-US" sz="3600" b="1" u="none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10"/>
          <p:cNvSpPr>
            <a:spLocks noChangeArrowheads="1" noChangeShapeType="1" noTextEdit="1"/>
          </p:cNvSpPr>
          <p:nvPr/>
        </p:nvSpPr>
        <p:spPr bwMode="auto">
          <a:xfrm>
            <a:off x="609600" y="1295400"/>
            <a:ext cx="8077201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none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</a:t>
            </a:r>
            <a:r>
              <a:rPr lang="en-US" sz="3600" b="1" u="none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u="none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7" name="Picture 12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381000" y="5029200"/>
            <a:ext cx="1905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WordArt 15"/>
          <p:cNvSpPr>
            <a:spLocks noChangeArrowheads="1" noChangeShapeType="1" noTextEdit="1"/>
          </p:cNvSpPr>
          <p:nvPr/>
        </p:nvSpPr>
        <p:spPr bwMode="auto">
          <a:xfrm>
            <a:off x="914400" y="2895600"/>
            <a:ext cx="7391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u="none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MẸ </a:t>
            </a:r>
            <a:r>
              <a:rPr lang="en-US" b="1" u="none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b="1" u="none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9" descr="DOVE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22065">
            <a:off x="469280" y="2082800"/>
            <a:ext cx="1287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OVE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22065">
            <a:off x="6260132" y="2007133"/>
            <a:ext cx="1287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divider_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600" y="5775325"/>
            <a:ext cx="8382000" cy="885825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-165460" y="1154383"/>
            <a:ext cx="6943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-563672" y="1836344"/>
            <a:ext cx="9509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-165460" y="2875964"/>
            <a:ext cx="86106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4,5: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8184" y="3810000"/>
            <a:ext cx="9137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6,7: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45301" y="4914358"/>
            <a:ext cx="9137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95" y="990600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4008" y="3581400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endParaRPr lang="en-US" sz="3400" b="1" i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32780" y="1009193"/>
            <a:ext cx="5177820" cy="2103349"/>
            <a:chOff x="3432780" y="1009193"/>
            <a:chExt cx="5177820" cy="2103349"/>
          </a:xfrm>
        </p:grpSpPr>
        <p:sp>
          <p:nvSpPr>
            <p:cNvPr id="5" name="TextBox 4"/>
            <p:cNvSpPr txBox="1"/>
            <p:nvPr/>
          </p:nvSpPr>
          <p:spPr>
            <a:xfrm>
              <a:off x="3657600" y="1358216"/>
              <a:ext cx="4953000" cy="17543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i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?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3432780" y="1009193"/>
              <a:ext cx="323850" cy="1047750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9713" y="4876800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endParaRPr lang="en-US" sz="3400" b="1" i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771076"/>
            <a:ext cx="8305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866" y="1600200"/>
            <a:ext cx="229435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8382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740" y="3810000"/>
            <a:ext cx="2438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08333" y="925750"/>
            <a:ext cx="5457826" cy="2997702"/>
            <a:chOff x="3038474" y="583699"/>
            <a:chExt cx="5457826" cy="2997702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5295900" cy="251460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3400" b="1" i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b="1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3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3038474" y="583699"/>
              <a:ext cx="323850" cy="104775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0" y="1150441"/>
            <a:ext cx="3478060" cy="2606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3810000" cy="31813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0182" y="3686174"/>
            <a:ext cx="8464244" cy="2562226"/>
            <a:chOff x="222556" y="3686174"/>
            <a:chExt cx="8464244" cy="2562226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228600" y="3994150"/>
              <a:ext cx="8458200" cy="2254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indent="228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i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bộc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lộ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222556" y="3686174"/>
              <a:ext cx="323850" cy="10477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19050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500" y="304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indent="228600" algn="ctr">
              <a:buFont typeface="Arial" pitchFamily="34" charset="0"/>
              <a:buChar char="•"/>
              <a:defRPr/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xót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thương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975" y="693530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26" y="2590800"/>
            <a:ext cx="905986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975" y="5612335"/>
            <a:ext cx="88392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719" y="1524000"/>
            <a:ext cx="8564562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defRPr/>
            </a:pP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449" y="4351642"/>
            <a:ext cx="86106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52400"/>
            <a:ext cx="83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0181" y="357375"/>
            <a:ext cx="8400419" cy="1728064"/>
            <a:chOff x="210181" y="357375"/>
            <a:chExt cx="8400419" cy="1728064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762000"/>
              <a:ext cx="8305800" cy="132343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210181" y="357375"/>
              <a:ext cx="323850" cy="10477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85800" y="2667000"/>
            <a:ext cx="7924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6700" y="1347787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đổ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mưa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rào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Nắng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ngọt</a:t>
            </a:r>
            <a:r>
              <a:rPr lang="en-US" sz="3600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ngào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gió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Bây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giường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6700" y="3938587"/>
            <a:ext cx="85979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Ngâm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múa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ca</a:t>
            </a:r>
          </a:p>
          <a:p>
            <a:pPr>
              <a:defRPr/>
            </a:pPr>
            <a:r>
              <a:rPr lang="en-US" sz="3600" kern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Rồi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diễn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kịch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sắm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chèo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2362200" y="1007823"/>
            <a:ext cx="37925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905000" y="42672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ĐỌC </a:t>
            </a:r>
            <a:r>
              <a:rPr lang="vi-VN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THUỘC </a:t>
            </a:r>
            <a:r>
              <a:rPr lang="vi-VN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LÒNG </a:t>
            </a:r>
            <a:endParaRPr lang="en-US" sz="3600" b="1" kern="1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Đoạn</a:t>
            </a:r>
            <a:r>
              <a:rPr lang="en-US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 4,5 </a:t>
            </a:r>
            <a:endParaRPr lang="en-US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76310" y="1143000"/>
            <a:ext cx="4800600" cy="1006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MẸ ỐM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278" y="0"/>
            <a:ext cx="7772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TẬP ĐỌC</a:t>
            </a:r>
            <a:endParaRPr lang="en-US" sz="6000" b="1"/>
          </a:p>
        </p:txBody>
      </p:sp>
      <p:sp>
        <p:nvSpPr>
          <p:cNvPr id="4" name="TextBox 3"/>
          <p:cNvSpPr txBox="1"/>
          <p:nvPr/>
        </p:nvSpPr>
        <p:spPr>
          <a:xfrm>
            <a:off x="5257800" y="2149475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Trần</a:t>
            </a:r>
            <a:r>
              <a:rPr lang="en-US" b="1" dirty="0" smtClean="0"/>
              <a:t> </a:t>
            </a:r>
            <a:r>
              <a:rPr lang="en-US" b="1" dirty="0" err="1" smtClean="0"/>
              <a:t>Đăng</a:t>
            </a:r>
            <a:r>
              <a:rPr lang="en-US" b="1" dirty="0" smtClean="0"/>
              <a:t> </a:t>
            </a:r>
            <a:r>
              <a:rPr lang="en-US" b="1" dirty="0" err="1" smtClean="0"/>
              <a:t>Khoa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6" y="1010444"/>
            <a:ext cx="7926472" cy="4495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1856" y="990600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3600" kern="0" dirty="0" smtClean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Nắng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ngọt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ngào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Bây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9330" y="3581400"/>
            <a:ext cx="85979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,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3600" kern="0" dirty="0" smtClean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,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             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600" kern="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sắm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089982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u="sng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u="sng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3600" b="1" u="sng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8337" y="161499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36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99550" y="2166332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7444" y="2166332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0480" y="2720039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giường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4002" y="3480299"/>
            <a:ext cx="85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86779" y="3480298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u="sng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u="sng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852" y="4026757"/>
            <a:ext cx="237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7869" y="4030895"/>
            <a:ext cx="252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9379" y="4030895"/>
            <a:ext cx="235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úa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7357" y="4579839"/>
            <a:ext cx="217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iễn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6493" y="5166635"/>
            <a:ext cx="257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7" y="386652"/>
            <a:ext cx="8251913" cy="5480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88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5950"/>
            <a:ext cx="8763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057400" y="2514600"/>
            <a:ext cx="7086600" cy="3325813"/>
          </a:xfrm>
        </p:spPr>
        <p:txBody>
          <a:bodyPr>
            <a:normAutofit lnSpcReduction="10000"/>
          </a:bodyPr>
          <a:lstStyle/>
          <a:p>
            <a:pPr marL="273050" indent="-273050">
              <a:buFont typeface="Wingdings" pitchFamily="2" charset="2"/>
              <a:buNone/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Font typeface="Wingdings" pitchFamily="2" charset="2"/>
              <a:buNone/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Font typeface="Wingdings" pitchFamily="2" charset="2"/>
              <a:buNone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8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Font typeface="Wingdings" pitchFamily="2" charset="2"/>
              <a:buNone/>
            </a:pP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5181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6025"/>
            <a:ext cx="2286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24400"/>
            <a:ext cx="2209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81" name="Group 9"/>
          <p:cNvGrpSpPr>
            <a:grpSpLocks noChangeAspect="1"/>
          </p:cNvGrpSpPr>
          <p:nvPr/>
        </p:nvGrpSpPr>
        <p:grpSpPr bwMode="auto">
          <a:xfrm rot="4651953">
            <a:off x="111125" y="-111125"/>
            <a:ext cx="1370013" cy="1592263"/>
            <a:chOff x="4944" y="658"/>
            <a:chExt cx="624" cy="553"/>
          </a:xfrm>
        </p:grpSpPr>
        <p:sp>
          <p:nvSpPr>
            <p:cNvPr id="54367" name="AutoShape 10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4368" name="Freeform 11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9" name="Freeform 12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0" name="Freeform 13"/>
            <p:cNvSpPr>
              <a:spLocks/>
            </p:cNvSpPr>
            <p:nvPr/>
          </p:nvSpPr>
          <p:spPr bwMode="auto">
            <a:xfrm>
              <a:off x="5328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1" name="Freeform 14"/>
            <p:cNvSpPr>
              <a:spLocks/>
            </p:cNvSpPr>
            <p:nvPr/>
          </p:nvSpPr>
          <p:spPr bwMode="auto">
            <a:xfrm>
              <a:off x="5207" y="661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2" name="Freeform 15"/>
            <p:cNvSpPr>
              <a:spLocks/>
            </p:cNvSpPr>
            <p:nvPr/>
          </p:nvSpPr>
          <p:spPr bwMode="auto">
            <a:xfrm>
              <a:off x="5137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3" name="Freeform 16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4" name="Freeform 17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5" name="Freeform 18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6" name="Freeform 19"/>
            <p:cNvSpPr>
              <a:spLocks/>
            </p:cNvSpPr>
            <p:nvPr/>
          </p:nvSpPr>
          <p:spPr bwMode="auto">
            <a:xfrm>
              <a:off x="5187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7" name="Freeform 20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8" name="Freeform 21"/>
            <p:cNvSpPr>
              <a:spLocks/>
            </p:cNvSpPr>
            <p:nvPr/>
          </p:nvSpPr>
          <p:spPr bwMode="auto">
            <a:xfrm>
              <a:off x="5108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9" name="Freeform 22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0" name="Freeform 23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1" name="Freeform 24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2" name="Freeform 25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3" name="Freeform 26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4" name="Freeform 27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5" name="Freeform 28"/>
            <p:cNvSpPr>
              <a:spLocks/>
            </p:cNvSpPr>
            <p:nvPr/>
          </p:nvSpPr>
          <p:spPr bwMode="auto">
            <a:xfrm>
              <a:off x="5166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6" name="Freeform 29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7" name="Freeform 30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8" name="Freeform 31"/>
            <p:cNvSpPr>
              <a:spLocks/>
            </p:cNvSpPr>
            <p:nvPr/>
          </p:nvSpPr>
          <p:spPr bwMode="auto">
            <a:xfrm>
              <a:off x="5204" y="946"/>
              <a:ext cx="176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9" name="Freeform 32"/>
            <p:cNvSpPr>
              <a:spLocks/>
            </p:cNvSpPr>
            <p:nvPr/>
          </p:nvSpPr>
          <p:spPr bwMode="auto">
            <a:xfrm>
              <a:off x="5113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90" name="Freeform 33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91" name="Freeform 34"/>
            <p:cNvSpPr>
              <a:spLocks/>
            </p:cNvSpPr>
            <p:nvPr/>
          </p:nvSpPr>
          <p:spPr bwMode="auto">
            <a:xfrm>
              <a:off x="5022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92" name="Freeform 35"/>
            <p:cNvSpPr>
              <a:spLocks/>
            </p:cNvSpPr>
            <p:nvPr/>
          </p:nvSpPr>
          <p:spPr bwMode="auto">
            <a:xfrm>
              <a:off x="5354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4282" name="Group 36"/>
          <p:cNvGrpSpPr>
            <a:grpSpLocks noChangeAspect="1"/>
          </p:cNvGrpSpPr>
          <p:nvPr/>
        </p:nvGrpSpPr>
        <p:grpSpPr bwMode="auto">
          <a:xfrm rot="4651953">
            <a:off x="7662862" y="-111124"/>
            <a:ext cx="1370013" cy="1592262"/>
            <a:chOff x="4944" y="658"/>
            <a:chExt cx="624" cy="553"/>
          </a:xfrm>
        </p:grpSpPr>
        <p:sp>
          <p:nvSpPr>
            <p:cNvPr id="54341" name="AutoShape 37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4342" name="Freeform 38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3" name="Freeform 39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4" name="Freeform 40"/>
            <p:cNvSpPr>
              <a:spLocks/>
            </p:cNvSpPr>
            <p:nvPr/>
          </p:nvSpPr>
          <p:spPr bwMode="auto">
            <a:xfrm>
              <a:off x="5328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5" name="Freeform 41"/>
            <p:cNvSpPr>
              <a:spLocks/>
            </p:cNvSpPr>
            <p:nvPr/>
          </p:nvSpPr>
          <p:spPr bwMode="auto">
            <a:xfrm>
              <a:off x="5207" y="661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6" name="Freeform 42"/>
            <p:cNvSpPr>
              <a:spLocks/>
            </p:cNvSpPr>
            <p:nvPr/>
          </p:nvSpPr>
          <p:spPr bwMode="auto">
            <a:xfrm>
              <a:off x="5137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7" name="Freeform 43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8" name="Freeform 44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9" name="Freeform 45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0" name="Freeform 46"/>
            <p:cNvSpPr>
              <a:spLocks/>
            </p:cNvSpPr>
            <p:nvPr/>
          </p:nvSpPr>
          <p:spPr bwMode="auto">
            <a:xfrm>
              <a:off x="5187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1" name="Freeform 47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2" name="Freeform 48"/>
            <p:cNvSpPr>
              <a:spLocks/>
            </p:cNvSpPr>
            <p:nvPr/>
          </p:nvSpPr>
          <p:spPr bwMode="auto">
            <a:xfrm>
              <a:off x="5108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3" name="Freeform 49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4" name="Freeform 50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5" name="Freeform 51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6" name="Freeform 52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7" name="Freeform 53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8" name="Freeform 54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9" name="Freeform 55"/>
            <p:cNvSpPr>
              <a:spLocks/>
            </p:cNvSpPr>
            <p:nvPr/>
          </p:nvSpPr>
          <p:spPr bwMode="auto">
            <a:xfrm>
              <a:off x="5166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0" name="Freeform 56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1" name="Freeform 57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2" name="Freeform 58"/>
            <p:cNvSpPr>
              <a:spLocks/>
            </p:cNvSpPr>
            <p:nvPr/>
          </p:nvSpPr>
          <p:spPr bwMode="auto">
            <a:xfrm>
              <a:off x="5204" y="946"/>
              <a:ext cx="176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3" name="Freeform 59"/>
            <p:cNvSpPr>
              <a:spLocks/>
            </p:cNvSpPr>
            <p:nvPr/>
          </p:nvSpPr>
          <p:spPr bwMode="auto">
            <a:xfrm>
              <a:off x="5113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4" name="Freeform 60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5" name="Freeform 61"/>
            <p:cNvSpPr>
              <a:spLocks/>
            </p:cNvSpPr>
            <p:nvPr/>
          </p:nvSpPr>
          <p:spPr bwMode="auto">
            <a:xfrm>
              <a:off x="5022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6" name="Freeform 62"/>
            <p:cNvSpPr>
              <a:spLocks/>
            </p:cNvSpPr>
            <p:nvPr/>
          </p:nvSpPr>
          <p:spPr bwMode="auto">
            <a:xfrm>
              <a:off x="5354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283" name="Rectangle 63"/>
          <p:cNvSpPr>
            <a:spLocks noChangeArrowheads="1"/>
          </p:cNvSpPr>
          <p:nvPr/>
        </p:nvSpPr>
        <p:spPr bwMode="auto">
          <a:xfrm>
            <a:off x="1066800" y="1447800"/>
            <a:ext cx="6705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effectLst/>
              </a:rPr>
              <a:t> </a:t>
            </a:r>
            <a:endParaRPr lang="en-US" sz="3200" b="1" dirty="0">
              <a:solidFill>
                <a:srgbClr val="0000FF"/>
              </a:solidFill>
              <a:effectLst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/>
              </a:rPr>
              <a:t>TẠM</a:t>
            </a:r>
            <a:r>
              <a:rPr lang="en-US" sz="3200" b="1" dirty="0">
                <a:solidFill>
                  <a:srgbClr val="0000FF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/>
              </a:rPr>
              <a:t>BiỆT</a:t>
            </a:r>
            <a:r>
              <a:rPr lang="en-US" sz="3200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/>
              </a:rPr>
              <a:t>EM HỌC SINH</a:t>
            </a:r>
          </a:p>
        </p:txBody>
      </p:sp>
      <p:grpSp>
        <p:nvGrpSpPr>
          <p:cNvPr id="54284" name="Group 64"/>
          <p:cNvGrpSpPr>
            <a:grpSpLocks/>
          </p:cNvGrpSpPr>
          <p:nvPr/>
        </p:nvGrpSpPr>
        <p:grpSpPr bwMode="auto">
          <a:xfrm>
            <a:off x="457200" y="3810000"/>
            <a:ext cx="4800600" cy="847725"/>
            <a:chOff x="2350" y="1008"/>
            <a:chExt cx="1826" cy="534"/>
          </a:xfrm>
        </p:grpSpPr>
        <p:pic>
          <p:nvPicPr>
            <p:cNvPr id="54337" name="Picture 6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8" name="Picture 6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9" name="Picture 6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40" name="Picture 6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5" name="Group 69"/>
          <p:cNvGrpSpPr>
            <a:grpSpLocks/>
          </p:cNvGrpSpPr>
          <p:nvPr/>
        </p:nvGrpSpPr>
        <p:grpSpPr bwMode="auto">
          <a:xfrm>
            <a:off x="3886200" y="4495800"/>
            <a:ext cx="4800600" cy="847725"/>
            <a:chOff x="2350" y="1008"/>
            <a:chExt cx="1826" cy="534"/>
          </a:xfrm>
        </p:grpSpPr>
        <p:pic>
          <p:nvPicPr>
            <p:cNvPr id="54333" name="Picture 7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4" name="Picture 7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5" name="Picture 7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6" name="Picture 7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6" name="Group 74"/>
          <p:cNvGrpSpPr>
            <a:grpSpLocks/>
          </p:cNvGrpSpPr>
          <p:nvPr/>
        </p:nvGrpSpPr>
        <p:grpSpPr bwMode="auto">
          <a:xfrm>
            <a:off x="3276600" y="3429000"/>
            <a:ext cx="4800600" cy="847725"/>
            <a:chOff x="2350" y="1008"/>
            <a:chExt cx="1826" cy="534"/>
          </a:xfrm>
        </p:grpSpPr>
        <p:pic>
          <p:nvPicPr>
            <p:cNvPr id="54329" name="Picture 7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0" name="Picture 7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1" name="Picture 7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2" name="Picture 7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7" name="Group 79"/>
          <p:cNvGrpSpPr>
            <a:grpSpLocks/>
          </p:cNvGrpSpPr>
          <p:nvPr/>
        </p:nvGrpSpPr>
        <p:grpSpPr bwMode="auto">
          <a:xfrm>
            <a:off x="609600" y="4800600"/>
            <a:ext cx="4800600" cy="847725"/>
            <a:chOff x="2350" y="1008"/>
            <a:chExt cx="1826" cy="534"/>
          </a:xfrm>
        </p:grpSpPr>
        <p:pic>
          <p:nvPicPr>
            <p:cNvPr id="54325" name="Picture 8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6" name="Picture 8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7" name="Picture 8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8" name="Picture 8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8" name="Group 84"/>
          <p:cNvGrpSpPr>
            <a:grpSpLocks/>
          </p:cNvGrpSpPr>
          <p:nvPr/>
        </p:nvGrpSpPr>
        <p:grpSpPr bwMode="auto">
          <a:xfrm>
            <a:off x="3581400" y="1600200"/>
            <a:ext cx="4800600" cy="847725"/>
            <a:chOff x="2350" y="1008"/>
            <a:chExt cx="1826" cy="534"/>
          </a:xfrm>
        </p:grpSpPr>
        <p:pic>
          <p:nvPicPr>
            <p:cNvPr id="54321" name="Picture 8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2" name="Picture 8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3" name="Picture 8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4" name="Picture 8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9" name="Group 89"/>
          <p:cNvGrpSpPr>
            <a:grpSpLocks/>
          </p:cNvGrpSpPr>
          <p:nvPr/>
        </p:nvGrpSpPr>
        <p:grpSpPr bwMode="auto">
          <a:xfrm>
            <a:off x="0" y="2971800"/>
            <a:ext cx="4800600" cy="847725"/>
            <a:chOff x="2350" y="1008"/>
            <a:chExt cx="1826" cy="534"/>
          </a:xfrm>
        </p:grpSpPr>
        <p:pic>
          <p:nvPicPr>
            <p:cNvPr id="54317" name="Picture 9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8" name="Picture 9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9" name="Picture 9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0" name="Picture 9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0" name="Group 94"/>
          <p:cNvGrpSpPr>
            <a:grpSpLocks/>
          </p:cNvGrpSpPr>
          <p:nvPr/>
        </p:nvGrpSpPr>
        <p:grpSpPr bwMode="auto">
          <a:xfrm>
            <a:off x="3962400" y="2590800"/>
            <a:ext cx="4800600" cy="847725"/>
            <a:chOff x="2350" y="1008"/>
            <a:chExt cx="1826" cy="534"/>
          </a:xfrm>
        </p:grpSpPr>
        <p:pic>
          <p:nvPicPr>
            <p:cNvPr id="54313" name="Picture 9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4" name="Picture 9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5" name="Picture 9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6" name="Picture 9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1" name="Group 99"/>
          <p:cNvGrpSpPr>
            <a:grpSpLocks/>
          </p:cNvGrpSpPr>
          <p:nvPr/>
        </p:nvGrpSpPr>
        <p:grpSpPr bwMode="auto">
          <a:xfrm>
            <a:off x="457200" y="1828800"/>
            <a:ext cx="4800600" cy="847725"/>
            <a:chOff x="2350" y="1008"/>
            <a:chExt cx="1826" cy="534"/>
          </a:xfrm>
        </p:grpSpPr>
        <p:pic>
          <p:nvPicPr>
            <p:cNvPr id="54309" name="Picture 10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0" name="Picture 10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1" name="Picture 10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2" name="Picture 10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2" name="Group 104"/>
          <p:cNvGrpSpPr>
            <a:grpSpLocks/>
          </p:cNvGrpSpPr>
          <p:nvPr/>
        </p:nvGrpSpPr>
        <p:grpSpPr bwMode="auto">
          <a:xfrm>
            <a:off x="3505200" y="762000"/>
            <a:ext cx="4800600" cy="847725"/>
            <a:chOff x="2350" y="1008"/>
            <a:chExt cx="1826" cy="534"/>
          </a:xfrm>
        </p:grpSpPr>
        <p:pic>
          <p:nvPicPr>
            <p:cNvPr id="54305" name="Picture 10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6" name="Picture 10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7" name="Picture 10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8" name="Picture 10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3" name="Group 109"/>
          <p:cNvGrpSpPr>
            <a:grpSpLocks/>
          </p:cNvGrpSpPr>
          <p:nvPr/>
        </p:nvGrpSpPr>
        <p:grpSpPr bwMode="auto">
          <a:xfrm>
            <a:off x="3429000" y="5562600"/>
            <a:ext cx="4800600" cy="847725"/>
            <a:chOff x="2350" y="1008"/>
            <a:chExt cx="1826" cy="534"/>
          </a:xfrm>
        </p:grpSpPr>
        <p:pic>
          <p:nvPicPr>
            <p:cNvPr id="54301" name="Picture 11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2" name="Picture 11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3" name="Picture 11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4" name="Picture 11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4" name="Group 114"/>
          <p:cNvGrpSpPr>
            <a:grpSpLocks/>
          </p:cNvGrpSpPr>
          <p:nvPr/>
        </p:nvGrpSpPr>
        <p:grpSpPr bwMode="auto">
          <a:xfrm>
            <a:off x="0" y="685800"/>
            <a:ext cx="4800600" cy="847725"/>
            <a:chOff x="2350" y="1008"/>
            <a:chExt cx="1826" cy="534"/>
          </a:xfrm>
        </p:grpSpPr>
        <p:pic>
          <p:nvPicPr>
            <p:cNvPr id="54297" name="Picture 11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8" name="Picture 11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9" name="Picture 11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0" name="Picture 11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295" name="Picture 6" descr="Hinh dong buom d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9243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6" descr="Hinh dong buom d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75" y="152400"/>
            <a:ext cx="838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500" y="1295400"/>
            <a:ext cx="5943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NỐI TIẾP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4" y="2088"/>
            <a:ext cx="9273436" cy="81253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MẸ ỐM</a:t>
            </a:r>
          </a:p>
          <a:p>
            <a:pPr algn="ctr"/>
            <a:r>
              <a:rPr lang="en-US" dirty="0" smtClean="0"/>
              <a:t>		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i="1" dirty="0" err="1" smtClean="0"/>
              <a:t>Mọi</a:t>
            </a:r>
            <a:r>
              <a:rPr lang="en-US" i="1" dirty="0" smtClean="0"/>
              <a:t> </a:t>
            </a:r>
            <a:r>
              <a:rPr lang="en-US" i="1" dirty="0" err="1" smtClean="0"/>
              <a:t>hôm</a:t>
            </a:r>
            <a:r>
              <a:rPr lang="en-US" i="1" dirty="0" smtClean="0"/>
              <a:t> </a:t>
            </a:r>
            <a:r>
              <a:rPr lang="en-US" i="1" dirty="0" err="1" smtClean="0"/>
              <a:t>mẹ</a:t>
            </a:r>
            <a:r>
              <a:rPr lang="en-US" i="1" dirty="0" smtClean="0"/>
              <a:t> </a:t>
            </a:r>
            <a:r>
              <a:rPr lang="en-US" i="1" dirty="0" err="1" smtClean="0"/>
              <a:t>thích</a:t>
            </a:r>
            <a:r>
              <a:rPr lang="en-US" i="1" dirty="0" smtClean="0"/>
              <a:t> </a:t>
            </a:r>
            <a:r>
              <a:rPr lang="en-US" i="1" dirty="0" err="1" smtClean="0"/>
              <a:t>vui</a:t>
            </a:r>
            <a:r>
              <a:rPr lang="en-US" i="1" dirty="0" smtClean="0"/>
              <a:t> </a:t>
            </a:r>
            <a:r>
              <a:rPr lang="en-US" i="1" dirty="0" err="1" smtClean="0"/>
              <a:t>chơi</a:t>
            </a:r>
            <a:endParaRPr lang="en-US" i="1" dirty="0" smtClean="0"/>
          </a:p>
          <a:p>
            <a:pPr algn="ctr"/>
            <a:r>
              <a:rPr lang="en-US" i="1" dirty="0" err="1" smtClean="0"/>
              <a:t>Hôm</a:t>
            </a:r>
            <a:r>
              <a:rPr lang="en-US" i="1" dirty="0" smtClean="0"/>
              <a:t> nay </a:t>
            </a:r>
            <a:r>
              <a:rPr lang="en-US" i="1" dirty="0" err="1" smtClean="0"/>
              <a:t>mẹ</a:t>
            </a:r>
            <a:r>
              <a:rPr lang="en-US" i="1" dirty="0" smtClean="0"/>
              <a:t> </a:t>
            </a:r>
            <a:r>
              <a:rPr lang="en-US" i="1" dirty="0" err="1" smtClean="0"/>
              <a:t>chẳng</a:t>
            </a:r>
            <a:r>
              <a:rPr lang="en-US" i="1" dirty="0" smtClean="0"/>
              <a:t> </a:t>
            </a:r>
            <a:r>
              <a:rPr lang="en-US" i="1" dirty="0" err="1" smtClean="0"/>
              <a:t>nói</a:t>
            </a:r>
            <a:r>
              <a:rPr lang="en-US" i="1" dirty="0" smtClean="0"/>
              <a:t> </a:t>
            </a:r>
            <a:r>
              <a:rPr lang="en-US" i="1" dirty="0" err="1" smtClean="0"/>
              <a:t>cười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 </a:t>
            </a:r>
            <a:r>
              <a:rPr lang="en-US" i="1" dirty="0" err="1" smtClean="0"/>
              <a:t>đâu</a:t>
            </a:r>
            <a:endParaRPr lang="en-US" i="1" dirty="0" smtClean="0"/>
          </a:p>
          <a:p>
            <a:pPr algn="ctr"/>
            <a:r>
              <a:rPr lang="en-US" i="1" dirty="0" err="1" smtClean="0"/>
              <a:t>Lá</a:t>
            </a:r>
            <a:r>
              <a:rPr lang="en-US" i="1" dirty="0" smtClean="0"/>
              <a:t> </a:t>
            </a:r>
            <a:r>
              <a:rPr lang="en-US" i="1" dirty="0" err="1" smtClean="0"/>
              <a:t>trầu</a:t>
            </a:r>
            <a:r>
              <a:rPr lang="en-US" i="1" dirty="0" smtClean="0"/>
              <a:t> </a:t>
            </a:r>
            <a:r>
              <a:rPr lang="en-US" i="1" dirty="0" err="1" smtClean="0"/>
              <a:t>khô</a:t>
            </a:r>
            <a:r>
              <a:rPr lang="en-US" i="1" dirty="0" smtClean="0"/>
              <a:t> </a:t>
            </a:r>
            <a:r>
              <a:rPr lang="en-US" i="1" dirty="0" err="1" smtClean="0"/>
              <a:t>giữa</a:t>
            </a:r>
            <a:r>
              <a:rPr lang="en-US" i="1" dirty="0" smtClean="0"/>
              <a:t> </a:t>
            </a:r>
            <a:r>
              <a:rPr lang="en-US" i="1" dirty="0" err="1" smtClean="0"/>
              <a:t>cơi</a:t>
            </a:r>
            <a:r>
              <a:rPr lang="en-US" i="1" dirty="0" smtClean="0"/>
              <a:t> </a:t>
            </a:r>
            <a:r>
              <a:rPr lang="en-US" i="1" dirty="0" err="1" smtClean="0"/>
              <a:t>trầu</a:t>
            </a:r>
            <a:endParaRPr lang="en-US" i="1" dirty="0" smtClean="0"/>
          </a:p>
          <a:p>
            <a:pPr algn="ctr"/>
            <a:r>
              <a:rPr lang="en-US" i="1" dirty="0" err="1" smtClean="0"/>
              <a:t>Truyện</a:t>
            </a:r>
            <a:r>
              <a:rPr lang="en-US" i="1" dirty="0" smtClean="0"/>
              <a:t> </a:t>
            </a:r>
            <a:r>
              <a:rPr lang="en-US" i="1" dirty="0" err="1" smtClean="0"/>
              <a:t>Kiều</a:t>
            </a:r>
            <a:r>
              <a:rPr lang="en-US" i="1" dirty="0" smtClean="0"/>
              <a:t> </a:t>
            </a:r>
            <a:r>
              <a:rPr lang="en-US" i="1" dirty="0" err="1" smtClean="0"/>
              <a:t>gấp</a:t>
            </a:r>
            <a:r>
              <a:rPr lang="en-US" i="1" dirty="0" smtClean="0"/>
              <a:t> </a:t>
            </a:r>
            <a:r>
              <a:rPr lang="en-US" i="1" dirty="0" err="1" smtClean="0"/>
              <a:t>lại</a:t>
            </a:r>
            <a:r>
              <a:rPr lang="en-US" i="1" dirty="0" smtClean="0"/>
              <a:t> </a:t>
            </a:r>
            <a:r>
              <a:rPr lang="en-US" i="1" dirty="0" err="1" smtClean="0"/>
              <a:t>trên</a:t>
            </a:r>
            <a:r>
              <a:rPr lang="en-US" i="1" dirty="0" smtClean="0"/>
              <a:t> </a:t>
            </a:r>
            <a:r>
              <a:rPr lang="en-US" i="1" dirty="0" err="1" smtClean="0"/>
              <a:t>đầu</a:t>
            </a:r>
            <a:r>
              <a:rPr lang="en-US" i="1" dirty="0" smtClean="0"/>
              <a:t> </a:t>
            </a:r>
            <a:r>
              <a:rPr lang="en-US" i="1" dirty="0" err="1" smtClean="0"/>
              <a:t>bấy</a:t>
            </a:r>
            <a:r>
              <a:rPr lang="en-US" i="1" dirty="0" smtClean="0"/>
              <a:t> nay.</a:t>
            </a:r>
          </a:p>
          <a:p>
            <a:pPr algn="ctr"/>
            <a:endParaRPr lang="vi-VN" i="1" dirty="0"/>
          </a:p>
          <a:p>
            <a:pPr algn="ctr"/>
            <a:r>
              <a:rPr lang="vi-VN" i="1" dirty="0"/>
              <a:t>Cánh màn khép lỏng cả ngày</a:t>
            </a:r>
          </a:p>
          <a:p>
            <a:pPr algn="ctr"/>
            <a:r>
              <a:rPr lang="vi-VN" i="1" dirty="0"/>
              <a:t>Ruộng vườn vắng mẹ cuốc cày sớm trưa</a:t>
            </a:r>
          </a:p>
          <a:p>
            <a:pPr algn="ctr"/>
            <a:r>
              <a:rPr lang="vi-VN" i="1" dirty="0"/>
              <a:t>Nắng mưa từ những ngày xưa</a:t>
            </a:r>
          </a:p>
          <a:p>
            <a:pPr algn="ctr"/>
            <a:r>
              <a:rPr lang="vi-VN" i="1" dirty="0"/>
              <a:t>Lặn trong đời mẹ đến giờ chưa tan.</a:t>
            </a:r>
          </a:p>
          <a:p>
            <a:pPr algn="ctr"/>
            <a:r>
              <a:rPr lang="vi-VN" i="1" dirty="0"/>
              <a:t> </a:t>
            </a:r>
          </a:p>
          <a:p>
            <a:pPr algn="ctr"/>
            <a:r>
              <a:rPr lang="vi-VN" i="1" dirty="0"/>
              <a:t>Khắp người đau buốt, nóng ran</a:t>
            </a:r>
          </a:p>
          <a:p>
            <a:pPr algn="ctr"/>
            <a:r>
              <a:rPr lang="vi-VN" i="1" dirty="0"/>
              <a:t>Mẹ ơi! Cô bác xóm làng đến thăm</a:t>
            </a:r>
          </a:p>
          <a:p>
            <a:pPr algn="ctr"/>
            <a:r>
              <a:rPr lang="vi-VN" i="1" dirty="0"/>
              <a:t>Người cho trứng, người cho cam</a:t>
            </a:r>
          </a:p>
          <a:p>
            <a:pPr algn="ctr"/>
            <a:r>
              <a:rPr lang="vi-VN" i="1" dirty="0"/>
              <a:t>Và anh y sĩ đã mang thuốc vào</a:t>
            </a:r>
            <a:r>
              <a:rPr lang="vi-VN" i="1" dirty="0" smtClean="0"/>
              <a:t>.</a:t>
            </a:r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vi-VN" dirty="0"/>
          </a:p>
          <a:p>
            <a:pPr algn="ctr"/>
            <a:r>
              <a:rPr lang="vi-VN" i="1" dirty="0"/>
              <a:t> </a:t>
            </a:r>
            <a:endParaRPr lang="vi-VN" dirty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 smtClean="0"/>
          </a:p>
          <a:p>
            <a:pPr algn="ctr"/>
            <a:endParaRPr lang="en-US" sz="1100" i="1" dirty="0" smtClean="0"/>
          </a:p>
          <a:p>
            <a:pPr algn="ctr"/>
            <a:r>
              <a:rPr lang="vi-VN" i="1" dirty="0" smtClean="0"/>
              <a:t>Sáng </a:t>
            </a:r>
            <a:r>
              <a:rPr lang="vi-VN" i="1" dirty="0"/>
              <a:t>nay trời đổ mưa rào</a:t>
            </a:r>
            <a:endParaRPr lang="vi-VN" dirty="0"/>
          </a:p>
          <a:p>
            <a:pPr algn="ctr"/>
            <a:r>
              <a:rPr lang="vi-VN" i="1" dirty="0"/>
              <a:t>Nắng trong trái chín ngọt ngào bay  hương</a:t>
            </a:r>
            <a:endParaRPr lang="vi-VN" dirty="0"/>
          </a:p>
          <a:p>
            <a:pPr algn="ctr"/>
            <a:r>
              <a:rPr lang="vi-VN" i="1" dirty="0"/>
              <a:t>Cả đời đi gió đi sương</a:t>
            </a:r>
            <a:endParaRPr lang="vi-VN" dirty="0"/>
          </a:p>
          <a:p>
            <a:pPr algn="ctr"/>
            <a:r>
              <a:rPr lang="vi-VN" i="1" dirty="0"/>
              <a:t>Bây giờ mẹ lại lần giường tập đi.</a:t>
            </a:r>
            <a:endParaRPr lang="en-US" i="1" dirty="0"/>
          </a:p>
          <a:p>
            <a:pPr algn="ctr"/>
            <a:endParaRPr lang="vi-VN" dirty="0"/>
          </a:p>
          <a:p>
            <a:pPr algn="ctr"/>
            <a:r>
              <a:rPr lang="vi-VN" i="1" dirty="0"/>
              <a:t>Mẹ vui con có quản gì</a:t>
            </a:r>
            <a:endParaRPr lang="vi-VN" dirty="0"/>
          </a:p>
          <a:p>
            <a:pPr algn="ctr"/>
            <a:r>
              <a:rPr lang="vi-VN" i="1" dirty="0"/>
              <a:t>Ngâm thơ kể chuyện, rồi thì múa ca</a:t>
            </a:r>
            <a:endParaRPr lang="vi-VN" dirty="0"/>
          </a:p>
          <a:p>
            <a:pPr algn="ctr"/>
            <a:r>
              <a:rPr lang="vi-VN" i="1" dirty="0"/>
              <a:t>Rồi con diễn kịch giữa nhà</a:t>
            </a:r>
            <a:endParaRPr lang="vi-VN" dirty="0"/>
          </a:p>
          <a:p>
            <a:pPr algn="ctr"/>
            <a:r>
              <a:rPr lang="vi-VN" i="1" dirty="0"/>
              <a:t>Một mình con sắm cả ba vai chèo.</a:t>
            </a:r>
            <a:endParaRPr lang="vi-VN" dirty="0"/>
          </a:p>
          <a:p>
            <a:pPr algn="ctr"/>
            <a:r>
              <a:rPr lang="vi-VN" i="1" dirty="0"/>
              <a:t> </a:t>
            </a:r>
            <a:endParaRPr lang="vi-VN" dirty="0"/>
          </a:p>
          <a:p>
            <a:pPr algn="ctr"/>
            <a:r>
              <a:rPr lang="vi-VN" i="1" dirty="0"/>
              <a:t>Vì con, mẹ khổ đủ điều</a:t>
            </a:r>
            <a:endParaRPr lang="vi-VN" dirty="0"/>
          </a:p>
          <a:p>
            <a:pPr algn="ctr"/>
            <a:r>
              <a:rPr lang="vi-VN" i="1" dirty="0"/>
              <a:t>Quanh đôi mắt mẹ đã nhiều nếp nhăn</a:t>
            </a:r>
            <a:endParaRPr lang="vi-VN" dirty="0"/>
          </a:p>
          <a:p>
            <a:pPr algn="ctr"/>
            <a:r>
              <a:rPr lang="vi-VN" i="1" dirty="0"/>
              <a:t>Con mong mẹ khoẻ dần dần</a:t>
            </a:r>
            <a:endParaRPr lang="vi-VN" dirty="0"/>
          </a:p>
          <a:p>
            <a:pPr algn="ctr"/>
            <a:r>
              <a:rPr lang="vi-VN" i="1" dirty="0"/>
              <a:t>Ngày ăn ngon miệng, đêm nằm ngủ say.</a:t>
            </a:r>
            <a:endParaRPr lang="vi-VN" dirty="0"/>
          </a:p>
          <a:p>
            <a:pPr algn="ctr"/>
            <a:r>
              <a:rPr lang="vi-VN" i="1" dirty="0"/>
              <a:t> </a:t>
            </a:r>
            <a:endParaRPr lang="vi-VN" dirty="0"/>
          </a:p>
          <a:p>
            <a:pPr algn="ctr"/>
            <a:r>
              <a:rPr lang="vi-VN" i="1" dirty="0"/>
              <a:t>Rồi ra đọc sách, cấy cày</a:t>
            </a:r>
            <a:endParaRPr lang="vi-VN" dirty="0"/>
          </a:p>
          <a:p>
            <a:pPr algn="ctr"/>
            <a:r>
              <a:rPr lang="vi-VN" i="1" dirty="0"/>
              <a:t>Mẹ là đất nước, tháng ngày của con...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0000"/>
            <a:ext cx="5553559" cy="4914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5817" y="2743200"/>
            <a:ext cx="17145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CƠI TRẦU</a:t>
            </a:r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81800" y="2730500"/>
            <a:ext cx="17145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SĨ</a:t>
            </a:r>
            <a:endParaRPr lang="en-US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5903099" cy="4214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09215"/>
            <a:ext cx="3657600" cy="532818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06900" y="3276600"/>
            <a:ext cx="41148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i="1">
                <a:solidFill>
                  <a:schemeClr val="accent3"/>
                </a:solidFill>
                <a:latin typeface="+mj-lt"/>
                <a:cs typeface="Arial" pitchFamily="34" charset="0"/>
              </a:rPr>
              <a:t>Truyện Kiều </a:t>
            </a:r>
            <a:r>
              <a:rPr lang="vi-VN" sz="2800" b="1">
                <a:solidFill>
                  <a:schemeClr val="accent3"/>
                </a:solidFill>
                <a:latin typeface="+mj-lt"/>
                <a:cs typeface="Arial" pitchFamily="34" charset="0"/>
              </a:rPr>
              <a:t>là tên gọi phổ biến của tác phẩm </a:t>
            </a:r>
            <a:r>
              <a:rPr lang="vi-VN" sz="2800" b="1" i="1">
                <a:solidFill>
                  <a:schemeClr val="accent3"/>
                </a:solidFill>
                <a:latin typeface="+mj-lt"/>
                <a:cs typeface="Arial" pitchFamily="34" charset="0"/>
              </a:rPr>
              <a:t>Đoạn Trường Tân Thanh</a:t>
            </a:r>
            <a:r>
              <a:rPr lang="en-US" sz="2800" b="1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vi-VN" sz="2800" b="1">
                <a:solidFill>
                  <a:schemeClr val="accent3"/>
                </a:solidFill>
                <a:latin typeface="+mj-lt"/>
                <a:cs typeface="Arial" pitchFamily="34" charset="0"/>
              </a:rPr>
              <a:t>của đại thi hào Nguyễn Du</a:t>
            </a:r>
            <a:r>
              <a:rPr lang="vi-VN" sz="2800" b="1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.</a:t>
            </a:r>
            <a:endParaRPr lang="en-US" sz="2800" b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1199070"/>
            <a:ext cx="2209800" cy="186347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 KIỀU</a:t>
            </a:r>
            <a:endParaRPr lang="en-US" sz="25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303756" y="2836662"/>
            <a:ext cx="8318500" cy="40626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</a:p>
          <a:p>
            <a:pPr algn="ctr"/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495675" y="2895600"/>
            <a:ext cx="114300" cy="462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86100" y="3667126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505202" y="4686300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457700" y="5219700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152900" y="6527838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4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524000"/>
            <a:ext cx="5943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675" y="2374686"/>
            <a:ext cx="8885606" cy="3458701"/>
            <a:chOff x="-107646" y="3181137"/>
            <a:chExt cx="8885606" cy="3458701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-76200" y="3531057"/>
              <a:ext cx="8854160" cy="310878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indent="228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điệu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just"/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1,2</a:t>
              </a:r>
            </a:p>
            <a:p>
              <a:pPr algn="just"/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just"/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4,5</a:t>
              </a:r>
            </a:p>
            <a:p>
              <a:pPr algn="just"/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4: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6,7</a:t>
              </a:r>
              <a:endPara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-107646" y="3181137"/>
              <a:ext cx="323850" cy="104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24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723</Words>
  <Application>Microsoft Office PowerPoint</Application>
  <PresentationFormat>On-screen Show (4:3)</PresentationFormat>
  <Paragraphs>167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130</cp:revision>
  <dcterms:created xsi:type="dcterms:W3CDTF">2002-01-02T21:05:36Z</dcterms:created>
  <dcterms:modified xsi:type="dcterms:W3CDTF">2019-08-11T14:39:14Z</dcterms:modified>
</cp:coreProperties>
</file>