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8" r:id="rId2"/>
    <p:sldId id="257" r:id="rId3"/>
    <p:sldId id="289" r:id="rId4"/>
    <p:sldId id="258" r:id="rId5"/>
    <p:sldId id="259" r:id="rId6"/>
    <p:sldId id="260" r:id="rId7"/>
    <p:sldId id="271" r:id="rId8"/>
    <p:sldId id="262" r:id="rId9"/>
    <p:sldId id="263" r:id="rId10"/>
    <p:sldId id="286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84" r:id="rId19"/>
    <p:sldId id="285" r:id="rId20"/>
    <p:sldId id="276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2" autoAdjust="0"/>
    <p:restoredTop sz="94579" autoAdjust="0"/>
  </p:normalViewPr>
  <p:slideViewPr>
    <p:cSldViewPr snapToGrid="0">
      <p:cViewPr>
        <p:scale>
          <a:sx n="75" d="100"/>
          <a:sy n="75" d="100"/>
        </p:scale>
        <p:origin x="-33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95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908B-F914-42F3-8732-A9D63C8DB09A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52B01-0824-4962-8860-53A9E7C1F1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3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6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749738" y="1066800"/>
            <a:ext cx="1048512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 ĐỌC - TUẦN </a:t>
            </a:r>
            <a:r>
              <a:rPr lang="en-US" sz="4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TIẾT </a:t>
            </a:r>
            <a:r>
              <a:rPr lang="en-US" sz="4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06400" y="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1219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124200" y="31242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458200" y="335280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1" y="5867400"/>
            <a:ext cx="2628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62983" y="5661025"/>
            <a:ext cx="151341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854268" y="20638"/>
            <a:ext cx="151341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789708" y="5464175"/>
            <a:ext cx="1136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306653" y="-254794"/>
            <a:ext cx="1135063" cy="18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Hộp_Văn_Bản 2"/>
          <p:cNvSpPr txBox="1">
            <a:spLocks noChangeArrowheads="1"/>
          </p:cNvSpPr>
          <p:nvPr/>
        </p:nvSpPr>
        <p:spPr bwMode="auto">
          <a:xfrm>
            <a:off x="0" y="3886201"/>
            <a:ext cx="1219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 cổ n</a:t>
            </a:r>
            <a:r>
              <a:rPr lang="vi-VN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ước</a:t>
            </a:r>
            <a:r>
              <a:rPr lang="en-US" sz="6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mình</a:t>
            </a:r>
            <a:endParaRPr lang="en-US" sz="6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Tôi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yêu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truyện cổ nước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tôi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Vừa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nhân hậu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lại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tuyệt vời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sâu xa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Thương người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rồi mới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thương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ta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Yêu nhau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dù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mấy cách xa cũng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tìm</a:t>
            </a:r>
            <a:endParaRPr lang="en-US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Rất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công bằng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,  rất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thông minh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4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Vừa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độ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lại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đa tình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đa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mang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85487" y="4898822"/>
            <a:ext cx="182880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1210035" y="3455651"/>
            <a:ext cx="635876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699093" y="4128813"/>
            <a:ext cx="299546" cy="6674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4797724" y="3469165"/>
            <a:ext cx="182880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6726619" y="2627586"/>
            <a:ext cx="257503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5964622" y="2049514"/>
            <a:ext cx="278523" cy="44669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9461500" y="1236718"/>
            <a:ext cx="449942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11233808" y="1944415"/>
            <a:ext cx="635876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11556124" y="4878176"/>
            <a:ext cx="635876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//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Hình Chữ nhật 13"/>
          <p:cNvSpPr/>
          <p:nvPr/>
        </p:nvSpPr>
        <p:spPr>
          <a:xfrm>
            <a:off x="11573202" y="2702661"/>
            <a:ext cx="352098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/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Hình Chữ nhật 14"/>
          <p:cNvSpPr/>
          <p:nvPr/>
        </p:nvSpPr>
        <p:spPr>
          <a:xfrm>
            <a:off x="10967795" y="4168353"/>
            <a:ext cx="378372" cy="66215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/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9706" y="1026143"/>
            <a:ext cx="10656278" cy="4323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trắng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/>
            <a:r>
              <a:rPr lang="en-US" sz="4400" b="1" smtClean="0">
                <a:latin typeface="Arial" pitchFamily="34" charset="0"/>
                <a:cs typeface="Arial" pitchFamily="34" charset="0"/>
              </a:rPr>
              <a:t> Đã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trải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nắng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mưa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iúp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sắc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tộc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truyền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tốt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đẹp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minh, </a:t>
            </a:r>
            <a:r>
              <a:rPr lang="en-US" sz="4400" b="1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 hậu.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ề 5"/>
          <p:cNvSpPr>
            <a:spLocks noGrp="1"/>
          </p:cNvSpPr>
          <p:nvPr>
            <p:ph type="title" idx="4294967295"/>
          </p:nvPr>
        </p:nvSpPr>
        <p:spPr>
          <a:xfrm>
            <a:off x="204952" y="0"/>
            <a:ext cx="11987048" cy="867103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hiểu bài - Thảo luận nhóm </a:t>
            </a:r>
            <a:r>
              <a:rPr lang="vi-VN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trả lời các câu hỏi: 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346840" y="715177"/>
            <a:ext cx="1152459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1: 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sao tác giả yêu truyện cổ nước nhà?</a:t>
            </a:r>
          </a:p>
          <a:p>
            <a:r>
              <a:rPr lang="en-US" sz="4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Bài thơ gợi cho em nhớ những truyện cổ nào?</a:t>
            </a:r>
          </a:p>
          <a:p>
            <a:r>
              <a:rPr lang="en-US" sz="4400" b="1" i="1" spc="-8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</a:t>
            </a:r>
            <a:r>
              <a:rPr lang="en-US" sz="4400" b="1" spc="-8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Tìm thêm những câu chuyện cổ khác thể hiện lòng nhân hậu của người Việt Nam ta.</a:t>
            </a:r>
          </a:p>
          <a:p>
            <a:r>
              <a:rPr lang="en-US" sz="4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4</a:t>
            </a: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Em hiểu ý hai dòng thơ cuối bài như thế nào?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75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2368" y="261175"/>
            <a:ext cx="10609977" cy="1132196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7084" y="1365711"/>
            <a:ext cx="12192001" cy="5027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ruyện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ý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giúp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quý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báu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cha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minh,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mang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…;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đời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răng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dạy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quý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báu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cha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ông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ở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hiền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tin.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68" y="446604"/>
            <a:ext cx="9457151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gợi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6831" y="1960562"/>
            <a:ext cx="4083485" cy="4897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36" y="1825625"/>
            <a:ext cx="518159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17" y="3691982"/>
            <a:ext cx="2873288" cy="2981325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2757714" y="1726977"/>
            <a:ext cx="74748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 3: Hãy tìm thêm những truyện cổ tích khác thể hiện lòng nhân hậu của người Việt Nam ta.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97" y="0"/>
            <a:ext cx="3599964" cy="3428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878" y="331076"/>
            <a:ext cx="3214383" cy="4635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70" y="3294993"/>
            <a:ext cx="3003898" cy="334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368" y="504496"/>
            <a:ext cx="4695101" cy="58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00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Tôi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nghe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truyện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cổ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thầm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4000" b="1" dirty="0" err="1">
                <a:latin typeface="Arial" pitchFamily="34" charset="0"/>
                <a:cs typeface="Arial" pitchFamily="34" charset="0"/>
              </a:rPr>
              <a:t>L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ời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dạy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cũng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đời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04800" y="2801258"/>
            <a:ext cx="4085050" cy="2902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820229" y="2475219"/>
            <a:ext cx="5862019" cy="37363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16000" b="1" i="1" dirty="0">
                <a:latin typeface="Arial" pitchFamily="34" charset="0"/>
                <a:cs typeface="Arial" pitchFamily="34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764064" y="3300994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 build="p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46185" y="926123"/>
            <a:ext cx="5392615" cy="4091354"/>
          </a:xfrm>
          <a:prstGeom prst="cloudCallout">
            <a:avLst>
              <a:gd name="adj1" fmla="val -35181"/>
              <a:gd name="adj2" fmla="val 613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ngợi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ông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 ta?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063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72750" y="1290935"/>
            <a:ext cx="395493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uyệt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vời</a:t>
            </a:r>
            <a:endParaRPr lang="en-US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hân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xa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79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2171" y="1928168"/>
            <a:ext cx="102761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400" b="1" spc="50" err="1">
                <a:ln w="11430"/>
                <a:latin typeface="Arial" pitchFamily="34" charset="0"/>
                <a:cs typeface="Arial" pitchFamily="34" charset="0"/>
              </a:rPr>
              <a:t>c</a:t>
            </a:r>
            <a:r>
              <a:rPr lang="en-US" sz="4400" b="1" cap="none" spc="50" err="1" smtClean="0">
                <a:ln w="11430"/>
                <a:latin typeface="Arial" pitchFamily="34" charset="0"/>
                <a:cs typeface="Arial" pitchFamily="34" charset="0"/>
              </a:rPr>
              <a:t>ông</a:t>
            </a:r>
            <a:r>
              <a:rPr lang="en-US" sz="4400" b="1" cap="none" spc="50" smtClean="0">
                <a:ln w="11430"/>
                <a:latin typeface="Arial" pitchFamily="34" charset="0"/>
                <a:cs typeface="Arial" pitchFamily="34" charset="0"/>
              </a:rPr>
              <a:t> bằng,</a:t>
            </a:r>
            <a:r>
              <a:rPr lang="en-US" sz="4400" b="1" spc="50" smtClean="0">
                <a:ln w="11430"/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cap="none" spc="50" smtClean="0">
                <a:ln w="11430"/>
                <a:latin typeface="Arial" pitchFamily="34" charset="0"/>
                <a:cs typeface="Arial" pitchFamily="34" charset="0"/>
              </a:rPr>
              <a:t>hông minh, </a:t>
            </a:r>
            <a:r>
              <a:rPr lang="en-US" sz="4400" b="1" spc="50" smtClean="0">
                <a:ln w="11430"/>
                <a:latin typeface="Arial" pitchFamily="34" charset="0"/>
                <a:cs typeface="Arial" pitchFamily="34" charset="0"/>
              </a:rPr>
              <a:t>đ</a:t>
            </a:r>
            <a:r>
              <a:rPr lang="en-US" sz="4400" b="1" cap="none" spc="50" smtClean="0">
                <a:ln w="11430"/>
                <a:latin typeface="Arial" pitchFamily="34" charset="0"/>
                <a:cs typeface="Arial" pitchFamily="34" charset="0"/>
              </a:rPr>
              <a:t>ộ </a:t>
            </a:r>
            <a:r>
              <a:rPr lang="en-US" sz="4400" b="1" cap="none" spc="50" dirty="0" err="1" smtClean="0">
                <a:ln w="11430"/>
                <a:latin typeface="Arial" pitchFamily="34" charset="0"/>
                <a:cs typeface="Arial" pitchFamily="34" charset="0"/>
              </a:rPr>
              <a:t>lượng</a:t>
            </a:r>
            <a:r>
              <a:rPr lang="en-US" sz="4400" b="1" cap="none" spc="50" dirty="0" smtClean="0">
                <a:ln w="11430"/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b="1" spc="50" err="1" smtClean="0">
                <a:ln w="11430"/>
                <a:latin typeface="Arial" pitchFamily="34" charset="0"/>
                <a:cs typeface="Arial" pitchFamily="34" charset="0"/>
              </a:rPr>
              <a:t>đ</a:t>
            </a:r>
            <a:r>
              <a:rPr lang="en-US" sz="4400" b="1" cap="none" spc="50" err="1" smtClean="0">
                <a:ln w="11430"/>
                <a:latin typeface="Arial" pitchFamily="34" charset="0"/>
                <a:cs typeface="Arial" pitchFamily="34" charset="0"/>
              </a:rPr>
              <a:t>a</a:t>
            </a:r>
            <a:r>
              <a:rPr lang="en-US" sz="4400" b="1" cap="none" spc="50" smtClean="0">
                <a:ln w="11430"/>
                <a:latin typeface="Arial" pitchFamily="34" charset="0"/>
                <a:cs typeface="Arial" pitchFamily="34" charset="0"/>
              </a:rPr>
              <a:t> tình, </a:t>
            </a:r>
            <a:r>
              <a:rPr lang="en-US" sz="4400" b="1" spc="50" smtClean="0">
                <a:ln w="11430"/>
                <a:latin typeface="Arial" pitchFamily="34" charset="0"/>
                <a:cs typeface="Arial" pitchFamily="34" charset="0"/>
              </a:rPr>
              <a:t>đ</a:t>
            </a:r>
            <a:r>
              <a:rPr lang="en-US" sz="4400" b="1" cap="none" spc="50" smtClean="0">
                <a:ln w="11430"/>
                <a:latin typeface="Arial" pitchFamily="34" charset="0"/>
                <a:cs typeface="Arial" pitchFamily="34" charset="0"/>
              </a:rPr>
              <a:t>a </a:t>
            </a:r>
            <a:r>
              <a:rPr lang="en-US" sz="4400" b="1" cap="none" spc="50" dirty="0" err="1" smtClean="0">
                <a:ln w="11430"/>
                <a:latin typeface="Arial" pitchFamily="34" charset="0"/>
                <a:cs typeface="Arial" pitchFamily="34" charset="0"/>
              </a:rPr>
              <a:t>mang</a:t>
            </a:r>
            <a:endParaRPr lang="en-US" sz="4400" b="1" cap="none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406398" y="232006"/>
            <a:ext cx="105809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 những từ ngữ thể hiện phẩm chất quý báu của ông cha ta qua baì thơ?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546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785" y="87682"/>
            <a:ext cx="7859586" cy="10146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cũ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089421"/>
            <a:ext cx="2496457" cy="2562225"/>
          </a:xfrm>
          <a:prstGeom prst="rect">
            <a:avLst/>
          </a:prstGeom>
        </p:spPr>
      </p:pic>
      <p:sp>
        <p:nvSpPr>
          <p:cNvPr id="7" name="Hình Chữ nhật 6"/>
          <p:cNvSpPr/>
          <p:nvPr/>
        </p:nvSpPr>
        <p:spPr>
          <a:xfrm>
            <a:off x="2264229" y="3072348"/>
            <a:ext cx="9681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 bài tập đọc “Dế Mèn bênh vực kẻ yếu” em thấy Dế Mèn như thế nào? Em học tập ở bạn ấy được điều gì?</a:t>
            </a:r>
            <a:endParaRPr lang="en-US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841827" y="1378635"/>
            <a:ext cx="10174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Đọc bài:  “Dế Mèn bênh vực kẻ yếu” và trả lời câu hỏi sau: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621" y="335966"/>
            <a:ext cx="10515600" cy="799796"/>
          </a:xfrm>
        </p:spPr>
        <p:txBody>
          <a:bodyPr>
            <a:noAutofit/>
          </a:bodyPr>
          <a:lstStyle/>
          <a:p>
            <a:pPr algn="ctr"/>
            <a:r>
              <a:rPr lang="en-US" sz="400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n</a:t>
            </a:r>
            <a:r>
              <a:rPr lang="vi-VN" sz="400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m 6 </a:t>
            </a:r>
            <a:r>
              <a:rPr lang="en-US" sz="400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sz="400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4000" smtClean="0">
                <a:latin typeface="Arial" pitchFamily="34" charset="0"/>
                <a:cs typeface="Arial" pitchFamily="34" charset="0"/>
              </a:rPr>
              <a:t> 2019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u="sng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4000" u="sng" dirty="0" err="1" smtClean="0">
                <a:latin typeface="Arial" pitchFamily="34" charset="0"/>
                <a:cs typeface="Arial" pitchFamily="34" charset="0"/>
              </a:rPr>
              <a:t>ập</a:t>
            </a:r>
            <a:r>
              <a:rPr lang="en-US" sz="4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u="sng" dirty="0" err="1" smtClean="0">
                <a:latin typeface="Arial" pitchFamily="34" charset="0"/>
                <a:cs typeface="Arial" pitchFamily="34" charset="0"/>
              </a:rPr>
              <a:t>đọc</a:t>
            </a:r>
            <a:endParaRPr lang="en-US" sz="4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695" y="2789873"/>
            <a:ext cx="10515600" cy="33726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400" u="sng" smtClean="0">
                <a:latin typeface="Arial" pitchFamily="34" charset="0"/>
                <a:cs typeface="Arial" pitchFamily="34" charset="0"/>
              </a:rPr>
              <a:t>Nội </a:t>
            </a:r>
            <a:r>
              <a:rPr lang="en-US" sz="4400" u="sng" dirty="0" smtClean="0">
                <a:latin typeface="Arial" pitchFamily="34" charset="0"/>
                <a:cs typeface="Arial" pitchFamily="34" charset="0"/>
              </a:rPr>
              <a:t>dung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indent="0">
              <a:buNone/>
            </a:pPr>
            <a:r>
              <a:rPr lang="vi-VN" sz="4400" b="1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vi-VN" sz="4400" b="1" dirty="0">
                <a:latin typeface="Arial" pitchFamily="34" charset="0"/>
                <a:cs typeface="Arial" pitchFamily="34" charset="0"/>
              </a:rPr>
              <a:t>ngợi truyện cổ nước ta vừa nhân hậu, thông minh vừa chứa đựng kinh nghiệm quý báu của cha ông.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6806" y="1167372"/>
            <a:ext cx="7488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15757" y="2031231"/>
            <a:ext cx="3874477" cy="4407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Lâm Thị Mỹ Dạ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224" y="-300625"/>
            <a:ext cx="10515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truyện cổ nước tôi/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hậu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lại tuyệt vời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rồi mới thương ta/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nhau /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mấy cách xa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tìm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Ở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607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23748" y="2967335"/>
            <a:ext cx="9944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đọc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học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thuộc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27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2" y="2740025"/>
            <a:ext cx="10515600" cy="18436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3567" y="1337828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Dặn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dò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553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 txBox="1"/>
          <p:nvPr/>
        </p:nvSpPr>
        <p:spPr>
          <a:xfrm>
            <a:off x="478972" y="540658"/>
            <a:ext cx="112776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>
              <a:defRPr/>
            </a:pPr>
            <a:r>
              <a:rPr lang="en-US" sz="4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  bài tập đọc “Dế Mèn bênh vực kẻ yếu” em thấy Dế Mèn luôn có </a:t>
            </a:r>
            <a:r>
              <a:rPr lang="en-US" sz="4000" b="1" i="1" smtClean="0">
                <a:latin typeface="Arial" pitchFamily="34" charset="0"/>
                <a:cs typeface="Arial" pitchFamily="34" charset="0"/>
              </a:rPr>
              <a:t>lòng 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nghĩa hiệp, ghét áp bức, bất công, bênh vực những ng</a:t>
            </a:r>
            <a:r>
              <a:rPr lang="vi-VN" sz="4000" b="1" i="1">
                <a:latin typeface="Arial" pitchFamily="34" charset="0"/>
                <a:cs typeface="Arial" pitchFamily="34" charset="0"/>
              </a:rPr>
              <a:t>ười</a:t>
            </a:r>
            <a:r>
              <a:rPr lang="en-US" sz="4000" b="1" i="1">
                <a:latin typeface="Arial" pitchFamily="34" charset="0"/>
                <a:cs typeface="Arial" pitchFamily="34" charset="0"/>
              </a:rPr>
              <a:t> yếu đuối, bất hạnh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ở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>
                <a:latin typeface="Arial" pitchFamily="34" charset="0"/>
                <a:cs typeface="Arial" pitchFamily="34" charset="0"/>
              </a:rPr>
              <a:t>Dế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Mèn ngộ nghĩnh, </a:t>
            </a:r>
            <a:r>
              <a:rPr lang="vi-VN" sz="4000" b="1">
                <a:latin typeface="Arial" pitchFamily="34" charset="0"/>
                <a:cs typeface="Arial" pitchFamily="34" charset="0"/>
              </a:rPr>
              <a:t>đáng</a:t>
            </a:r>
            <a:r>
              <a:rPr lang="en-US" sz="4000" b="1">
                <a:latin typeface="Arial" pitchFamily="34" charset="0"/>
                <a:cs typeface="Arial" pitchFamily="34" charset="0"/>
              </a:rPr>
              <a:t> yêu.</a:t>
            </a:r>
            <a:endParaRPr lang="vi-VN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1705" y="2967335"/>
            <a:ext cx="6529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456" y="4457700"/>
            <a:ext cx="19050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4457700"/>
            <a:ext cx="1714500" cy="2400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492" y="4457700"/>
            <a:ext cx="176212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6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51" y="152400"/>
            <a:ext cx="10421655" cy="8319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Thứ n</a:t>
            </a:r>
            <a:r>
              <a:rPr lang="vi-VN" sz="3600" dirty="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m ngày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tháng 9 năm 2019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Tập đọc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95661" y="2208155"/>
            <a:ext cx="3874477" cy="440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Theo Lâm Thị Mỹ Dạ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3985" y="1012892"/>
            <a:ext cx="80834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Truyện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cổ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Đoạn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1: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ôi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yêu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…..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hật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trì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M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rặng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dừa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nghiêng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3: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Đời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cha….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ông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4: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…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gì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5: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hần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lại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066" y="437449"/>
            <a:ext cx="100976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v</a:t>
            </a:r>
            <a:r>
              <a:rPr lang="vi-VN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có thể chia làm bao nhiêu </a:t>
            </a:r>
            <a:r>
              <a:rPr lang="vi-VN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4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oạn?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980369" y="1274857"/>
            <a:ext cx="5144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Bài chia làm 5 đoạn:</a:t>
            </a: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32045" y="1902475"/>
            <a:ext cx="3281819" cy="17411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err="1">
                <a:latin typeface="Arial" pitchFamily="34" charset="0"/>
                <a:cs typeface="Arial" pitchFamily="34" charset="0"/>
              </a:rPr>
              <a:t>t</a:t>
            </a:r>
            <a:r>
              <a:rPr lang="en-US" sz="4000" b="1" err="1" smtClean="0">
                <a:latin typeface="Arial" pitchFamily="34" charset="0"/>
                <a:cs typeface="Arial" pitchFamily="34" charset="0"/>
              </a:rPr>
              <a:t>ruyện</a:t>
            </a:r>
            <a:r>
              <a:rPr lang="en-US" sz="4000" b="1" smtClean="0">
                <a:latin typeface="Arial" pitchFamily="34" charset="0"/>
                <a:cs typeface="Arial" pitchFamily="34" charset="0"/>
              </a:rPr>
              <a:t> cổ, 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35896" y="1867979"/>
            <a:ext cx="3382027" cy="171606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tuyệt vời,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96300" y="1890281"/>
            <a:ext cx="3394554" cy="16283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sâu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09593" y="3359822"/>
            <a:ext cx="7204840" cy="16283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rặng dừa, 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nghiêng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soi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251892" y="378821"/>
            <a:ext cx="6527280" cy="174111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 </a:t>
            </a:r>
            <a:r>
              <a:rPr lang="vi-VN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tiếng, từ khó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3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0"/>
            <a:ext cx="11654971" cy="685800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 Tôi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tôi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Vừa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latin typeface="Arial" pitchFamily="34" charset="0"/>
                <a:cs typeface="Arial" pitchFamily="34" charset="0"/>
              </a:rPr>
              <a:t>hậu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tuyệt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vời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err="1">
                <a:latin typeface="Arial" pitchFamily="34" charset="0"/>
                <a:cs typeface="Arial" pitchFamily="34" charset="0"/>
              </a:rPr>
              <a:t>sâu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xa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Thương </a:t>
            </a:r>
            <a:r>
              <a:rPr lang="en-US" sz="4400" b="1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err="1">
                <a:latin typeface="Arial" pitchFamily="34" charset="0"/>
                <a:cs typeface="Arial" pitchFamily="34" charset="0"/>
              </a:rPr>
              <a:t>thương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ta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Yêu </a:t>
            </a:r>
            <a:r>
              <a:rPr lang="en-US" sz="440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dù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xa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err="1">
                <a:latin typeface="Arial" pitchFamily="34" charset="0"/>
                <a:cs typeface="Arial" pitchFamily="34" charset="0"/>
              </a:rPr>
              <a:t>cũng</a:t>
            </a:r>
            <a:r>
              <a:rPr lang="en-US" sz="4400">
                <a:latin typeface="Arial" pitchFamily="34" charset="0"/>
                <a:cs typeface="Arial" pitchFamily="34" charset="0"/>
              </a:rPr>
              <a:t>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tìm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      Rất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4400">
                <a:latin typeface="Arial" pitchFamily="34" charset="0"/>
                <a:cs typeface="Arial" pitchFamily="34" charset="0"/>
              </a:rPr>
              <a:t>, 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minh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4400" smtClean="0">
                <a:latin typeface="Arial" pitchFamily="34" charset="0"/>
                <a:cs typeface="Arial" pitchFamily="34" charset="0"/>
              </a:rPr>
              <a:t>Vừa </a:t>
            </a:r>
            <a:r>
              <a:rPr lang="en-US" sz="4400" b="1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44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tình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err="1">
                <a:latin typeface="Arial" pitchFamily="34" charset="0"/>
                <a:cs typeface="Arial" pitchFamily="34" charset="0"/>
              </a:rPr>
              <a:t>đa</a:t>
            </a:r>
            <a:r>
              <a:rPr lang="en-US" sz="4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smtClean="0">
                <a:latin typeface="Arial" pitchFamily="34" charset="0"/>
                <a:cs typeface="Arial" pitchFamily="34" charset="0"/>
              </a:rPr>
              <a:t>mang.</a:t>
            </a:r>
            <a:endParaRPr lang="en-US" sz="4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4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760</Words>
  <Application>Microsoft Office PowerPoint</Application>
  <PresentationFormat>Custom</PresentationFormat>
  <Paragraphs>93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năm ngày 19 tháng 9 năm 2019 Tập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 - Thảo luận nhóm đôi trả lời các câu hỏi: </vt:lpstr>
      <vt:lpstr>Câu 1: Vì sao tác giả yêu truyện cổ tích nước nhà? </vt:lpstr>
      <vt:lpstr>Câu 2: Bài thơ gợi cho em nhớ những chuyện cổ tích nào?</vt:lpstr>
      <vt:lpstr>PowerPoint Presentation</vt:lpstr>
      <vt:lpstr>PowerPoint Presentation</vt:lpstr>
      <vt:lpstr>Tôi nghe truyện cổ thầm thì Lời ông cha dạy cũng vì đời sau.</vt:lpstr>
      <vt:lpstr>PowerPoint Presentation</vt:lpstr>
      <vt:lpstr>PowerPoint Presentation</vt:lpstr>
      <vt:lpstr>Thứ năm 6 tháng 9 năm 2019 Tập đọc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94</cp:revision>
  <dcterms:created xsi:type="dcterms:W3CDTF">2017-12-07T05:39:04Z</dcterms:created>
  <dcterms:modified xsi:type="dcterms:W3CDTF">2019-09-15T14:41:16Z</dcterms:modified>
</cp:coreProperties>
</file>