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Lst>
  <p:notesMasterIdLst>
    <p:notesMasterId r:id="rId20"/>
  </p:notesMasterIdLst>
  <p:sldIdLst>
    <p:sldId id="284" r:id="rId2"/>
    <p:sldId id="257" r:id="rId3"/>
    <p:sldId id="289" r:id="rId4"/>
    <p:sldId id="287" r:id="rId5"/>
    <p:sldId id="276" r:id="rId6"/>
    <p:sldId id="258" r:id="rId7"/>
    <p:sldId id="277" r:id="rId8"/>
    <p:sldId id="259" r:id="rId9"/>
    <p:sldId id="278" r:id="rId10"/>
    <p:sldId id="260" r:id="rId11"/>
    <p:sldId id="281" r:id="rId12"/>
    <p:sldId id="280" r:id="rId13"/>
    <p:sldId id="288" r:id="rId14"/>
    <p:sldId id="279" r:id="rId15"/>
    <p:sldId id="267" r:id="rId16"/>
    <p:sldId id="274" r:id="rId17"/>
    <p:sldId id="282" r:id="rId18"/>
    <p:sldId id="283"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66"/>
    <a:srgbClr val="FF3300"/>
    <a:srgbClr val="CC0099"/>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506" y="-1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150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04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15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151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151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29EE2DB-0969-4CCA-8A6D-41079A61F453}" type="slidenum">
              <a:rPr lang="en-US"/>
              <a:pPr>
                <a:defRPr/>
              </a:pPr>
              <a:t>‹#›</a:t>
            </a:fld>
            <a:endParaRPr lang="en-US"/>
          </a:p>
        </p:txBody>
      </p:sp>
    </p:spTree>
    <p:extLst>
      <p:ext uri="{BB962C8B-B14F-4D97-AF65-F5344CB8AC3E}">
        <p14:creationId xmlns:p14="http://schemas.microsoft.com/office/powerpoint/2010/main" val="30462692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17E6AC0B-B456-439E-AF2D-72A0679F2BF9}" type="slidenum">
              <a:rPr lang="en-US" altLang="vi-VN" smtClean="0"/>
              <a:pPr/>
              <a:t>1</a:t>
            </a:fld>
            <a:endParaRPr lang="en-US" altLang="vi-VN" smtClean="0"/>
          </a:p>
        </p:txBody>
      </p:sp>
      <p:sp>
        <p:nvSpPr>
          <p:cNvPr id="21507"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5F3BC72B-4768-4D18-A2EF-9DA9C6729201}" type="slidenum">
              <a:rPr lang="en-US" altLang="vi-VN" sz="1200"/>
              <a:pPr algn="r"/>
              <a:t>1</a:t>
            </a:fld>
            <a:endParaRPr lang="en-US" altLang="vi-VN" sz="1200"/>
          </a:p>
        </p:txBody>
      </p:sp>
      <p:sp>
        <p:nvSpPr>
          <p:cNvPr id="21508" name="Rectangle 2"/>
          <p:cNvSpPr>
            <a:spLocks noGrp="1" noRot="1" noChangeAspect="1" noChangeArrowheads="1" noTextEdit="1"/>
          </p:cNvSpPr>
          <p:nvPr>
            <p:ph type="sldImg"/>
          </p:nvPr>
        </p:nvSpPr>
        <p:spPr>
          <a:ln/>
        </p:spPr>
      </p:sp>
      <p:sp>
        <p:nvSpPr>
          <p:cNvPr id="21509" name="Rectangle 3"/>
          <p:cNvSpPr>
            <a:spLocks noGrp="1" noChangeArrowheads="1"/>
          </p:cNvSpPr>
          <p:nvPr>
            <p:ph type="body" idx="1"/>
          </p:nvPr>
        </p:nvSpPr>
        <p:spPr>
          <a:noFill/>
          <a:ln/>
        </p:spPr>
        <p:txBody>
          <a:bodyPr/>
          <a:lstStyle/>
          <a:p>
            <a:pPr eaLnBrk="1" hangingPunct="1"/>
            <a:endParaRPr lang="vi-VN" altLang="vi-VN"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11B5E817-0A8F-45E5-BD84-5FB10BB4266C}" type="slidenum">
              <a:rPr lang="en-US" altLang="vi-VN" smtClean="0"/>
              <a:pPr/>
              <a:t>18</a:t>
            </a:fld>
            <a:endParaRPr lang="en-US" altLang="vi-VN" smtClean="0"/>
          </a:p>
        </p:txBody>
      </p:sp>
      <p:sp>
        <p:nvSpPr>
          <p:cNvPr id="22531"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A2562D12-D53A-4612-B45E-D28753EB221D}" type="slidenum">
              <a:rPr lang="en-US" altLang="vi-VN" sz="1200"/>
              <a:pPr algn="r"/>
              <a:t>18</a:t>
            </a:fld>
            <a:endParaRPr lang="en-US" altLang="vi-VN" sz="1200"/>
          </a:p>
        </p:txBody>
      </p:sp>
      <p:sp>
        <p:nvSpPr>
          <p:cNvPr id="22532" name="Rectangle 2"/>
          <p:cNvSpPr>
            <a:spLocks noGrp="1" noRot="1" noChangeAspect="1" noChangeArrowheads="1" noTextEdit="1"/>
          </p:cNvSpPr>
          <p:nvPr>
            <p:ph type="sldImg"/>
          </p:nvPr>
        </p:nvSpPr>
        <p:spPr>
          <a:ln/>
        </p:spPr>
      </p:sp>
      <p:sp>
        <p:nvSpPr>
          <p:cNvPr id="22533" name="Rectangle 3"/>
          <p:cNvSpPr>
            <a:spLocks noGrp="1" noChangeArrowheads="1"/>
          </p:cNvSpPr>
          <p:nvPr>
            <p:ph type="body" idx="1"/>
          </p:nvPr>
        </p:nvSpPr>
        <p:spPr>
          <a:noFill/>
          <a:ln/>
        </p:spPr>
        <p:txBody>
          <a:bodyPr/>
          <a:lstStyle/>
          <a:p>
            <a:pPr eaLnBrk="1" hangingPunct="1"/>
            <a:endParaRPr lang="vi-VN" altLang="vi-VN"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B52CB131-BF39-4D3D-BC7F-FF4A432811B7}" type="datetimeFigureOut">
              <a:rPr lang="en-US"/>
              <a:pPr>
                <a:defRPr/>
              </a:pPr>
              <a:t>9/12/2019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C100937-FD52-41E6-A3AC-D11BE0AB879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34B292B7-F681-4808-9F99-55FE1B8EF2AD}" type="datetimeFigureOut">
              <a:rPr lang="en-US"/>
              <a:pPr>
                <a:defRPr/>
              </a:pPr>
              <a:t>9/12/2019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71D9392-01EF-4194-B3AE-EBB3B9D83B6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8D5DDA89-DFD8-44A6-86C8-35E6B86C348C}" type="datetimeFigureOut">
              <a:rPr lang="en-US"/>
              <a:pPr>
                <a:defRPr/>
              </a:pPr>
              <a:t>9/12/2019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54A289-F85A-4071-B9A9-D92E9444675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2441FCD7-9B2D-4114-9A25-B3CCEDF4590C}" type="datetimeFigureOut">
              <a:rPr lang="en-US"/>
              <a:pPr>
                <a:defRPr/>
              </a:pPr>
              <a:t>9/12/2019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7A5156B-0C18-4063-B7D0-69A2B9C7F2F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94B046FF-2686-4DB4-9D32-8B4D859B7FFD}" type="datetimeFigureOut">
              <a:rPr lang="en-US"/>
              <a:pPr>
                <a:defRPr/>
              </a:pPr>
              <a:t>9/12/2019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5EF8A32-3C30-4A69-A354-29853A3E7C6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D1E340FB-20CE-41C0-8CBF-2C723CE81517}" type="datetimeFigureOut">
              <a:rPr lang="en-US"/>
              <a:pPr>
                <a:defRPr/>
              </a:pPr>
              <a:t>9/12/2019</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9EB9411-D1A9-40AD-B7D7-5D980FB9935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21DB6C8B-B323-4ED6-9579-D4C6059CAFB5}" type="datetimeFigureOut">
              <a:rPr lang="en-US"/>
              <a:pPr>
                <a:defRPr/>
              </a:pPr>
              <a:t>9/12/2019</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687BA1F-CB8B-4867-8B34-6DFACA29445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CD2CE099-DC0C-4887-9B76-54D548018A31}" type="datetimeFigureOut">
              <a:rPr lang="en-US"/>
              <a:pPr>
                <a:defRPr/>
              </a:pPr>
              <a:t>9/12/2019</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5151B05-AA5C-482A-A6F3-40520E9EA54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358EE2A3-B013-4CA8-9622-01F59AE3E573}" type="datetimeFigureOut">
              <a:rPr lang="en-US"/>
              <a:pPr>
                <a:defRPr/>
              </a:pPr>
              <a:t>9/12/2019</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F6496AA-8AC7-4CC6-AA4A-4DE8F24520B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5666E9A4-F611-4D9B-8FE2-EBD14D10F811}" type="datetimeFigureOut">
              <a:rPr lang="en-US"/>
              <a:pPr>
                <a:defRPr/>
              </a:pPr>
              <a:t>9/12/2019</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788474F-FEC8-41ED-B4D3-36D5C64D545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56EC96DB-5029-443C-A630-8589AC1E3788}" type="datetimeFigureOut">
              <a:rPr lang="en-US"/>
              <a:pPr>
                <a:defRPr/>
              </a:pPr>
              <a:t>9/12/2019</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8EFCC60-2154-4B8C-B692-3BFFDD81E24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17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fld id="{47C89E4A-FA1F-4E64-8B3C-943D7B85FEB1}" type="datetimeFigureOut">
              <a:rPr lang="en-US"/>
              <a:pPr>
                <a:defRPr/>
              </a:pPr>
              <a:t>9/12/2019</a:t>
            </a:fld>
            <a:endParaRPr lang="en-US"/>
          </a:p>
        </p:txBody>
      </p:sp>
      <p:sp>
        <p:nvSpPr>
          <p:cNvPr id="317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317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EFD7D3B8-08BF-422B-9B66-1D03B72D8C0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3"/>
          <p:cNvSpPr txBox="1">
            <a:spLocks noChangeArrowheads="1"/>
          </p:cNvSpPr>
          <p:nvPr/>
        </p:nvSpPr>
        <p:spPr bwMode="auto">
          <a:xfrm>
            <a:off x="457200" y="304800"/>
            <a:ext cx="8229600" cy="1524000"/>
          </a:xfrm>
          <a:prstGeom prst="rect">
            <a:avLst/>
          </a:prstGeom>
          <a:noFill/>
          <a:ln w="9525">
            <a:noFill/>
            <a:miter lim="800000"/>
            <a:headEnd/>
            <a:tailEnd/>
          </a:ln>
        </p:spPr>
        <p:txBody>
          <a:bodyPr/>
          <a:lstStyle/>
          <a:p>
            <a:pPr algn="ctr">
              <a:spcBef>
                <a:spcPct val="20000"/>
              </a:spcBef>
              <a:defRPr/>
            </a:pPr>
            <a:r>
              <a:rPr lang="en-US" altLang="vi-VN" sz="3200" b="1" u="sng" dirty="0" smtClean="0">
                <a:latin typeface="+mn-lt"/>
              </a:rPr>
              <a:t>Luyện </a:t>
            </a:r>
            <a:r>
              <a:rPr lang="en-US" altLang="vi-VN" sz="3200" b="1" u="sng" dirty="0">
                <a:latin typeface="+mn-lt"/>
              </a:rPr>
              <a:t>từ và câu </a:t>
            </a:r>
          </a:p>
        </p:txBody>
      </p:sp>
      <p:sp>
        <p:nvSpPr>
          <p:cNvPr id="4099" name="Hình Chữ nhật 6"/>
          <p:cNvSpPr>
            <a:spLocks noChangeArrowheads="1"/>
          </p:cNvSpPr>
          <p:nvPr/>
        </p:nvSpPr>
        <p:spPr bwMode="auto">
          <a:xfrm>
            <a:off x="228600" y="1371600"/>
            <a:ext cx="8305800" cy="1016000"/>
          </a:xfrm>
          <a:prstGeom prst="rect">
            <a:avLst/>
          </a:prstGeom>
          <a:noFill/>
          <a:ln w="9525">
            <a:noFill/>
            <a:miter lim="800000"/>
            <a:headEnd/>
            <a:tailEnd/>
          </a:ln>
        </p:spPr>
        <p:txBody>
          <a:bodyPr>
            <a:spAutoFit/>
          </a:bodyPr>
          <a:lstStyle/>
          <a:p>
            <a:pPr algn="ctr">
              <a:spcBef>
                <a:spcPct val="20000"/>
              </a:spcBef>
            </a:pPr>
            <a:r>
              <a:rPr lang="en-US" altLang="vi-VN" sz="6000" b="1" dirty="0">
                <a:solidFill>
                  <a:srgbClr val="FF0000"/>
                </a:solidFill>
              </a:rPr>
              <a:t>Dấu hai chấm</a:t>
            </a:r>
          </a:p>
        </p:txBody>
      </p:sp>
      <p:sp>
        <p:nvSpPr>
          <p:cNvPr id="2052" name="Hộp_Văn_Bản 7"/>
          <p:cNvSpPr txBox="1">
            <a:spLocks noChangeArrowheads="1"/>
          </p:cNvSpPr>
          <p:nvPr/>
        </p:nvSpPr>
        <p:spPr bwMode="auto">
          <a:xfrm>
            <a:off x="304800" y="3200400"/>
            <a:ext cx="8001000" cy="708025"/>
          </a:xfrm>
          <a:prstGeom prst="rect">
            <a:avLst/>
          </a:prstGeom>
          <a:noFill/>
          <a:ln w="9525">
            <a:noFill/>
            <a:miter lim="800000"/>
            <a:headEnd/>
            <a:tailEnd/>
          </a:ln>
        </p:spPr>
        <p:txBody>
          <a:bodyPr>
            <a:spAutoFit/>
          </a:bodyPr>
          <a:lstStyle/>
          <a:p>
            <a:r>
              <a:rPr lang="en-US" sz="4000" u="sng"/>
              <a:t>I. Nhận xét</a:t>
            </a:r>
          </a:p>
        </p:txBody>
      </p:sp>
      <p:sp>
        <p:nvSpPr>
          <p:cNvPr id="2053" name="Hộp_Văn_Bản 8"/>
          <p:cNvSpPr txBox="1">
            <a:spLocks noChangeArrowheads="1"/>
          </p:cNvSpPr>
          <p:nvPr/>
        </p:nvSpPr>
        <p:spPr bwMode="auto">
          <a:xfrm>
            <a:off x="304800" y="3810000"/>
            <a:ext cx="8686800" cy="708025"/>
          </a:xfrm>
          <a:prstGeom prst="rect">
            <a:avLst/>
          </a:prstGeom>
          <a:noFill/>
          <a:ln w="9525">
            <a:noFill/>
            <a:miter lim="800000"/>
            <a:headEnd/>
            <a:tailEnd/>
          </a:ln>
        </p:spPr>
        <p:txBody>
          <a:bodyPr>
            <a:spAutoFit/>
          </a:bodyPr>
          <a:lstStyle/>
          <a:p>
            <a:r>
              <a:rPr lang="en-US" sz="4000" u="sng"/>
              <a:t>II. Ghi nhớ </a:t>
            </a:r>
            <a:r>
              <a:rPr lang="en-US" sz="4000"/>
              <a:t>- Sách giáo khoa trang 23. </a:t>
            </a:r>
          </a:p>
        </p:txBody>
      </p:sp>
      <p:sp>
        <p:nvSpPr>
          <p:cNvPr id="2054" name="Hộp_Văn_Bản 10"/>
          <p:cNvSpPr txBox="1">
            <a:spLocks noChangeArrowheads="1"/>
          </p:cNvSpPr>
          <p:nvPr/>
        </p:nvSpPr>
        <p:spPr bwMode="auto">
          <a:xfrm>
            <a:off x="304800" y="4572000"/>
            <a:ext cx="3886200" cy="708025"/>
          </a:xfrm>
          <a:prstGeom prst="rect">
            <a:avLst/>
          </a:prstGeom>
          <a:noFill/>
          <a:ln w="9525">
            <a:noFill/>
            <a:miter lim="800000"/>
            <a:headEnd/>
            <a:tailEnd/>
          </a:ln>
        </p:spPr>
        <p:txBody>
          <a:bodyPr>
            <a:spAutoFit/>
          </a:bodyPr>
          <a:lstStyle/>
          <a:p>
            <a:r>
              <a:rPr lang="en-US" sz="4000" u="sng"/>
              <a:t>III. Luyện tập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052"/>
                                        </p:tgtEl>
                                        <p:attrNameLst>
                                          <p:attrName>style.visibility</p:attrName>
                                        </p:attrNameLst>
                                      </p:cBhvr>
                                      <p:to>
                                        <p:strVal val="visible"/>
                                      </p:to>
                                    </p:set>
                                    <p:animEffect transition="in" filter="strips(downRight)">
                                      <p:cBhvr>
                                        <p:cTn id="7" dur="1000"/>
                                        <p:tgtEl>
                                          <p:spTgt spid="2052"/>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2053"/>
                                        </p:tgtEl>
                                        <p:attrNameLst>
                                          <p:attrName>style.visibility</p:attrName>
                                        </p:attrNameLst>
                                      </p:cBhvr>
                                      <p:to>
                                        <p:strVal val="visible"/>
                                      </p:to>
                                    </p:set>
                                    <p:animEffect transition="in" filter="strips(downRight)">
                                      <p:cBhvr>
                                        <p:cTn id="10" dur="1000"/>
                                        <p:tgtEl>
                                          <p:spTgt spid="2053"/>
                                        </p:tgtEl>
                                      </p:cBhvr>
                                    </p:animEffect>
                                  </p:childTnLst>
                                </p:cTn>
                              </p:par>
                              <p:par>
                                <p:cTn id="11" presetID="18" presetClass="entr" presetSubtype="6" fill="hold" grpId="0" nodeType="withEffect">
                                  <p:stCondLst>
                                    <p:cond delay="0"/>
                                  </p:stCondLst>
                                  <p:childTnLst>
                                    <p:set>
                                      <p:cBhvr>
                                        <p:cTn id="12" dur="1" fill="hold">
                                          <p:stCondLst>
                                            <p:cond delay="0"/>
                                          </p:stCondLst>
                                        </p:cTn>
                                        <p:tgtEl>
                                          <p:spTgt spid="2054"/>
                                        </p:tgtEl>
                                        <p:attrNameLst>
                                          <p:attrName>style.visibility</p:attrName>
                                        </p:attrNameLst>
                                      </p:cBhvr>
                                      <p:to>
                                        <p:strVal val="visible"/>
                                      </p:to>
                                    </p:set>
                                    <p:animEffect transition="in" filter="strips(downRight)">
                                      <p:cBhvr>
                                        <p:cTn id="13" dur="1000"/>
                                        <p:tgtEl>
                                          <p:spTgt spid="20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p:bldP spid="2053" grpId="0"/>
      <p:bldP spid="2054"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3"/>
          <p:cNvSpPr>
            <a:spLocks noGrp="1" noChangeArrowheads="1"/>
          </p:cNvSpPr>
          <p:nvPr>
            <p:ph type="body" idx="4294967295"/>
          </p:nvPr>
        </p:nvSpPr>
        <p:spPr>
          <a:xfrm>
            <a:off x="228600" y="1752600"/>
            <a:ext cx="8763000" cy="4525963"/>
          </a:xfrm>
        </p:spPr>
        <p:txBody>
          <a:bodyPr/>
          <a:lstStyle/>
          <a:p>
            <a:pPr eaLnBrk="1" hangingPunct="1">
              <a:buFontTx/>
              <a:buNone/>
            </a:pPr>
            <a:r>
              <a:rPr lang="en-US" sz="4000" smtClean="0">
                <a:latin typeface="Times New Roman" pitchFamily="18" charset="0"/>
              </a:rPr>
              <a:t>1. </a:t>
            </a:r>
            <a:r>
              <a:rPr lang="en-US" sz="4000" b="1" i="1" smtClean="0">
                <a:latin typeface="Times New Roman" pitchFamily="18" charset="0"/>
              </a:rPr>
              <a:t>Dấu hai chấm</a:t>
            </a:r>
            <a:r>
              <a:rPr lang="en-US" sz="4000" smtClean="0">
                <a:latin typeface="Times New Roman" pitchFamily="18" charset="0"/>
              </a:rPr>
              <a:t> báo hiệu bộ phận câu đứng sau nó là lời nói của nhân vật hoặc là lời giải thích cho bộ phận đứng trước.</a:t>
            </a:r>
          </a:p>
          <a:p>
            <a:pPr eaLnBrk="1" hangingPunct="1">
              <a:buFontTx/>
              <a:buNone/>
            </a:pPr>
            <a:r>
              <a:rPr lang="en-US" sz="4000" smtClean="0">
                <a:latin typeface="Times New Roman" pitchFamily="18" charset="0"/>
              </a:rPr>
              <a:t>2. Khi báo hiệu lời nói của nhân vật, dấu hai chấm được dùng phối hợp với dấu ngoặc kép hay dấu gạch đầu dòng .</a:t>
            </a:r>
          </a:p>
        </p:txBody>
      </p:sp>
      <p:sp>
        <p:nvSpPr>
          <p:cNvPr id="3" name="Rectangle 3"/>
          <p:cNvSpPr txBox="1">
            <a:spLocks noChangeArrowheads="1"/>
          </p:cNvSpPr>
          <p:nvPr/>
        </p:nvSpPr>
        <p:spPr bwMode="auto">
          <a:xfrm>
            <a:off x="3581400" y="838200"/>
            <a:ext cx="2590800" cy="685800"/>
          </a:xfrm>
          <a:prstGeom prst="rect">
            <a:avLst/>
          </a:prstGeom>
          <a:noFill/>
          <a:ln w="9525">
            <a:noFill/>
            <a:miter lim="800000"/>
            <a:headEnd/>
            <a:tailEnd/>
          </a:ln>
        </p:spPr>
        <p:txBody>
          <a:bodyPr/>
          <a:lstStyle/>
          <a:p>
            <a:pPr marL="342900" indent="-342900">
              <a:spcBef>
                <a:spcPct val="20000"/>
              </a:spcBef>
              <a:defRPr/>
            </a:pPr>
            <a:r>
              <a:rPr lang="en-US" sz="4000" kern="0">
                <a:latin typeface="Times New Roman" pitchFamily="18" charset="0"/>
                <a:cs typeface="+mn-cs"/>
              </a:rPr>
              <a:t>GHI NHỚ :</a:t>
            </a:r>
          </a:p>
        </p:txBody>
      </p:sp>
      <p:sp>
        <p:nvSpPr>
          <p:cNvPr id="4" name="WordArt 14"/>
          <p:cNvSpPr>
            <a:spLocks noChangeArrowheads="1" noChangeShapeType="1" noTextEdit="1"/>
          </p:cNvSpPr>
          <p:nvPr/>
        </p:nvSpPr>
        <p:spPr bwMode="auto">
          <a:xfrm rot="-330437">
            <a:off x="528638" y="209550"/>
            <a:ext cx="3379787" cy="1541463"/>
          </a:xfrm>
          <a:prstGeom prst="rect">
            <a:avLst/>
          </a:prstGeom>
        </p:spPr>
        <p:txBody>
          <a:bodyPr wrap="none" fromWordArt="1">
            <a:prstTxWarp prst="textSlantUp">
              <a:avLst>
                <a:gd name="adj" fmla="val 55958"/>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4380000" scaled="1"/>
                </a:gradFill>
                <a:effectLst>
                  <a:outerShdw dist="53882" dir="2700000" algn="ctr" rotWithShape="0">
                    <a:srgbClr val="9999FF">
                      <a:alpha val="79999"/>
                    </a:srgbClr>
                  </a:outerShdw>
                </a:effectLst>
                <a:latin typeface="Arial"/>
                <a:cs typeface="Arial"/>
              </a:rPr>
              <a:t>Ô chữ bí mật</a:t>
            </a:r>
          </a:p>
        </p:txBody>
      </p:sp>
      <p:sp>
        <p:nvSpPr>
          <p:cNvPr id="7" name="Rectangle 3"/>
          <p:cNvSpPr txBox="1">
            <a:spLocks noChangeArrowheads="1"/>
          </p:cNvSpPr>
          <p:nvPr/>
        </p:nvSpPr>
        <p:spPr bwMode="auto">
          <a:xfrm>
            <a:off x="1719263" y="2978150"/>
            <a:ext cx="2133600" cy="685800"/>
          </a:xfrm>
          <a:prstGeom prst="rect">
            <a:avLst/>
          </a:prstGeom>
          <a:noFill/>
          <a:ln w="9525">
            <a:noFill/>
            <a:miter lim="800000"/>
            <a:headEnd/>
            <a:tailEnd/>
          </a:ln>
        </p:spPr>
        <p:txBody>
          <a:bodyPr/>
          <a:lstStyle/>
          <a:p>
            <a:pPr marL="342900" indent="-342900">
              <a:spcBef>
                <a:spcPct val="20000"/>
              </a:spcBef>
              <a:defRPr/>
            </a:pPr>
            <a:r>
              <a:rPr lang="en-US" sz="4000" kern="0">
                <a:solidFill>
                  <a:srgbClr val="FF0000"/>
                </a:solidFill>
                <a:latin typeface="Times New Roman" pitchFamily="18" charset="0"/>
                <a:cs typeface="+mn-cs"/>
              </a:rPr>
              <a:t>giải thích</a:t>
            </a:r>
          </a:p>
        </p:txBody>
      </p:sp>
      <p:sp>
        <p:nvSpPr>
          <p:cNvPr id="8" name="Rectangle 3"/>
          <p:cNvSpPr txBox="1">
            <a:spLocks noChangeArrowheads="1"/>
          </p:cNvSpPr>
          <p:nvPr/>
        </p:nvSpPr>
        <p:spPr bwMode="auto">
          <a:xfrm>
            <a:off x="5945188" y="2354263"/>
            <a:ext cx="2209800" cy="609600"/>
          </a:xfrm>
          <a:prstGeom prst="rect">
            <a:avLst/>
          </a:prstGeom>
          <a:noFill/>
          <a:ln w="9525">
            <a:noFill/>
            <a:miter lim="800000"/>
            <a:headEnd/>
            <a:tailEnd/>
          </a:ln>
        </p:spPr>
        <p:txBody>
          <a:bodyPr/>
          <a:lstStyle/>
          <a:p>
            <a:pPr marL="342900" indent="-342900">
              <a:spcBef>
                <a:spcPct val="20000"/>
              </a:spcBef>
              <a:defRPr/>
            </a:pPr>
            <a:r>
              <a:rPr lang="en-US" sz="4000" kern="0">
                <a:solidFill>
                  <a:srgbClr val="FF0000"/>
                </a:solidFill>
                <a:latin typeface="Times New Roman" pitchFamily="18" charset="0"/>
                <a:cs typeface="+mn-cs"/>
              </a:rPr>
              <a:t>nhân vật  </a:t>
            </a:r>
          </a:p>
        </p:txBody>
      </p:sp>
      <p:pic>
        <p:nvPicPr>
          <p:cNvPr id="9" name="Picture 17" descr="ANd9GcS65La0tod6qTuobivKMf8GzooD3wmYpQF_iggV2JplUO0rkLG_mw"/>
          <p:cNvPicPr>
            <a:picLocks noChangeAspect="1" noChangeArrowheads="1"/>
          </p:cNvPicPr>
          <p:nvPr/>
        </p:nvPicPr>
        <p:blipFill>
          <a:blip r:embed="rId2"/>
          <a:srcRect/>
          <a:stretch>
            <a:fillRect/>
          </a:stretch>
        </p:blipFill>
        <p:spPr bwMode="auto">
          <a:xfrm rot="-253691">
            <a:off x="1768475" y="3084513"/>
            <a:ext cx="1906588" cy="517525"/>
          </a:xfrm>
          <a:prstGeom prst="rect">
            <a:avLst/>
          </a:prstGeom>
          <a:noFill/>
          <a:ln w="9525">
            <a:noFill/>
            <a:miter lim="800000"/>
            <a:headEnd/>
            <a:tailEnd/>
          </a:ln>
        </p:spPr>
      </p:pic>
      <p:pic>
        <p:nvPicPr>
          <p:cNvPr id="10" name="Picture 13" descr="ANd9GcS3B0I9ujdcE0r0IQQ9rkH4iPG2Za7WCNDb_P3Z6FpEVg5xmSfuEw"/>
          <p:cNvPicPr>
            <a:picLocks noChangeAspect="1" noChangeArrowheads="1"/>
          </p:cNvPicPr>
          <p:nvPr/>
        </p:nvPicPr>
        <p:blipFill>
          <a:blip r:embed="rId3"/>
          <a:srcRect/>
          <a:stretch>
            <a:fillRect/>
          </a:stretch>
        </p:blipFill>
        <p:spPr bwMode="auto">
          <a:xfrm>
            <a:off x="6019800" y="2438400"/>
            <a:ext cx="1752600" cy="533400"/>
          </a:xfrm>
          <a:prstGeom prst="rect">
            <a:avLst/>
          </a:prstGeom>
          <a:noFill/>
          <a:ln w="9525">
            <a:noFill/>
            <a:miter lim="800000"/>
            <a:headEnd/>
            <a:tailEnd/>
          </a:ln>
        </p:spPr>
      </p:pic>
      <p:sp>
        <p:nvSpPr>
          <p:cNvPr id="13" name="Rectangle 3"/>
          <p:cNvSpPr txBox="1">
            <a:spLocks noChangeArrowheads="1"/>
          </p:cNvSpPr>
          <p:nvPr/>
        </p:nvSpPr>
        <p:spPr bwMode="auto">
          <a:xfrm>
            <a:off x="574675" y="4922838"/>
            <a:ext cx="2590800" cy="609600"/>
          </a:xfrm>
          <a:prstGeom prst="rect">
            <a:avLst/>
          </a:prstGeom>
          <a:noFill/>
          <a:ln w="9525">
            <a:noFill/>
            <a:miter lim="800000"/>
            <a:headEnd/>
            <a:tailEnd/>
          </a:ln>
        </p:spPr>
        <p:txBody>
          <a:bodyPr/>
          <a:lstStyle/>
          <a:p>
            <a:pPr marL="342900" indent="-342900">
              <a:spcBef>
                <a:spcPct val="20000"/>
              </a:spcBef>
              <a:defRPr/>
            </a:pPr>
            <a:r>
              <a:rPr lang="en-US" sz="4000">
                <a:solidFill>
                  <a:srgbClr val="FF0000"/>
                </a:solidFill>
                <a:latin typeface="Times New Roman" pitchFamily="18" charset="0"/>
              </a:rPr>
              <a:t>ngoặc kép</a:t>
            </a:r>
            <a:endParaRPr lang="en-US" sz="4000" kern="0">
              <a:solidFill>
                <a:srgbClr val="FF0000"/>
              </a:solidFill>
              <a:latin typeface="Times New Roman" pitchFamily="18" charset="0"/>
              <a:cs typeface="+mn-cs"/>
            </a:endParaRPr>
          </a:p>
        </p:txBody>
      </p:sp>
      <p:sp>
        <p:nvSpPr>
          <p:cNvPr id="14" name="Rectangle 3"/>
          <p:cNvSpPr txBox="1">
            <a:spLocks noChangeArrowheads="1"/>
          </p:cNvSpPr>
          <p:nvPr/>
        </p:nvSpPr>
        <p:spPr bwMode="auto">
          <a:xfrm>
            <a:off x="3624263" y="4913313"/>
            <a:ext cx="4267200" cy="609600"/>
          </a:xfrm>
          <a:prstGeom prst="rect">
            <a:avLst/>
          </a:prstGeom>
          <a:noFill/>
          <a:ln w="9525">
            <a:noFill/>
            <a:miter lim="800000"/>
            <a:headEnd/>
            <a:tailEnd/>
          </a:ln>
        </p:spPr>
        <p:txBody>
          <a:bodyPr/>
          <a:lstStyle/>
          <a:p>
            <a:pPr marL="342900" indent="-342900">
              <a:spcBef>
                <a:spcPct val="20000"/>
              </a:spcBef>
              <a:defRPr/>
            </a:pPr>
            <a:r>
              <a:rPr lang="en-US" sz="4000">
                <a:solidFill>
                  <a:srgbClr val="FF0000"/>
                </a:solidFill>
                <a:latin typeface="Times New Roman" pitchFamily="18" charset="0"/>
              </a:rPr>
              <a:t>dấu gạch đầu dòng .</a:t>
            </a:r>
            <a:endParaRPr lang="en-US" sz="4000" kern="0">
              <a:solidFill>
                <a:srgbClr val="FF0000"/>
              </a:solidFill>
              <a:latin typeface="Times New Roman" pitchFamily="18" charset="0"/>
              <a:cs typeface="+mn-cs"/>
            </a:endParaRPr>
          </a:p>
        </p:txBody>
      </p:sp>
      <p:pic>
        <p:nvPicPr>
          <p:cNvPr id="15" name="Picture 17" descr="Kết quả hình ảnh cho hinh anh o to"/>
          <p:cNvPicPr>
            <a:picLocks noChangeAspect="1" noChangeArrowheads="1"/>
          </p:cNvPicPr>
          <p:nvPr/>
        </p:nvPicPr>
        <p:blipFill>
          <a:blip r:embed="rId4"/>
          <a:srcRect/>
          <a:stretch>
            <a:fillRect/>
          </a:stretch>
        </p:blipFill>
        <p:spPr bwMode="auto">
          <a:xfrm>
            <a:off x="623888" y="5000625"/>
            <a:ext cx="2057400" cy="1447800"/>
          </a:xfrm>
          <a:prstGeom prst="rect">
            <a:avLst/>
          </a:prstGeom>
          <a:noFill/>
          <a:ln w="9525">
            <a:noFill/>
            <a:miter lim="800000"/>
            <a:headEnd/>
            <a:tailEnd/>
          </a:ln>
        </p:spPr>
      </p:pic>
      <p:pic>
        <p:nvPicPr>
          <p:cNvPr id="17" name="Picture 29" descr="tải xuống"/>
          <p:cNvPicPr>
            <a:picLocks noChangeAspect="1" noChangeArrowheads="1"/>
          </p:cNvPicPr>
          <p:nvPr/>
        </p:nvPicPr>
        <p:blipFill>
          <a:blip r:embed="rId5"/>
          <a:srcRect/>
          <a:stretch>
            <a:fillRect/>
          </a:stretch>
        </p:blipFill>
        <p:spPr bwMode="auto">
          <a:xfrm>
            <a:off x="3733800" y="5030788"/>
            <a:ext cx="4191000" cy="1143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nodeType="clickEffect">
                                  <p:stCondLst>
                                    <p:cond delay="0"/>
                                  </p:stCondLst>
                                  <p:childTnLst>
                                    <p:animEffect transition="out" filter="blinds(horizontal)">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5" presetClass="exit" presetSubtype="10" fill="hold" nodeType="clickEffect">
                                  <p:stCondLst>
                                    <p:cond delay="0"/>
                                  </p:stCondLst>
                                  <p:childTnLst>
                                    <p:animEffect transition="out" filter="checkerboard(across)">
                                      <p:cBhvr>
                                        <p:cTn id="11" dur="500"/>
                                        <p:tgtEl>
                                          <p:spTgt spid="9"/>
                                        </p:tgtEl>
                                      </p:cBhvr>
                                    </p:animEffect>
                                    <p:set>
                                      <p:cBhvr>
                                        <p:cTn id="12" dur="1" fill="hold">
                                          <p:stCondLst>
                                            <p:cond delay="499"/>
                                          </p:stCondLst>
                                        </p:cTn>
                                        <p:tgtEl>
                                          <p:spTgt spid="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4" presetClass="exit" presetSubtype="16" fill="hold" nodeType="clickEffect">
                                  <p:stCondLst>
                                    <p:cond delay="0"/>
                                  </p:stCondLst>
                                  <p:childTnLst>
                                    <p:animEffect transition="out" filter="box(in)">
                                      <p:cBhvr>
                                        <p:cTn id="16" dur="500"/>
                                        <p:tgtEl>
                                          <p:spTgt spid="15"/>
                                        </p:tgtEl>
                                      </p:cBhvr>
                                    </p:animEffect>
                                    <p:set>
                                      <p:cBhvr>
                                        <p:cTn id="17" dur="1" fill="hold">
                                          <p:stCondLst>
                                            <p:cond delay="499"/>
                                          </p:stCondLst>
                                        </p:cTn>
                                        <p:tgtEl>
                                          <p:spTgt spid="1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6" presetClass="exit" presetSubtype="0" fill="hold" nodeType="clickEffect">
                                  <p:stCondLst>
                                    <p:cond delay="0"/>
                                  </p:stCondLst>
                                  <p:iterate type="lt">
                                    <p:tmPct val="0"/>
                                  </p:iterate>
                                  <p:childTnLst>
                                    <p:animEffect transition="out" filter="wipe(down)">
                                      <p:cBhvr>
                                        <p:cTn id="21" dur="180" accel="50000">
                                          <p:stCondLst>
                                            <p:cond delay="1820"/>
                                          </p:stCondLst>
                                        </p:cTn>
                                        <p:tgtEl>
                                          <p:spTgt spid="17"/>
                                        </p:tgtEl>
                                      </p:cBhvr>
                                    </p:animEffect>
                                    <p:anim calcmode="lin" valueType="num">
                                      <p:cBhvr>
                                        <p:cTn id="22" dur="1822" tmFilter="0,0; 0.14,0.31; 0.43,0.73; 0.71,0.91; 1.0,1.0">
                                          <p:stCondLst>
                                            <p:cond delay="0"/>
                                          </p:stCondLst>
                                        </p:cTn>
                                        <p:tgtEl>
                                          <p:spTgt spid="17"/>
                                        </p:tgtEl>
                                        <p:attrNameLst>
                                          <p:attrName>ppt_x</p:attrName>
                                        </p:attrNameLst>
                                      </p:cBhvr>
                                      <p:tavLst>
                                        <p:tav tm="0">
                                          <p:val>
                                            <p:strVal val="ppt_x"/>
                                          </p:val>
                                        </p:tav>
                                        <p:tav tm="100000">
                                          <p:val>
                                            <p:strVal val="#ppt_x+0.25"/>
                                          </p:val>
                                        </p:tav>
                                      </p:tavLst>
                                    </p:anim>
                                    <p:anim calcmode="lin" valueType="num">
                                      <p:cBhvr>
                                        <p:cTn id="23" dur="178">
                                          <p:stCondLst>
                                            <p:cond delay="1822"/>
                                          </p:stCondLst>
                                        </p:cTn>
                                        <p:tgtEl>
                                          <p:spTgt spid="17"/>
                                        </p:tgtEl>
                                        <p:attrNameLst>
                                          <p:attrName>ppt_x</p:attrName>
                                        </p:attrNameLst>
                                      </p:cBhvr>
                                      <p:tavLst>
                                        <p:tav tm="0">
                                          <p:val>
                                            <p:strVal val="ppt_x"/>
                                          </p:val>
                                        </p:tav>
                                        <p:tav tm="100000">
                                          <p:val>
                                            <p:strVal val="ppt_x"/>
                                          </p:val>
                                        </p:tav>
                                      </p:tavLst>
                                    </p:anim>
                                    <p:anim calcmode="lin" valueType="num">
                                      <p:cBhvr>
                                        <p:cTn id="24" dur="664" tmFilter="0.0,0.0;0.25,0.07;0.50,0.2;0.75,0.467;1.0,1.0">
                                          <p:stCondLst>
                                            <p:cond delay="0"/>
                                          </p:stCondLst>
                                        </p:cTn>
                                        <p:tgtEl>
                                          <p:spTgt spid="17"/>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25" dur="664" tmFilter="0, 0; 0.125,0.2665; 0.25,0.4; 0.375,0.465; 0.5,0.5;  0.625,0.535; 0.75,0.6; 0.875,0.7335; 1,1">
                                          <p:stCondLst>
                                            <p:cond delay="664"/>
                                          </p:stCondLst>
                                        </p:cTn>
                                        <p:tgtEl>
                                          <p:spTgt spid="17"/>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26" dur="332" tmFilter="0, 0; 0.125,0.2665; 0.25,0.4; 0.375,0.465; 0.5,0.5;  0.625,0.535; 0.75,0.6; 0.875,0.7335; 1,1">
                                          <p:stCondLst>
                                            <p:cond delay="1324"/>
                                          </p:stCondLst>
                                        </p:cTn>
                                        <p:tgtEl>
                                          <p:spTgt spid="17"/>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27" dur="164" tmFilter="0, 0; 0.125,0.2665; 0.25,0.4; 0.375,0.465; 0.5,0.5;  0.625,0.535; 0.75,0.6; 0.875,0.7335; 1,1">
                                          <p:stCondLst>
                                            <p:cond delay="1656"/>
                                          </p:stCondLst>
                                        </p:cTn>
                                        <p:tgtEl>
                                          <p:spTgt spid="17"/>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28" dur="180" accel="50000">
                                          <p:stCondLst>
                                            <p:cond delay="1820"/>
                                          </p:stCondLst>
                                        </p:cTn>
                                        <p:tgtEl>
                                          <p:spTgt spid="17"/>
                                        </p:tgtEl>
                                        <p:attrNameLst>
                                          <p:attrName>ppt_y</p:attrName>
                                        </p:attrNameLst>
                                      </p:cBhvr>
                                      <p:tavLst>
                                        <p:tav tm="0">
                                          <p:val>
                                            <p:strVal val="ppt_y"/>
                                          </p:val>
                                        </p:tav>
                                        <p:tav tm="100000">
                                          <p:val>
                                            <p:strVal val="ppt_y+ppt_h"/>
                                          </p:val>
                                        </p:tav>
                                      </p:tavLst>
                                    </p:anim>
                                    <p:animScale>
                                      <p:cBhvr>
                                        <p:cTn id="29" dur="26">
                                          <p:stCondLst>
                                            <p:cond delay="620"/>
                                          </p:stCondLst>
                                        </p:cTn>
                                        <p:tgtEl>
                                          <p:spTgt spid="17"/>
                                        </p:tgtEl>
                                      </p:cBhvr>
                                      <p:to x="100000" y="60000"/>
                                    </p:animScale>
                                    <p:animScale>
                                      <p:cBhvr>
                                        <p:cTn id="30" dur="166" decel="50000">
                                          <p:stCondLst>
                                            <p:cond delay="646"/>
                                          </p:stCondLst>
                                        </p:cTn>
                                        <p:tgtEl>
                                          <p:spTgt spid="17"/>
                                        </p:tgtEl>
                                      </p:cBhvr>
                                      <p:to x="100000" y="100000"/>
                                    </p:animScale>
                                    <p:animScale>
                                      <p:cBhvr>
                                        <p:cTn id="31" dur="26">
                                          <p:stCondLst>
                                            <p:cond delay="1312"/>
                                          </p:stCondLst>
                                        </p:cTn>
                                        <p:tgtEl>
                                          <p:spTgt spid="17"/>
                                        </p:tgtEl>
                                      </p:cBhvr>
                                      <p:to x="100000" y="80000"/>
                                    </p:animScale>
                                    <p:animScale>
                                      <p:cBhvr>
                                        <p:cTn id="32" dur="166" decel="50000">
                                          <p:stCondLst>
                                            <p:cond delay="1338"/>
                                          </p:stCondLst>
                                        </p:cTn>
                                        <p:tgtEl>
                                          <p:spTgt spid="17"/>
                                        </p:tgtEl>
                                      </p:cBhvr>
                                      <p:to x="100000" y="100000"/>
                                    </p:animScale>
                                    <p:animScale>
                                      <p:cBhvr>
                                        <p:cTn id="33" dur="26">
                                          <p:stCondLst>
                                            <p:cond delay="1642"/>
                                          </p:stCondLst>
                                        </p:cTn>
                                        <p:tgtEl>
                                          <p:spTgt spid="17"/>
                                        </p:tgtEl>
                                      </p:cBhvr>
                                      <p:to x="100000" y="90000"/>
                                    </p:animScale>
                                    <p:animScale>
                                      <p:cBhvr>
                                        <p:cTn id="34" dur="166" decel="50000">
                                          <p:stCondLst>
                                            <p:cond delay="1668"/>
                                          </p:stCondLst>
                                        </p:cTn>
                                        <p:tgtEl>
                                          <p:spTgt spid="17"/>
                                        </p:tgtEl>
                                      </p:cBhvr>
                                      <p:to x="100000" y="100000"/>
                                    </p:animScale>
                                    <p:animScale>
                                      <p:cBhvr>
                                        <p:cTn id="35" dur="26">
                                          <p:stCondLst>
                                            <p:cond delay="1808"/>
                                          </p:stCondLst>
                                        </p:cTn>
                                        <p:tgtEl>
                                          <p:spTgt spid="17"/>
                                        </p:tgtEl>
                                      </p:cBhvr>
                                      <p:to x="100000" y="95000"/>
                                    </p:animScale>
                                    <p:animScale>
                                      <p:cBhvr>
                                        <p:cTn id="36" dur="166" decel="50000">
                                          <p:stCondLst>
                                            <p:cond delay="1834"/>
                                          </p:stCondLst>
                                        </p:cTn>
                                        <p:tgtEl>
                                          <p:spTgt spid="17"/>
                                        </p:tgtEl>
                                      </p:cBhvr>
                                      <p:to x="100000" y="100000"/>
                                    </p:animScale>
                                    <p:set>
                                      <p:cBhvr>
                                        <p:cTn id="37" dur="1" fill="hold">
                                          <p:stCondLst>
                                            <p:cond delay="1999"/>
                                          </p:stCondLst>
                                        </p:cTn>
                                        <p:tgtEl>
                                          <p:spTgt spid="17"/>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4" presetClass="exit" presetSubtype="16" fill="hold" grpId="0" nodeType="clickEffect">
                                  <p:stCondLst>
                                    <p:cond delay="0"/>
                                  </p:stCondLst>
                                  <p:childTnLst>
                                    <p:animEffect transition="out" filter="box(in)">
                                      <p:cBhvr>
                                        <p:cTn id="41" dur="500"/>
                                        <p:tgtEl>
                                          <p:spTgt spid="4"/>
                                        </p:tgtEl>
                                      </p:cBhvr>
                                    </p:animEffect>
                                    <p:set>
                                      <p:cBhvr>
                                        <p:cTn id="42" dur="1" fill="hold">
                                          <p:stCondLst>
                                            <p:cond delay="499"/>
                                          </p:stCondLst>
                                        </p:cTn>
                                        <p:tgtEl>
                                          <p:spTgt spid="4"/>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
                                        </p:tgtEl>
                                        <p:attrNameLst>
                                          <p:attrName>style.visibility</p:attrName>
                                        </p:attrNameLst>
                                      </p:cBhvr>
                                      <p:to>
                                        <p:strVal val="visible"/>
                                      </p:to>
                                    </p:set>
                                    <p:animEffect transition="in" filter="box(in)">
                                      <p:cBhvr>
                                        <p:cTn id="4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Hộp_Văn_Bản 1"/>
          <p:cNvSpPr txBox="1">
            <a:spLocks noChangeArrowheads="1"/>
          </p:cNvSpPr>
          <p:nvPr/>
        </p:nvSpPr>
        <p:spPr bwMode="auto">
          <a:xfrm>
            <a:off x="2209800" y="1676400"/>
            <a:ext cx="4876800" cy="1016000"/>
          </a:xfrm>
          <a:prstGeom prst="rect">
            <a:avLst/>
          </a:prstGeom>
          <a:noFill/>
          <a:ln w="9525">
            <a:noFill/>
            <a:miter lim="800000"/>
            <a:headEnd/>
            <a:tailEnd/>
          </a:ln>
        </p:spPr>
        <p:txBody>
          <a:bodyPr>
            <a:spAutoFit/>
          </a:bodyPr>
          <a:lstStyle/>
          <a:p>
            <a:r>
              <a:rPr lang="en-US" sz="6000"/>
              <a:t>Luyện tập</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body" idx="1"/>
          </p:nvPr>
        </p:nvSpPr>
        <p:spPr>
          <a:xfrm>
            <a:off x="457200" y="1600200"/>
            <a:ext cx="8686800" cy="1371600"/>
          </a:xfrm>
        </p:spPr>
        <p:txBody>
          <a:bodyPr/>
          <a:lstStyle/>
          <a:p>
            <a:pPr eaLnBrk="1" hangingPunct="1">
              <a:lnSpc>
                <a:spcPct val="90000"/>
              </a:lnSpc>
              <a:buFontTx/>
              <a:buNone/>
            </a:pPr>
            <a:r>
              <a:rPr lang="en-US" altLang="vi-VN" sz="4800" b="1" i="1" dirty="0" smtClean="0">
                <a:solidFill>
                  <a:srgbClr val="FF0000"/>
                </a:solidFill>
              </a:rPr>
              <a:t>1</a:t>
            </a:r>
            <a:r>
              <a:rPr lang="en-US" altLang="vi-VN" sz="4800" b="1" i="1" dirty="0" smtClean="0">
                <a:solidFill>
                  <a:srgbClr val="FF0000"/>
                </a:solidFill>
              </a:rPr>
              <a:t>. Trong </a:t>
            </a:r>
            <a:r>
              <a:rPr lang="en-US" altLang="vi-VN" sz="4800" b="1" i="1" dirty="0" smtClean="0">
                <a:solidFill>
                  <a:srgbClr val="FF0000"/>
                </a:solidFill>
              </a:rPr>
              <a:t>các câu sau</a:t>
            </a:r>
            <a:r>
              <a:rPr lang="en-US" altLang="vi-VN" sz="4800" dirty="0" smtClean="0">
                <a:solidFill>
                  <a:srgbClr val="FF0000"/>
                </a:solidFill>
              </a:rPr>
              <a:t>, </a:t>
            </a:r>
            <a:r>
              <a:rPr lang="en-US" altLang="vi-VN" sz="4800" b="1" i="1" dirty="0" smtClean="0">
                <a:solidFill>
                  <a:srgbClr val="FF0000"/>
                </a:solidFill>
              </a:rPr>
              <a:t>mỗi dấu hai chấm có tác dụng gì?</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body" idx="1"/>
          </p:nvPr>
        </p:nvSpPr>
        <p:spPr>
          <a:xfrm>
            <a:off x="228600" y="76200"/>
            <a:ext cx="8686800" cy="6096000"/>
          </a:xfrm>
        </p:spPr>
        <p:txBody>
          <a:bodyPr/>
          <a:lstStyle/>
          <a:p>
            <a:pPr eaLnBrk="1" hangingPunct="1">
              <a:lnSpc>
                <a:spcPct val="90000"/>
              </a:lnSpc>
              <a:buFontTx/>
              <a:buNone/>
            </a:pPr>
            <a:r>
              <a:rPr lang="en-US" altLang="vi-VN" sz="4400" b="1" smtClean="0"/>
              <a:t>a) Tôi thở dài: </a:t>
            </a:r>
          </a:p>
          <a:p>
            <a:pPr eaLnBrk="1" hangingPunct="1">
              <a:lnSpc>
                <a:spcPct val="90000"/>
              </a:lnSpc>
              <a:buFontTx/>
              <a:buNone/>
            </a:pPr>
            <a:r>
              <a:rPr lang="en-US" altLang="vi-VN" sz="4400" b="1" smtClean="0"/>
              <a:t>   - Còn đứa bị điểm không, nó tả thế nào?</a:t>
            </a:r>
          </a:p>
          <a:p>
            <a:pPr eaLnBrk="1" hangingPunct="1">
              <a:lnSpc>
                <a:spcPct val="90000"/>
              </a:lnSpc>
              <a:buFontTx/>
              <a:buNone/>
            </a:pPr>
            <a:r>
              <a:rPr lang="en-US" altLang="vi-VN" sz="4400" b="1" smtClean="0"/>
              <a:t>   - Nó không tả, không viết gì hết. Nó nộp giấy trắng cho cô. Hôm trả bài, cô giận lắm. Cô hỏi: “Sao trò không chịu làm bài?”</a:t>
            </a:r>
          </a:p>
          <a:p>
            <a:pPr eaLnBrk="1" hangingPunct="1">
              <a:lnSpc>
                <a:spcPct val="90000"/>
              </a:lnSpc>
              <a:buFontTx/>
              <a:buNone/>
            </a:pPr>
            <a:r>
              <a:rPr lang="en-US" altLang="vi-VN" sz="4400" b="1" smtClean="0"/>
              <a:t>     Theo Nguyễn Quang Sáng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381000" y="762000"/>
            <a:ext cx="8382000" cy="2590800"/>
          </a:xfrm>
          <a:prstGeom prst="rect">
            <a:avLst/>
          </a:prstGeom>
          <a:noFill/>
          <a:ln w="9525">
            <a:noFill/>
            <a:miter lim="800000"/>
            <a:headEnd/>
            <a:tailEnd/>
          </a:ln>
        </p:spPr>
        <p:txBody>
          <a:bodyPr anchor="ctr"/>
          <a:lstStyle/>
          <a:p>
            <a:r>
              <a:rPr lang="en-US" altLang="vi-VN" sz="4000" b="1"/>
              <a:t>+ Dấu hai chấm thứ nhất (phối hợp với dấu gạch ngang đầu dòng) có tác dụng báo hiệu bộ phận đứng sau nó là lời của nhân vật “tôi” (người cha)</a:t>
            </a:r>
          </a:p>
        </p:txBody>
      </p:sp>
      <p:sp>
        <p:nvSpPr>
          <p:cNvPr id="3" name="Rectangle 6"/>
          <p:cNvSpPr>
            <a:spLocks noChangeArrowheads="1"/>
          </p:cNvSpPr>
          <p:nvPr/>
        </p:nvSpPr>
        <p:spPr bwMode="auto">
          <a:xfrm>
            <a:off x="609600" y="3657600"/>
            <a:ext cx="8305800" cy="2895600"/>
          </a:xfrm>
          <a:prstGeom prst="rect">
            <a:avLst/>
          </a:prstGeom>
          <a:noFill/>
          <a:ln w="9525">
            <a:noFill/>
            <a:miter lim="800000"/>
            <a:headEnd/>
            <a:tailEnd/>
          </a:ln>
        </p:spPr>
        <p:txBody>
          <a:bodyPr anchor="ctr"/>
          <a:lstStyle/>
          <a:p>
            <a:r>
              <a:rPr lang="en-US" altLang="vi-VN" sz="4000" b="1"/>
              <a:t>+ Dấu hai chấm thứ hai (phối hợp với dấu ngoặc kép) có tác dụng báo hiệu phần sau nó là câu hỏi của cô giáo.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2"/>
          <p:cNvSpPr>
            <a:spLocks noGrp="1" noChangeArrowheads="1"/>
          </p:cNvSpPr>
          <p:nvPr>
            <p:ph type="body" idx="4294967295"/>
          </p:nvPr>
        </p:nvSpPr>
        <p:spPr>
          <a:xfrm>
            <a:off x="220663" y="609600"/>
            <a:ext cx="8686800" cy="4876800"/>
          </a:xfrm>
        </p:spPr>
        <p:txBody>
          <a:bodyPr/>
          <a:lstStyle/>
          <a:p>
            <a:pPr eaLnBrk="1" hangingPunct="1">
              <a:lnSpc>
                <a:spcPct val="90000"/>
              </a:lnSpc>
              <a:buFontTx/>
              <a:buNone/>
            </a:pPr>
            <a:r>
              <a:rPr lang="en-US" sz="4400" b="1" smtClean="0">
                <a:latin typeface="Times New Roman" pitchFamily="18" charset="0"/>
              </a:rPr>
              <a:t>2.Viết một đoạn văn theo truyện “ Nàng Tiên Ốc”, trong đó có ít nhất hai lần dùng dấu hai chấm:</a:t>
            </a:r>
            <a:endParaRPr lang="en-US" sz="4400" smtClean="0">
              <a:latin typeface="Times New Roman" pitchFamily="18" charset="0"/>
            </a:endParaRPr>
          </a:p>
          <a:p>
            <a:pPr eaLnBrk="1" hangingPunct="1">
              <a:lnSpc>
                <a:spcPct val="90000"/>
              </a:lnSpc>
              <a:buFontTx/>
              <a:buNone/>
            </a:pPr>
            <a:r>
              <a:rPr lang="en-US" sz="4400" smtClean="0">
                <a:latin typeface="Times New Roman" pitchFamily="18" charset="0"/>
              </a:rPr>
              <a:t>   - Một lần, dấu hai chấm dùng để giải thích.</a:t>
            </a:r>
          </a:p>
          <a:p>
            <a:pPr eaLnBrk="1" hangingPunct="1">
              <a:lnSpc>
                <a:spcPct val="90000"/>
              </a:lnSpc>
              <a:buFontTx/>
              <a:buNone/>
            </a:pPr>
            <a:r>
              <a:rPr lang="en-US" sz="4400" smtClean="0">
                <a:latin typeface="Times New Roman" pitchFamily="18" charset="0"/>
              </a:rPr>
              <a:t>   - Một lần, dấu hai chấm dùng để dẫn lời nhân vật.</a:t>
            </a:r>
            <a:endParaRPr lang="en-US" sz="4800" smtClean="0">
              <a:latin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87313" y="304800"/>
            <a:ext cx="8915400" cy="6019800"/>
          </a:xfrm>
          <a:prstGeom prst="rect">
            <a:avLst/>
          </a:prstGeom>
          <a:noFill/>
          <a:ln w="9525">
            <a:noFill/>
            <a:miter lim="800000"/>
            <a:headEnd/>
            <a:tailEnd/>
          </a:ln>
        </p:spPr>
        <p:txBody>
          <a:bodyPr/>
          <a:lstStyle/>
          <a:p>
            <a:pPr marL="342900" indent="-342900">
              <a:lnSpc>
                <a:spcPct val="90000"/>
              </a:lnSpc>
              <a:spcBef>
                <a:spcPct val="20000"/>
              </a:spcBef>
              <a:defRPr/>
            </a:pPr>
            <a:r>
              <a:rPr lang="en-US" sz="3600" kern="0">
                <a:latin typeface="Arial" pitchFamily="34" charset="0"/>
                <a:cs typeface="Arial" pitchFamily="34" charset="0"/>
              </a:rPr>
              <a:t>         Một hôm bà vẫn đi làm như mọi khi. Nhưng giữa đường bà quay về, nấp sau cánh cửa. Bà bỗng thấy một chuyện kì lạ: từ trong chum một nàng tiên bước ra. Bà rón rén lại gần chum nước và đập vỡ vỏ ốc ra. Thấy động nàng tiên giật mình quay lại định chui vào nhưng võ ốc đã vỡ tan. Bà ôm lấy nàng và nói:</a:t>
            </a:r>
          </a:p>
          <a:p>
            <a:pPr marL="342900" indent="-342900">
              <a:lnSpc>
                <a:spcPct val="90000"/>
              </a:lnSpc>
              <a:spcBef>
                <a:spcPct val="20000"/>
              </a:spcBef>
              <a:defRPr/>
            </a:pPr>
            <a:r>
              <a:rPr lang="en-US" sz="3600" kern="0">
                <a:latin typeface="Arial" pitchFamily="34" charset="0"/>
                <a:cs typeface="Arial" pitchFamily="34" charset="0"/>
              </a:rPr>
              <a:t>      - Con hãy ở lại đây với mẹ!</a:t>
            </a:r>
          </a:p>
          <a:p>
            <a:pPr marL="342900" indent="-342900">
              <a:lnSpc>
                <a:spcPct val="90000"/>
              </a:lnSpc>
              <a:spcBef>
                <a:spcPct val="20000"/>
              </a:spcBef>
              <a:defRPr/>
            </a:pPr>
            <a:r>
              <a:rPr lang="en-US" sz="3600" kern="0">
                <a:latin typeface="Arial" pitchFamily="34" charset="0"/>
                <a:cs typeface="Arial" pitchFamily="34" charset="0"/>
              </a:rPr>
              <a:t>       Từ đó hai mẹ con sống với nhau hạnh phúc suốt đời.</a:t>
            </a:r>
            <a:endParaRPr lang="en-US" sz="4000" kern="0">
              <a:latin typeface="Arial" pitchFamily="34" charset="0"/>
              <a:cs typeface="Arial" pitchFamily="34" charset="0"/>
            </a:endParaRPr>
          </a:p>
        </p:txBody>
      </p:sp>
      <p:sp>
        <p:nvSpPr>
          <p:cNvPr id="3" name="Rectangle 2"/>
          <p:cNvSpPr txBox="1">
            <a:spLocks noChangeArrowheads="1"/>
          </p:cNvSpPr>
          <p:nvPr/>
        </p:nvSpPr>
        <p:spPr bwMode="auto">
          <a:xfrm>
            <a:off x="76200" y="304800"/>
            <a:ext cx="8915400" cy="6019800"/>
          </a:xfrm>
          <a:prstGeom prst="rect">
            <a:avLst/>
          </a:prstGeom>
          <a:noFill/>
          <a:ln w="9525">
            <a:noFill/>
            <a:miter lim="800000"/>
            <a:headEnd/>
            <a:tailEnd/>
          </a:ln>
        </p:spPr>
        <p:txBody>
          <a:bodyPr/>
          <a:lstStyle/>
          <a:p>
            <a:pPr marL="342900" indent="-342900">
              <a:lnSpc>
                <a:spcPct val="90000"/>
              </a:lnSpc>
              <a:spcBef>
                <a:spcPct val="20000"/>
              </a:spcBef>
              <a:defRPr/>
            </a:pPr>
            <a:r>
              <a:rPr lang="en-US" sz="3600" kern="0">
                <a:latin typeface="Arial" pitchFamily="34" charset="0"/>
                <a:cs typeface="Arial" pitchFamily="34" charset="0"/>
              </a:rPr>
              <a:t>         Một hôm bà vẫn đi làm như mọi khi. Nhưng giữa đường bà quay về, nấp sau cánh cửa. Bà bỗng thấy một </a:t>
            </a:r>
            <a:r>
              <a:rPr lang="en-US" sz="3600" kern="0">
                <a:solidFill>
                  <a:srgbClr val="CC0066"/>
                </a:solidFill>
                <a:latin typeface="Arial" pitchFamily="34" charset="0"/>
                <a:cs typeface="Arial" pitchFamily="34" charset="0"/>
              </a:rPr>
              <a:t>chuyện kì </a:t>
            </a:r>
            <a:r>
              <a:rPr lang="en-US" sz="3600" kern="0">
                <a:latin typeface="Arial" pitchFamily="34" charset="0"/>
                <a:cs typeface="Arial" pitchFamily="34" charset="0"/>
              </a:rPr>
              <a:t>lạ</a:t>
            </a:r>
            <a:r>
              <a:rPr lang="en-US" sz="3600" kern="0">
                <a:solidFill>
                  <a:srgbClr val="FF0000"/>
                </a:solidFill>
                <a:latin typeface="Arial" pitchFamily="34" charset="0"/>
                <a:cs typeface="Arial" pitchFamily="34" charset="0"/>
              </a:rPr>
              <a:t>:</a:t>
            </a:r>
            <a:r>
              <a:rPr lang="en-US" sz="3600" kern="0">
                <a:latin typeface="Arial" pitchFamily="34" charset="0"/>
                <a:cs typeface="Arial" pitchFamily="34" charset="0"/>
              </a:rPr>
              <a:t> </a:t>
            </a:r>
            <a:r>
              <a:rPr lang="en-US" sz="3600" kern="0">
                <a:solidFill>
                  <a:srgbClr val="FF0000"/>
                </a:solidFill>
                <a:latin typeface="Arial" pitchFamily="34" charset="0"/>
                <a:cs typeface="Arial" pitchFamily="34" charset="0"/>
              </a:rPr>
              <a:t>từ trong chum một nàng tiên bước ra</a:t>
            </a:r>
            <a:r>
              <a:rPr lang="en-US" sz="3600" kern="0">
                <a:latin typeface="Arial" pitchFamily="34" charset="0"/>
                <a:cs typeface="Arial" pitchFamily="34" charset="0"/>
              </a:rPr>
              <a:t>. Bà rón rén lại gần chum nước và đập vỡ vỏ ốc ra. Thấy động nàng tiên giật mình quay lại định chui vào nhưng võ ốc đã vỡ tan. Bà ôm lấy nàng và nói</a:t>
            </a:r>
            <a:r>
              <a:rPr lang="en-US" sz="3600" kern="0">
                <a:solidFill>
                  <a:srgbClr val="FF0000"/>
                </a:solidFill>
                <a:latin typeface="Arial" pitchFamily="34" charset="0"/>
                <a:cs typeface="Arial" pitchFamily="34" charset="0"/>
              </a:rPr>
              <a:t>:</a:t>
            </a:r>
          </a:p>
          <a:p>
            <a:pPr marL="342900" indent="-342900">
              <a:lnSpc>
                <a:spcPct val="90000"/>
              </a:lnSpc>
              <a:spcBef>
                <a:spcPct val="20000"/>
              </a:spcBef>
              <a:defRPr/>
            </a:pPr>
            <a:r>
              <a:rPr lang="en-US" sz="3600" kern="0">
                <a:latin typeface="Arial" pitchFamily="34" charset="0"/>
                <a:cs typeface="Arial" pitchFamily="34" charset="0"/>
              </a:rPr>
              <a:t>      </a:t>
            </a:r>
            <a:r>
              <a:rPr lang="en-US" sz="3600" kern="0">
                <a:solidFill>
                  <a:srgbClr val="FF0000"/>
                </a:solidFill>
                <a:latin typeface="Arial" pitchFamily="34" charset="0"/>
                <a:cs typeface="Arial" pitchFamily="34" charset="0"/>
              </a:rPr>
              <a:t>- Con hãy ở lại đây với mẹ!</a:t>
            </a:r>
          </a:p>
          <a:p>
            <a:pPr marL="342900" indent="-342900">
              <a:lnSpc>
                <a:spcPct val="90000"/>
              </a:lnSpc>
              <a:spcBef>
                <a:spcPct val="20000"/>
              </a:spcBef>
              <a:defRPr/>
            </a:pPr>
            <a:r>
              <a:rPr lang="en-US" sz="3600" kern="0">
                <a:latin typeface="Arial" pitchFamily="34" charset="0"/>
                <a:cs typeface="Arial" pitchFamily="34" charset="0"/>
              </a:rPr>
              <a:t>       Từ đó hai mẹ con sống với nhau hạnh phúc suốt đời.</a:t>
            </a:r>
            <a:endParaRPr lang="en-US" sz="4000" kern="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457200" y="304800"/>
            <a:ext cx="8382000" cy="5943600"/>
          </a:xfrm>
          <a:prstGeom prst="rect">
            <a:avLst/>
          </a:prstGeom>
          <a:noFill/>
          <a:ln w="9525">
            <a:noFill/>
            <a:miter lim="800000"/>
            <a:headEnd/>
            <a:tailEnd/>
          </a:ln>
        </p:spPr>
        <p:txBody>
          <a:bodyPr anchor="ctr"/>
          <a:lstStyle/>
          <a:p>
            <a:r>
              <a:rPr lang="en-US" altLang="vi-VN" sz="4000" b="1"/>
              <a:t>+ Ví dụ: </a:t>
            </a:r>
            <a:br>
              <a:rPr lang="en-US" altLang="vi-VN" sz="4000" b="1"/>
            </a:br>
            <a:r>
              <a:rPr lang="en-US" altLang="vi-VN" sz="4000" b="1"/>
              <a:t>   Bà già rón rén lại gần chum nước, cầm vỏ Ốc lên và đập vỡ tan.</a:t>
            </a:r>
            <a:br>
              <a:rPr lang="en-US" altLang="vi-VN" sz="4000" b="1"/>
            </a:br>
            <a:r>
              <a:rPr lang="en-US" altLang="vi-VN" sz="4000" b="1"/>
              <a:t>   Nghe tiếng động, nàng tiên giật mình, quay lại. Nàng chạy vội đến chum nước nhưng không kịp nữa rồi: vỏ ốc đã vỡ tan. Bà lão ôm lấy nàng tiên dịu dàng nói: </a:t>
            </a:r>
            <a:br>
              <a:rPr lang="en-US" altLang="vi-VN" sz="4000" b="1"/>
            </a:br>
            <a:r>
              <a:rPr lang="en-US" altLang="vi-VN" sz="4000" b="1"/>
              <a:t>  - Con hãy ở đây với mẹ!</a:t>
            </a:r>
          </a:p>
        </p:txBody>
      </p:sp>
      <p:sp>
        <p:nvSpPr>
          <p:cNvPr id="3" name="Rectangle 4"/>
          <p:cNvSpPr>
            <a:spLocks noChangeArrowheads="1"/>
          </p:cNvSpPr>
          <p:nvPr/>
        </p:nvSpPr>
        <p:spPr bwMode="auto">
          <a:xfrm>
            <a:off x="457200" y="304800"/>
            <a:ext cx="8382000" cy="5943600"/>
          </a:xfrm>
          <a:prstGeom prst="rect">
            <a:avLst/>
          </a:prstGeom>
          <a:noFill/>
          <a:ln w="9525">
            <a:noFill/>
            <a:miter lim="800000"/>
            <a:headEnd/>
            <a:tailEnd/>
          </a:ln>
        </p:spPr>
        <p:txBody>
          <a:bodyPr anchor="ctr"/>
          <a:lstStyle/>
          <a:p>
            <a:r>
              <a:rPr lang="en-US" altLang="vi-VN" sz="4000" b="1"/>
              <a:t>+ Ví dụ: </a:t>
            </a:r>
            <a:br>
              <a:rPr lang="en-US" altLang="vi-VN" sz="4000" b="1"/>
            </a:br>
            <a:r>
              <a:rPr lang="en-US" altLang="vi-VN" sz="4000" b="1"/>
              <a:t>   Bà già rón rén lại gần chum nước, cầm vỏ Ốc lên và đập vỡ tan.</a:t>
            </a:r>
            <a:br>
              <a:rPr lang="en-US" altLang="vi-VN" sz="4000" b="1"/>
            </a:br>
            <a:r>
              <a:rPr lang="en-US" altLang="vi-VN" sz="4000" b="1"/>
              <a:t>   Nghe tiếng động, nàng tiên giật mình, quay lại. Nàng chạy vội đến chum nước nhưng không kịp nữa rồi: </a:t>
            </a:r>
            <a:r>
              <a:rPr lang="en-US" altLang="vi-VN" sz="4000" b="1">
                <a:solidFill>
                  <a:srgbClr val="FF0000"/>
                </a:solidFill>
              </a:rPr>
              <a:t>vỏ ốc đã vỡ tan</a:t>
            </a:r>
            <a:r>
              <a:rPr lang="en-US" altLang="vi-VN" sz="4000" b="1"/>
              <a:t>. Bà lão ôm lấy nàng tiên dịu dàng nói: </a:t>
            </a:r>
            <a:br>
              <a:rPr lang="en-US" altLang="vi-VN" sz="4000" b="1"/>
            </a:br>
            <a:r>
              <a:rPr lang="en-US" altLang="vi-VN" sz="4000" b="1"/>
              <a:t>  </a:t>
            </a:r>
            <a:r>
              <a:rPr lang="en-US" altLang="vi-VN" sz="4000" b="1">
                <a:solidFill>
                  <a:srgbClr val="FF0000"/>
                </a:solidFill>
              </a:rPr>
              <a:t>- Con hãy ở đây với 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txBox="1">
            <a:spLocks noChangeArrowheads="1"/>
          </p:cNvSpPr>
          <p:nvPr/>
        </p:nvSpPr>
        <p:spPr bwMode="auto">
          <a:xfrm>
            <a:off x="457200" y="1600200"/>
            <a:ext cx="8229600" cy="4525963"/>
          </a:xfrm>
          <a:prstGeom prst="rect">
            <a:avLst/>
          </a:prstGeom>
          <a:noFill/>
          <a:ln w="9525">
            <a:noFill/>
            <a:miter lim="800000"/>
            <a:headEnd/>
            <a:tailEnd/>
          </a:ln>
        </p:spPr>
        <p:txBody>
          <a:bodyPr/>
          <a:lstStyle/>
          <a:p>
            <a:pPr marL="342900" indent="-342900">
              <a:spcBef>
                <a:spcPct val="20000"/>
              </a:spcBef>
              <a:buFontTx/>
              <a:buChar char="•"/>
            </a:pPr>
            <a:r>
              <a:rPr lang="en-US" altLang="vi-VN" sz="4000" b="1">
                <a:solidFill>
                  <a:srgbClr val="FF0000"/>
                </a:solidFill>
              </a:rPr>
              <a:t>Dặn dò :</a:t>
            </a:r>
          </a:p>
          <a:p>
            <a:pPr marL="342900" indent="-342900">
              <a:spcBef>
                <a:spcPct val="20000"/>
              </a:spcBef>
            </a:pPr>
            <a:r>
              <a:rPr lang="en-US" altLang="vi-VN" sz="4000" b="1">
                <a:solidFill>
                  <a:srgbClr val="FF0000"/>
                </a:solidFill>
              </a:rPr>
              <a:t>Xem tr</a:t>
            </a:r>
            <a:r>
              <a:rPr lang="vi-VN" altLang="vi-VN" sz="4000" b="1">
                <a:solidFill>
                  <a:srgbClr val="FF0000"/>
                </a:solidFill>
              </a:rPr>
              <a:t>ước</a:t>
            </a:r>
            <a:r>
              <a:rPr lang="en-US" altLang="vi-VN" sz="4000" b="1">
                <a:solidFill>
                  <a:srgbClr val="FF0000"/>
                </a:solidFill>
              </a:rPr>
              <a:t> bài sau: </a:t>
            </a:r>
          </a:p>
          <a:p>
            <a:pPr marL="342900" indent="-342900">
              <a:spcBef>
                <a:spcPct val="20000"/>
              </a:spcBef>
            </a:pPr>
            <a:r>
              <a:rPr lang="en-US" altLang="vi-VN" sz="4000" b="1">
                <a:solidFill>
                  <a:srgbClr val="FF0000"/>
                </a:solidFill>
              </a:rPr>
              <a:t>TỪ ĐƠN VÀ TỪ PHỨC</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3"/>
          <p:cNvSpPr>
            <a:spLocks noGrp="1" noChangeArrowheads="1"/>
          </p:cNvSpPr>
          <p:nvPr>
            <p:ph type="body" idx="4294967295"/>
          </p:nvPr>
        </p:nvSpPr>
        <p:spPr>
          <a:xfrm>
            <a:off x="25400" y="381000"/>
            <a:ext cx="8915400" cy="4343400"/>
          </a:xfrm>
        </p:spPr>
        <p:txBody>
          <a:bodyPr/>
          <a:lstStyle/>
          <a:p>
            <a:pPr eaLnBrk="1" hangingPunct="1">
              <a:lnSpc>
                <a:spcPct val="90000"/>
              </a:lnSpc>
              <a:buFontTx/>
              <a:buNone/>
            </a:pPr>
            <a:r>
              <a:rPr lang="en-US" sz="4800" b="1" i="1" smtClean="0"/>
              <a:t> Trong các câu văn , câu thơ sau đây, dấu hai chấm có tác dụng gì</a:t>
            </a:r>
            <a:r>
              <a:rPr lang="en-US" sz="4800" smtClean="0"/>
              <a:t> ?</a:t>
            </a:r>
          </a:p>
        </p:txBody>
      </p:sp>
      <p:sp>
        <p:nvSpPr>
          <p:cNvPr id="7" name="Rectangle 3"/>
          <p:cNvSpPr txBox="1">
            <a:spLocks noChangeArrowheads="1"/>
          </p:cNvSpPr>
          <p:nvPr/>
        </p:nvSpPr>
        <p:spPr bwMode="auto">
          <a:xfrm>
            <a:off x="0" y="381000"/>
            <a:ext cx="8915400" cy="6248400"/>
          </a:xfrm>
          <a:prstGeom prst="rect">
            <a:avLst/>
          </a:prstGeom>
          <a:noFill/>
          <a:ln w="9525">
            <a:noFill/>
            <a:miter lim="800000"/>
            <a:headEnd/>
            <a:tailEnd/>
          </a:ln>
        </p:spPr>
        <p:txBody>
          <a:bodyPr/>
          <a:lstStyle/>
          <a:p>
            <a:pPr marL="342900" indent="-342900">
              <a:lnSpc>
                <a:spcPct val="90000"/>
              </a:lnSpc>
              <a:spcBef>
                <a:spcPct val="20000"/>
              </a:spcBef>
              <a:defRPr/>
            </a:pPr>
            <a:r>
              <a:rPr lang="en-US" sz="4800" b="1" i="1" kern="0">
                <a:solidFill>
                  <a:srgbClr val="FF0000"/>
                </a:solidFill>
                <a:latin typeface="Arial" pitchFamily="34" charset="0"/>
                <a:cs typeface="Arial" pitchFamily="34" charset="0"/>
              </a:rPr>
              <a:t> Trong các câu văn , câu thơ sau đây, dấu hai chấm có tác dụng gì</a:t>
            </a:r>
            <a:r>
              <a:rPr lang="en-US" sz="4800" kern="0">
                <a:solidFill>
                  <a:srgbClr val="FF0000"/>
                </a:solidFill>
                <a:latin typeface="Arial" pitchFamily="34" charset="0"/>
                <a:cs typeface="Arial" pitchFamily="34" charset="0"/>
              </a:rPr>
              <a:t> </a:t>
            </a:r>
            <a:r>
              <a:rPr lang="en-US" sz="4800" kern="0" smtClean="0">
                <a:solidFill>
                  <a:srgbClr val="FF0000"/>
                </a:solidFill>
                <a:latin typeface="Arial" pitchFamily="34" charset="0"/>
                <a:cs typeface="Arial" pitchFamily="34" charset="0"/>
              </a:rPr>
              <a:t>?</a:t>
            </a:r>
            <a:endParaRPr lang="en-US" sz="4800" kern="0">
              <a:solidFill>
                <a:srgbClr val="FF0000"/>
              </a:solidFill>
              <a:latin typeface="Arial" pitchFamily="34" charset="0"/>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400" y="1600200"/>
            <a:ext cx="8966200" cy="3477875"/>
          </a:xfrm>
          <a:prstGeom prst="rect">
            <a:avLst/>
          </a:prstGeom>
          <a:noFill/>
        </p:spPr>
        <p:txBody>
          <a:bodyPr wrap="square" rtlCol="0">
            <a:spAutoFit/>
          </a:bodyPr>
          <a:lstStyle/>
          <a:p>
            <a:r>
              <a:rPr lang="en-US" sz="4400" dirty="0">
                <a:solidFill>
                  <a:srgbClr val="FF0000"/>
                </a:solidFill>
                <a:latin typeface="Times New Roman" pitchFamily="18" charset="0"/>
                <a:cs typeface="Times New Roman" pitchFamily="18" charset="0"/>
              </a:rPr>
              <a:t>“Tôi chỉ có một sự ham muốn, ham muốn tột bậc, là làm sao cho nước ta hoàn toàn độc lập, dân ta được hoàn toàn tự do, đồng bào ta ai cũng có cơm ăn, áo mặc, ai cũng được học hành.”</a:t>
            </a:r>
            <a:endParaRPr lang="en-US" sz="4400" dirty="0">
              <a:solidFill>
                <a:srgbClr val="FF0000"/>
              </a:solidFill>
            </a:endParaRPr>
          </a:p>
        </p:txBody>
      </p:sp>
    </p:spTree>
    <p:extLst>
      <p:ext uri="{BB962C8B-B14F-4D97-AF65-F5344CB8AC3E}">
        <p14:creationId xmlns:p14="http://schemas.microsoft.com/office/powerpoint/2010/main" val="1644257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3"/>
          <p:cNvSpPr>
            <a:spLocks noGrp="1" noChangeArrowheads="1"/>
          </p:cNvSpPr>
          <p:nvPr>
            <p:ph type="body" idx="4294967295"/>
          </p:nvPr>
        </p:nvSpPr>
        <p:spPr>
          <a:xfrm>
            <a:off x="25400" y="381000"/>
            <a:ext cx="8915400" cy="4343400"/>
          </a:xfrm>
        </p:spPr>
        <p:txBody>
          <a:bodyPr/>
          <a:lstStyle/>
          <a:p>
            <a:pPr marL="0" indent="-457200" eaLnBrk="1" hangingPunct="1">
              <a:spcBef>
                <a:spcPts val="600"/>
              </a:spcBef>
              <a:spcAft>
                <a:spcPts val="600"/>
              </a:spcAft>
              <a:buFontTx/>
              <a:buNone/>
            </a:pPr>
            <a:r>
              <a:rPr lang="en-US" sz="4400" b="1" i="1" dirty="0" smtClean="0"/>
              <a:t> </a:t>
            </a:r>
            <a:r>
              <a:rPr lang="en-US" sz="4400" dirty="0" smtClean="0">
                <a:latin typeface="Times New Roman" pitchFamily="18" charset="0"/>
                <a:cs typeface="Times New Roman" pitchFamily="18" charset="0"/>
              </a:rPr>
              <a:t>a)    Chủ tịch Hồ Chí Minh nói: </a:t>
            </a:r>
          </a:p>
          <a:p>
            <a:pPr marL="0" indent="-457200" eaLnBrk="1" hangingPunct="1">
              <a:spcBef>
                <a:spcPts val="600"/>
              </a:spcBef>
              <a:spcAft>
                <a:spcPts val="600"/>
              </a:spcAft>
              <a:buFontTx/>
              <a:buNone/>
            </a:pPr>
            <a:r>
              <a:rPr lang="en-US" sz="4400" dirty="0" smtClean="0">
                <a:latin typeface="Times New Roman" pitchFamily="18" charset="0"/>
                <a:cs typeface="Times New Roman" pitchFamily="18" charset="0"/>
              </a:rPr>
              <a:t>“Tôi chỉ có một sự ham muốn, ham muốn tột bậc, là làm sao cho nước ta hoàn toàn độc lập, dân ta được hoàn toàn tự do, đồng bào ta ai cũng có cơm ăn, áo mặc, ai cũng được học hành.” Nguyện vọng đó chi phối mọi ý nghĩ và hành động trong suốt cuộc đời của Người. </a:t>
            </a:r>
            <a:r>
              <a:rPr lang="en-US" sz="4400" dirty="0" smtClean="0">
                <a:latin typeface="Times New Roman" pitchFamily="18" charset="0"/>
                <a:cs typeface="Times New Roman" pitchFamily="18" charset="0"/>
              </a:rPr>
              <a:t>     </a:t>
            </a:r>
            <a:r>
              <a:rPr lang="en-US" sz="4400" dirty="0" smtClean="0">
                <a:latin typeface="Times New Roman" pitchFamily="18" charset="0"/>
                <a:cs typeface="Times New Roman" pitchFamily="18" charset="0"/>
              </a:rPr>
              <a:t>(Theo Trường Chinh)</a:t>
            </a:r>
          </a:p>
        </p:txBody>
      </p:sp>
      <p:sp>
        <p:nvSpPr>
          <p:cNvPr id="5" name="TextBox 4"/>
          <p:cNvSpPr txBox="1"/>
          <p:nvPr/>
        </p:nvSpPr>
        <p:spPr>
          <a:xfrm>
            <a:off x="29028" y="1184839"/>
            <a:ext cx="8966200" cy="3477875"/>
          </a:xfrm>
          <a:prstGeom prst="rect">
            <a:avLst/>
          </a:prstGeom>
          <a:noFill/>
        </p:spPr>
        <p:txBody>
          <a:bodyPr wrap="square" rtlCol="0">
            <a:spAutoFit/>
          </a:bodyPr>
          <a:lstStyle/>
          <a:p>
            <a:r>
              <a:rPr lang="en-US" sz="4400" dirty="0">
                <a:solidFill>
                  <a:srgbClr val="FF0000"/>
                </a:solidFill>
                <a:latin typeface="Times New Roman" pitchFamily="18" charset="0"/>
                <a:cs typeface="Times New Roman" pitchFamily="18" charset="0"/>
              </a:rPr>
              <a:t>“Tôi chỉ có một sự ham muốn, ham muốn tột bậc, là làm sao cho nước ta hoàn toàn độc lập, dân ta được hoàn toàn tự do, đồng bào ta ai cũng có cơm ăn, áo mặc, ai cũng được học hành.”</a:t>
            </a:r>
            <a:endParaRPr lang="en-US" sz="4400"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ChangeArrowheads="1"/>
          </p:cNvSpPr>
          <p:nvPr/>
        </p:nvSpPr>
        <p:spPr bwMode="auto">
          <a:xfrm>
            <a:off x="228600" y="1981200"/>
            <a:ext cx="8229600" cy="2514600"/>
          </a:xfrm>
          <a:prstGeom prst="rect">
            <a:avLst/>
          </a:prstGeom>
          <a:noFill/>
          <a:ln w="9525">
            <a:noFill/>
            <a:miter lim="800000"/>
            <a:headEnd/>
            <a:tailEnd/>
          </a:ln>
        </p:spPr>
        <p:txBody>
          <a:bodyPr anchor="ctr"/>
          <a:lstStyle/>
          <a:p>
            <a:pPr algn="just"/>
            <a:r>
              <a:rPr lang="en-US" altLang="vi-VN" sz="4800" b="1" dirty="0" smtClean="0"/>
              <a:t>    Dấu </a:t>
            </a:r>
            <a:r>
              <a:rPr lang="en-US" altLang="vi-VN" sz="4800" b="1" dirty="0"/>
              <a:t>hai chấm báo hiệu phần sau là lời nói của Bác Hồ (Ở trường hợp này dấu hai chấm dùng phối hợp với dấu ngoặc kép).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146">
                                            <p:txEl>
                                              <p:pRg st="0" end="0"/>
                                            </p:txEl>
                                          </p:spTgt>
                                        </p:tgtEl>
                                        <p:attrNameLst>
                                          <p:attrName>style.visibility</p:attrName>
                                        </p:attrNameLst>
                                      </p:cBhvr>
                                      <p:to>
                                        <p:strVal val="visible"/>
                                      </p:to>
                                    </p:set>
                                    <p:animEffect transition="in" filter="barn(inVertical)">
                                      <p:cBhvr>
                                        <p:cTn id="7" dur="500"/>
                                        <p:tgtEl>
                                          <p:spTgt spid="614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152400" y="838200"/>
            <a:ext cx="8763000" cy="5105400"/>
          </a:xfrm>
        </p:spPr>
        <p:txBody>
          <a:bodyPr/>
          <a:lstStyle/>
          <a:p>
            <a:pPr eaLnBrk="1" hangingPunct="1">
              <a:buFontTx/>
              <a:buNone/>
            </a:pPr>
            <a:r>
              <a:rPr lang="en-US" sz="5400" smtClean="0">
                <a:latin typeface="Times New Roman" pitchFamily="18" charset="0"/>
              </a:rPr>
              <a:t>b) Tôi xòe cả hai càng ra, bảo Nhà Trò:</a:t>
            </a:r>
          </a:p>
          <a:p>
            <a:pPr eaLnBrk="1" hangingPunct="1">
              <a:buFontTx/>
              <a:buNone/>
            </a:pPr>
            <a:r>
              <a:rPr lang="en-US" sz="5400" smtClean="0">
                <a:latin typeface="Times New Roman" pitchFamily="18" charset="0"/>
              </a:rPr>
              <a:t>      - Em đừng sợ. Hãy trở về cùng với tôi đây .</a:t>
            </a:r>
          </a:p>
          <a:p>
            <a:pPr eaLnBrk="1" hangingPunct="1">
              <a:buFontTx/>
              <a:buNone/>
            </a:pPr>
            <a:r>
              <a:rPr lang="en-US" sz="5400" smtClean="0">
                <a:latin typeface="Times New Roman" pitchFamily="18" charset="0"/>
              </a:rPr>
              <a:t>                           (Tô Hoài)</a:t>
            </a:r>
          </a:p>
          <a:p>
            <a:pPr eaLnBrk="1" hangingPunct="1"/>
            <a:endParaRPr lang="en-US" sz="5400" smtClean="0">
              <a:solidFill>
                <a:schemeClr val="folHlink"/>
              </a:solidFill>
              <a:latin typeface="Times New Roman" pitchFamily="18" charset="0"/>
            </a:endParaRPr>
          </a:p>
        </p:txBody>
      </p:sp>
      <p:sp>
        <p:nvSpPr>
          <p:cNvPr id="4" name="Rectangle 3"/>
          <p:cNvSpPr txBox="1">
            <a:spLocks noChangeArrowheads="1"/>
          </p:cNvSpPr>
          <p:nvPr/>
        </p:nvSpPr>
        <p:spPr bwMode="auto">
          <a:xfrm>
            <a:off x="144463" y="846138"/>
            <a:ext cx="8763000" cy="5105400"/>
          </a:xfrm>
          <a:prstGeom prst="rect">
            <a:avLst/>
          </a:prstGeom>
          <a:noFill/>
          <a:ln w="9525">
            <a:noFill/>
            <a:miter lim="800000"/>
            <a:headEnd/>
            <a:tailEnd/>
          </a:ln>
        </p:spPr>
        <p:txBody>
          <a:bodyPr/>
          <a:lstStyle/>
          <a:p>
            <a:pPr marL="342900" indent="-342900">
              <a:spcBef>
                <a:spcPct val="20000"/>
              </a:spcBef>
              <a:defRPr/>
            </a:pPr>
            <a:r>
              <a:rPr lang="en-US" sz="5400" kern="0">
                <a:latin typeface="Times New Roman" pitchFamily="18" charset="0"/>
                <a:cs typeface="+mn-cs"/>
              </a:rPr>
              <a:t>b) Tôi xòe cả hai càng ra, bảo Nhà Trò:</a:t>
            </a:r>
          </a:p>
          <a:p>
            <a:pPr marL="342900" indent="-342900">
              <a:spcBef>
                <a:spcPct val="20000"/>
              </a:spcBef>
              <a:defRPr/>
            </a:pPr>
            <a:r>
              <a:rPr lang="en-US" sz="5400" kern="0">
                <a:latin typeface="Times New Roman" pitchFamily="18" charset="0"/>
                <a:cs typeface="+mn-cs"/>
              </a:rPr>
              <a:t>      </a:t>
            </a:r>
            <a:r>
              <a:rPr lang="en-US" sz="5400" kern="0">
                <a:solidFill>
                  <a:srgbClr val="FF0000"/>
                </a:solidFill>
                <a:latin typeface="Times New Roman" pitchFamily="18" charset="0"/>
                <a:cs typeface="+mn-cs"/>
              </a:rPr>
              <a:t>- Em đừng sợ. Hãy trở về cùng với tôi đây .</a:t>
            </a:r>
          </a:p>
          <a:p>
            <a:pPr marL="342900" indent="-342900">
              <a:spcBef>
                <a:spcPct val="20000"/>
              </a:spcBef>
              <a:defRPr/>
            </a:pPr>
            <a:r>
              <a:rPr lang="en-US" sz="5400" kern="0">
                <a:latin typeface="Times New Roman" pitchFamily="18" charset="0"/>
                <a:cs typeface="+mn-cs"/>
              </a:rPr>
              <a:t>                           (Tô Hoài)</a:t>
            </a:r>
          </a:p>
          <a:p>
            <a:pPr marL="342900" indent="-342900">
              <a:spcBef>
                <a:spcPct val="20000"/>
              </a:spcBef>
              <a:buFontTx/>
              <a:buChar char="•"/>
              <a:defRPr/>
            </a:pPr>
            <a:endParaRPr lang="en-US" sz="5400" kern="0">
              <a:solidFill>
                <a:schemeClr val="folHlink"/>
              </a:solidFill>
              <a:latin typeface="Times New Roman" pitchFamily="18" charset="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533400" y="1676400"/>
            <a:ext cx="8229600" cy="2895600"/>
          </a:xfrm>
          <a:prstGeom prst="rect">
            <a:avLst/>
          </a:prstGeom>
          <a:noFill/>
          <a:ln w="9525">
            <a:noFill/>
            <a:miter lim="800000"/>
            <a:headEnd/>
            <a:tailEnd/>
          </a:ln>
        </p:spPr>
        <p:txBody>
          <a:bodyPr anchor="ctr"/>
          <a:lstStyle/>
          <a:p>
            <a:r>
              <a:rPr lang="en-US" altLang="vi-VN" sz="4800" b="1"/>
              <a:t>Dấu hai chấm báo hiệu phần sau là lời nói của Dế Mèn (Ở trường hợp này dấu hai chấm dùng phối hợp với dấu gạch ngang đầu dòng).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3"/>
          <p:cNvSpPr>
            <a:spLocks noGrp="1" noChangeArrowheads="1"/>
          </p:cNvSpPr>
          <p:nvPr>
            <p:ph type="body" idx="4294967295"/>
          </p:nvPr>
        </p:nvSpPr>
        <p:spPr>
          <a:xfrm>
            <a:off x="457200" y="457200"/>
            <a:ext cx="8229600" cy="6096000"/>
          </a:xfrm>
        </p:spPr>
        <p:txBody>
          <a:bodyPr/>
          <a:lstStyle/>
          <a:p>
            <a:pPr eaLnBrk="1" hangingPunct="1">
              <a:lnSpc>
                <a:spcPct val="90000"/>
              </a:lnSpc>
              <a:buFontTx/>
              <a:buNone/>
            </a:pPr>
            <a:r>
              <a:rPr lang="en-US" sz="4000" smtClean="0">
                <a:latin typeface="Times New Roman" pitchFamily="18" charset="0"/>
              </a:rPr>
              <a:t>C) Bà thương không muốn bán</a:t>
            </a:r>
          </a:p>
          <a:p>
            <a:pPr eaLnBrk="1" hangingPunct="1">
              <a:lnSpc>
                <a:spcPct val="90000"/>
              </a:lnSpc>
              <a:buFontTx/>
              <a:buNone/>
            </a:pPr>
            <a:r>
              <a:rPr lang="en-US" sz="4000" smtClean="0">
                <a:latin typeface="Times New Roman" pitchFamily="18" charset="0"/>
              </a:rPr>
              <a:t>    Bèn thả vào trong chum .</a:t>
            </a:r>
          </a:p>
          <a:p>
            <a:pPr eaLnBrk="1" hangingPunct="1">
              <a:lnSpc>
                <a:spcPct val="90000"/>
              </a:lnSpc>
              <a:buFontTx/>
              <a:buNone/>
            </a:pPr>
            <a:r>
              <a:rPr lang="en-US" sz="4000" smtClean="0">
                <a:latin typeface="Times New Roman" pitchFamily="18" charset="0"/>
              </a:rPr>
              <a:t>    Rồi bà lại đi làm</a:t>
            </a:r>
          </a:p>
          <a:p>
            <a:pPr eaLnBrk="1" hangingPunct="1">
              <a:lnSpc>
                <a:spcPct val="90000"/>
              </a:lnSpc>
              <a:buFontTx/>
              <a:buNone/>
            </a:pPr>
            <a:r>
              <a:rPr lang="en-US" sz="4000" smtClean="0">
                <a:latin typeface="Times New Roman" pitchFamily="18" charset="0"/>
              </a:rPr>
              <a:t>    Đến khi về thấy lạ:</a:t>
            </a:r>
          </a:p>
          <a:p>
            <a:pPr eaLnBrk="1" hangingPunct="1">
              <a:lnSpc>
                <a:spcPct val="90000"/>
              </a:lnSpc>
              <a:buFontTx/>
              <a:buNone/>
            </a:pPr>
            <a:r>
              <a:rPr lang="en-US" sz="4000" smtClean="0">
                <a:latin typeface="Times New Roman" pitchFamily="18" charset="0"/>
              </a:rPr>
              <a:t>    Sân nhà sao sạch quá</a:t>
            </a:r>
          </a:p>
          <a:p>
            <a:pPr eaLnBrk="1" hangingPunct="1">
              <a:lnSpc>
                <a:spcPct val="90000"/>
              </a:lnSpc>
              <a:buFontTx/>
              <a:buNone/>
            </a:pPr>
            <a:r>
              <a:rPr lang="en-US" sz="4000" smtClean="0">
                <a:latin typeface="Times New Roman" pitchFamily="18" charset="0"/>
              </a:rPr>
              <a:t>    Đàn lợn đã được ăn</a:t>
            </a:r>
          </a:p>
          <a:p>
            <a:pPr eaLnBrk="1" hangingPunct="1">
              <a:lnSpc>
                <a:spcPct val="90000"/>
              </a:lnSpc>
              <a:buFontTx/>
              <a:buNone/>
            </a:pPr>
            <a:r>
              <a:rPr lang="en-US" sz="4000" smtClean="0">
                <a:latin typeface="Times New Roman" pitchFamily="18" charset="0"/>
              </a:rPr>
              <a:t>    Cơm nước nấu tinh tươm</a:t>
            </a:r>
          </a:p>
          <a:p>
            <a:pPr eaLnBrk="1" hangingPunct="1">
              <a:lnSpc>
                <a:spcPct val="90000"/>
              </a:lnSpc>
              <a:buFontTx/>
              <a:buNone/>
            </a:pPr>
            <a:r>
              <a:rPr lang="en-US" sz="4000" smtClean="0">
                <a:latin typeface="Times New Roman" pitchFamily="18" charset="0"/>
              </a:rPr>
              <a:t>    Vườn rau tươi sạch cỏ.</a:t>
            </a:r>
          </a:p>
          <a:p>
            <a:pPr eaLnBrk="1" hangingPunct="1">
              <a:lnSpc>
                <a:spcPct val="90000"/>
              </a:lnSpc>
              <a:buFontTx/>
              <a:buNone/>
            </a:pPr>
            <a:r>
              <a:rPr lang="en-US" sz="4000" smtClean="0">
                <a:latin typeface="Times New Roman" pitchFamily="18" charset="0"/>
              </a:rPr>
              <a:t>                        </a:t>
            </a:r>
            <a:r>
              <a:rPr lang="en-US" sz="3600" smtClean="0">
                <a:latin typeface="Times New Roman" pitchFamily="18" charset="0"/>
              </a:rPr>
              <a:t>(Phan Thị Thanh Nhàn)</a:t>
            </a:r>
          </a:p>
          <a:p>
            <a:pPr eaLnBrk="1" hangingPunct="1">
              <a:lnSpc>
                <a:spcPct val="90000"/>
              </a:lnSpc>
              <a:buFontTx/>
              <a:buNone/>
            </a:pPr>
            <a:r>
              <a:rPr lang="en-US" sz="4000" smtClean="0">
                <a:solidFill>
                  <a:schemeClr val="folHlink"/>
                </a:solidFill>
                <a:latin typeface="Times New Roman" pitchFamily="18" charset="0"/>
              </a:rPr>
              <a:t>                 </a:t>
            </a:r>
          </a:p>
        </p:txBody>
      </p:sp>
      <p:sp>
        <p:nvSpPr>
          <p:cNvPr id="4" name="Rectangle 3"/>
          <p:cNvSpPr txBox="1">
            <a:spLocks noChangeArrowheads="1"/>
          </p:cNvSpPr>
          <p:nvPr/>
        </p:nvSpPr>
        <p:spPr bwMode="auto">
          <a:xfrm>
            <a:off x="450850" y="463550"/>
            <a:ext cx="8229600" cy="6096000"/>
          </a:xfrm>
          <a:prstGeom prst="rect">
            <a:avLst/>
          </a:prstGeom>
          <a:noFill/>
          <a:ln w="9525">
            <a:noFill/>
            <a:miter lim="800000"/>
            <a:headEnd/>
            <a:tailEnd/>
          </a:ln>
          <a:effectLst/>
        </p:spPr>
        <p:txBody>
          <a:bodyPr/>
          <a:lstStyle/>
          <a:p>
            <a:pPr marL="342900" indent="-342900">
              <a:lnSpc>
                <a:spcPct val="90000"/>
              </a:lnSpc>
              <a:spcBef>
                <a:spcPct val="20000"/>
              </a:spcBef>
              <a:defRPr/>
            </a:pPr>
            <a:r>
              <a:rPr lang="en-US" sz="4000" kern="0">
                <a:latin typeface="Times New Roman" pitchFamily="18" charset="0"/>
                <a:cs typeface="+mn-cs"/>
              </a:rPr>
              <a:t>C) Bà thương không muốn bán</a:t>
            </a:r>
          </a:p>
          <a:p>
            <a:pPr marL="342900" indent="-342900">
              <a:lnSpc>
                <a:spcPct val="90000"/>
              </a:lnSpc>
              <a:spcBef>
                <a:spcPct val="20000"/>
              </a:spcBef>
              <a:defRPr/>
            </a:pPr>
            <a:r>
              <a:rPr lang="en-US" sz="4000" kern="0">
                <a:latin typeface="Times New Roman" pitchFamily="18" charset="0"/>
                <a:cs typeface="+mn-cs"/>
              </a:rPr>
              <a:t>    Bèn thả vào trong chum .</a:t>
            </a:r>
          </a:p>
          <a:p>
            <a:pPr marL="342900" indent="-342900">
              <a:lnSpc>
                <a:spcPct val="90000"/>
              </a:lnSpc>
              <a:spcBef>
                <a:spcPct val="20000"/>
              </a:spcBef>
              <a:defRPr/>
            </a:pPr>
            <a:r>
              <a:rPr lang="en-US" sz="4000" kern="0">
                <a:latin typeface="Times New Roman" pitchFamily="18" charset="0"/>
                <a:cs typeface="+mn-cs"/>
              </a:rPr>
              <a:t>    Rồi bà lại đi làm</a:t>
            </a:r>
          </a:p>
          <a:p>
            <a:pPr marL="342900" indent="-342900">
              <a:lnSpc>
                <a:spcPct val="90000"/>
              </a:lnSpc>
              <a:spcBef>
                <a:spcPct val="20000"/>
              </a:spcBef>
              <a:defRPr/>
            </a:pPr>
            <a:r>
              <a:rPr lang="en-US" sz="4000" kern="0">
                <a:latin typeface="Times New Roman" pitchFamily="18" charset="0"/>
                <a:cs typeface="+mn-cs"/>
              </a:rPr>
              <a:t>    Đến khi về thấy lạ:</a:t>
            </a:r>
          </a:p>
          <a:p>
            <a:pPr marL="342900" indent="-342900">
              <a:lnSpc>
                <a:spcPct val="90000"/>
              </a:lnSpc>
              <a:spcBef>
                <a:spcPct val="20000"/>
              </a:spcBef>
              <a:defRPr/>
            </a:pPr>
            <a:r>
              <a:rPr lang="en-US" sz="4000" kern="0">
                <a:latin typeface="Times New Roman" pitchFamily="18" charset="0"/>
                <a:cs typeface="+mn-cs"/>
              </a:rPr>
              <a:t>    </a:t>
            </a:r>
            <a:r>
              <a:rPr lang="en-US" sz="4000" kern="0">
                <a:solidFill>
                  <a:srgbClr val="CC0066"/>
                </a:solidFill>
                <a:latin typeface="Times New Roman" pitchFamily="18" charset="0"/>
                <a:cs typeface="+mn-cs"/>
              </a:rPr>
              <a:t>Sân nhà sao sạch quá</a:t>
            </a:r>
          </a:p>
          <a:p>
            <a:pPr marL="342900" indent="-342900">
              <a:lnSpc>
                <a:spcPct val="90000"/>
              </a:lnSpc>
              <a:spcBef>
                <a:spcPct val="20000"/>
              </a:spcBef>
              <a:defRPr/>
            </a:pPr>
            <a:r>
              <a:rPr lang="en-US" sz="4000" kern="0">
                <a:solidFill>
                  <a:srgbClr val="CC0066"/>
                </a:solidFill>
                <a:latin typeface="Times New Roman" pitchFamily="18" charset="0"/>
                <a:cs typeface="+mn-cs"/>
              </a:rPr>
              <a:t>    Đàn lợn đã được ăn</a:t>
            </a:r>
          </a:p>
          <a:p>
            <a:pPr marL="342900" indent="-342900">
              <a:lnSpc>
                <a:spcPct val="90000"/>
              </a:lnSpc>
              <a:spcBef>
                <a:spcPct val="20000"/>
              </a:spcBef>
              <a:defRPr/>
            </a:pPr>
            <a:r>
              <a:rPr lang="en-US" sz="4000" kern="0">
                <a:solidFill>
                  <a:srgbClr val="CC0066"/>
                </a:solidFill>
                <a:latin typeface="Times New Roman" pitchFamily="18" charset="0"/>
                <a:cs typeface="+mn-cs"/>
              </a:rPr>
              <a:t>    Cơm nước nấu tinh tươm</a:t>
            </a:r>
          </a:p>
          <a:p>
            <a:pPr marL="342900" indent="-342900">
              <a:lnSpc>
                <a:spcPct val="90000"/>
              </a:lnSpc>
              <a:spcBef>
                <a:spcPct val="20000"/>
              </a:spcBef>
              <a:defRPr/>
            </a:pPr>
            <a:r>
              <a:rPr lang="en-US" sz="4000" kern="0">
                <a:solidFill>
                  <a:srgbClr val="CC0066"/>
                </a:solidFill>
                <a:latin typeface="Times New Roman" pitchFamily="18" charset="0"/>
                <a:cs typeface="+mn-cs"/>
              </a:rPr>
              <a:t>    Vườn rau tươi sạch cỏ.</a:t>
            </a:r>
          </a:p>
          <a:p>
            <a:pPr marL="342900" indent="-342900">
              <a:lnSpc>
                <a:spcPct val="90000"/>
              </a:lnSpc>
              <a:spcBef>
                <a:spcPct val="20000"/>
              </a:spcBef>
              <a:defRPr/>
            </a:pPr>
            <a:r>
              <a:rPr lang="en-US" sz="4000" kern="0">
                <a:latin typeface="Times New Roman" pitchFamily="18" charset="0"/>
                <a:cs typeface="+mn-cs"/>
              </a:rPr>
              <a:t>                        </a:t>
            </a:r>
            <a:r>
              <a:rPr lang="en-US" sz="3600" kern="0">
                <a:latin typeface="Times New Roman" pitchFamily="18" charset="0"/>
                <a:cs typeface="+mn-cs"/>
              </a:rPr>
              <a:t>(Phan Thị Thanh Nhàn)</a:t>
            </a:r>
          </a:p>
          <a:p>
            <a:pPr marL="342900" indent="-342900">
              <a:lnSpc>
                <a:spcPct val="90000"/>
              </a:lnSpc>
              <a:spcBef>
                <a:spcPct val="20000"/>
              </a:spcBef>
              <a:defRPr/>
            </a:pPr>
            <a:r>
              <a:rPr lang="en-US" sz="4000" kern="0">
                <a:solidFill>
                  <a:schemeClr val="folHlink"/>
                </a:solidFill>
                <a:latin typeface="Times New Roman" pitchFamily="18" charset="0"/>
                <a:cs typeface="+mn-cs"/>
              </a:rPr>
              <a:t>                 </a:t>
            </a:r>
          </a:p>
        </p:txBody>
      </p:sp>
      <p:sp>
        <p:nvSpPr>
          <p:cNvPr id="5" name="Rectangle 3"/>
          <p:cNvSpPr txBox="1">
            <a:spLocks noChangeArrowheads="1"/>
          </p:cNvSpPr>
          <p:nvPr/>
        </p:nvSpPr>
        <p:spPr bwMode="auto">
          <a:xfrm>
            <a:off x="454025" y="465138"/>
            <a:ext cx="8229600" cy="6096000"/>
          </a:xfrm>
          <a:prstGeom prst="rect">
            <a:avLst/>
          </a:prstGeom>
          <a:noFill/>
          <a:ln w="9525">
            <a:noFill/>
            <a:miter lim="800000"/>
            <a:headEnd/>
            <a:tailEnd/>
          </a:ln>
          <a:effectLst/>
        </p:spPr>
        <p:txBody>
          <a:bodyPr/>
          <a:lstStyle/>
          <a:p>
            <a:pPr marL="342900" indent="-342900">
              <a:lnSpc>
                <a:spcPct val="90000"/>
              </a:lnSpc>
              <a:spcBef>
                <a:spcPct val="20000"/>
              </a:spcBef>
              <a:defRPr/>
            </a:pPr>
            <a:r>
              <a:rPr lang="en-US" sz="4000" kern="0">
                <a:latin typeface="Times New Roman" pitchFamily="18" charset="0"/>
                <a:cs typeface="+mn-cs"/>
              </a:rPr>
              <a:t>C) Bà thương không muốn bán</a:t>
            </a:r>
          </a:p>
          <a:p>
            <a:pPr marL="342900" indent="-342900">
              <a:lnSpc>
                <a:spcPct val="90000"/>
              </a:lnSpc>
              <a:spcBef>
                <a:spcPct val="20000"/>
              </a:spcBef>
              <a:defRPr/>
            </a:pPr>
            <a:r>
              <a:rPr lang="en-US" sz="4000" kern="0">
                <a:latin typeface="Times New Roman" pitchFamily="18" charset="0"/>
                <a:cs typeface="+mn-cs"/>
              </a:rPr>
              <a:t>    Bèn thả vào trong chum .</a:t>
            </a:r>
          </a:p>
          <a:p>
            <a:pPr marL="342900" indent="-342900">
              <a:lnSpc>
                <a:spcPct val="90000"/>
              </a:lnSpc>
              <a:spcBef>
                <a:spcPct val="20000"/>
              </a:spcBef>
              <a:defRPr/>
            </a:pPr>
            <a:r>
              <a:rPr lang="en-US" sz="4000" kern="0">
                <a:latin typeface="Times New Roman" pitchFamily="18" charset="0"/>
                <a:cs typeface="+mn-cs"/>
              </a:rPr>
              <a:t>    Rồi bà lại đi làm</a:t>
            </a:r>
          </a:p>
          <a:p>
            <a:pPr marL="342900" indent="-342900">
              <a:lnSpc>
                <a:spcPct val="90000"/>
              </a:lnSpc>
              <a:spcBef>
                <a:spcPct val="20000"/>
              </a:spcBef>
              <a:defRPr/>
            </a:pPr>
            <a:r>
              <a:rPr lang="en-US" sz="4000" kern="0">
                <a:latin typeface="Times New Roman" pitchFamily="18" charset="0"/>
                <a:cs typeface="+mn-cs"/>
              </a:rPr>
              <a:t>    Đến khi về </a:t>
            </a:r>
            <a:r>
              <a:rPr lang="en-US" sz="4000" kern="0">
                <a:solidFill>
                  <a:srgbClr val="FF0000"/>
                </a:solidFill>
                <a:latin typeface="Times New Roman" pitchFamily="18" charset="0"/>
                <a:cs typeface="+mn-cs"/>
              </a:rPr>
              <a:t>thấy lạ</a:t>
            </a:r>
            <a:r>
              <a:rPr lang="en-US" sz="4000" kern="0">
                <a:latin typeface="Times New Roman" pitchFamily="18" charset="0"/>
                <a:cs typeface="+mn-cs"/>
              </a:rPr>
              <a:t>:</a:t>
            </a:r>
          </a:p>
          <a:p>
            <a:pPr marL="342900" indent="-342900">
              <a:lnSpc>
                <a:spcPct val="90000"/>
              </a:lnSpc>
              <a:spcBef>
                <a:spcPct val="20000"/>
              </a:spcBef>
              <a:defRPr/>
            </a:pPr>
            <a:r>
              <a:rPr lang="en-US" sz="4000" kern="0">
                <a:latin typeface="Times New Roman" pitchFamily="18" charset="0"/>
                <a:cs typeface="+mn-cs"/>
              </a:rPr>
              <a:t>    </a:t>
            </a:r>
            <a:r>
              <a:rPr lang="en-US" sz="4000" kern="0">
                <a:solidFill>
                  <a:srgbClr val="CC0066"/>
                </a:solidFill>
                <a:latin typeface="Times New Roman" pitchFamily="18" charset="0"/>
                <a:cs typeface="+mn-cs"/>
              </a:rPr>
              <a:t>Sân nhà sao sạch quá</a:t>
            </a:r>
          </a:p>
          <a:p>
            <a:pPr marL="342900" indent="-342900">
              <a:lnSpc>
                <a:spcPct val="90000"/>
              </a:lnSpc>
              <a:spcBef>
                <a:spcPct val="20000"/>
              </a:spcBef>
              <a:defRPr/>
            </a:pPr>
            <a:r>
              <a:rPr lang="en-US" sz="4000" kern="0">
                <a:solidFill>
                  <a:srgbClr val="CC0066"/>
                </a:solidFill>
                <a:latin typeface="Times New Roman" pitchFamily="18" charset="0"/>
                <a:cs typeface="+mn-cs"/>
              </a:rPr>
              <a:t>    Đàn lợn đã được ăn</a:t>
            </a:r>
          </a:p>
          <a:p>
            <a:pPr marL="342900" indent="-342900">
              <a:lnSpc>
                <a:spcPct val="90000"/>
              </a:lnSpc>
              <a:spcBef>
                <a:spcPct val="20000"/>
              </a:spcBef>
              <a:defRPr/>
            </a:pPr>
            <a:r>
              <a:rPr lang="en-US" sz="4000" kern="0">
                <a:solidFill>
                  <a:srgbClr val="CC0066"/>
                </a:solidFill>
                <a:latin typeface="Times New Roman" pitchFamily="18" charset="0"/>
                <a:cs typeface="+mn-cs"/>
              </a:rPr>
              <a:t>    Cơm nước nấu tinh tươm</a:t>
            </a:r>
          </a:p>
          <a:p>
            <a:pPr marL="342900" indent="-342900">
              <a:lnSpc>
                <a:spcPct val="90000"/>
              </a:lnSpc>
              <a:spcBef>
                <a:spcPct val="20000"/>
              </a:spcBef>
              <a:defRPr/>
            </a:pPr>
            <a:r>
              <a:rPr lang="en-US" sz="4000" kern="0">
                <a:solidFill>
                  <a:srgbClr val="CC0066"/>
                </a:solidFill>
                <a:latin typeface="Times New Roman" pitchFamily="18" charset="0"/>
                <a:cs typeface="+mn-cs"/>
              </a:rPr>
              <a:t>    Vườn rau tươi sạch cỏ.</a:t>
            </a:r>
          </a:p>
          <a:p>
            <a:pPr marL="342900" indent="-342900">
              <a:lnSpc>
                <a:spcPct val="90000"/>
              </a:lnSpc>
              <a:spcBef>
                <a:spcPct val="20000"/>
              </a:spcBef>
              <a:defRPr/>
            </a:pPr>
            <a:r>
              <a:rPr lang="en-US" sz="4000" kern="0">
                <a:latin typeface="Times New Roman" pitchFamily="18" charset="0"/>
                <a:cs typeface="+mn-cs"/>
              </a:rPr>
              <a:t>                        </a:t>
            </a:r>
            <a:r>
              <a:rPr lang="en-US" sz="3600" kern="0">
                <a:latin typeface="Times New Roman" pitchFamily="18" charset="0"/>
                <a:cs typeface="+mn-cs"/>
              </a:rPr>
              <a:t>(Phan Thị Thanh Nhàn)</a:t>
            </a:r>
          </a:p>
          <a:p>
            <a:pPr marL="342900" indent="-342900">
              <a:lnSpc>
                <a:spcPct val="90000"/>
              </a:lnSpc>
              <a:spcBef>
                <a:spcPct val="20000"/>
              </a:spcBef>
              <a:defRPr/>
            </a:pPr>
            <a:r>
              <a:rPr lang="en-US" sz="4000" kern="0">
                <a:solidFill>
                  <a:schemeClr val="folHlink"/>
                </a:solidFill>
                <a:latin typeface="Times New Roman" pitchFamily="18" charset="0"/>
                <a:cs typeface="+mn-cs"/>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amond(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228600" y="990600"/>
            <a:ext cx="8229600" cy="3505200"/>
          </a:xfrm>
          <a:prstGeom prst="rect">
            <a:avLst/>
          </a:prstGeom>
          <a:noFill/>
          <a:ln w="9525">
            <a:noFill/>
            <a:miter lim="800000"/>
            <a:headEnd/>
            <a:tailEnd/>
          </a:ln>
        </p:spPr>
        <p:txBody>
          <a:bodyPr anchor="ctr"/>
          <a:lstStyle/>
          <a:p>
            <a:r>
              <a:rPr lang="en-US" altLang="vi-VN" sz="4800" b="1"/>
              <a:t>Dấu hai chấm báo hiệu bộ phận đi sau là những lời giải thích những điều lạ mà bà già nhận thấy khi đi làm về (Nhà, sân sạch sẽ, cơm nước, tinh tươm, đàn lợn đã ăn no).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592</TotalTime>
  <Words>1105</Words>
  <Application>Microsoft Office PowerPoint</Application>
  <PresentationFormat>On-screen Show (4:3)</PresentationFormat>
  <Paragraphs>84</Paragraphs>
  <Slides>18</Slides>
  <Notes>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Admin</cp:lastModifiedBy>
  <cp:revision>110</cp:revision>
  <cp:lastPrinted>1601-01-01T00:00:00Z</cp:lastPrinted>
  <dcterms:created xsi:type="dcterms:W3CDTF">1601-01-01T00:00:00Z</dcterms:created>
  <dcterms:modified xsi:type="dcterms:W3CDTF">2019-09-12T15:07:35Z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