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4648-FBB6-4065-B8E1-CFADC34FD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E49F05-6DD8-4EBE-B3F4-5E2C5A84C35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DFB850-B13C-43E1-B506-F0D831CB20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hyperlink" Target="file:///C:\Documents%20and%20Settings\hugcoibi\Local%20Settings\Temp\Rar$DI00.437\Hoa%208%20-%20Bai%2033%20Tiet%2050%20DIEU%20CHE%20HIDRO%20-%20PHAN%20UNG%20THE.p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0" y="4214812"/>
            <a:ext cx="3005138" cy="2643188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138862" y="4214812"/>
            <a:ext cx="3005138" cy="2643188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5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416050"/>
          </a:xfrm>
          <a:prstGeom prst="rect">
            <a:avLst/>
          </a:prstGeom>
          <a:noFill/>
        </p:spPr>
      </p:pic>
      <p:pic>
        <p:nvPicPr>
          <p:cNvPr id="26" name="Picture 10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15000"/>
            <a:ext cx="1600200" cy="1416050"/>
          </a:xfrm>
          <a:prstGeom prst="rect">
            <a:avLst/>
          </a:prstGeom>
          <a:noFill/>
        </p:spPr>
      </p:pic>
      <p:pic>
        <p:nvPicPr>
          <p:cNvPr id="27" name="Picture 11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1600200" cy="1416050"/>
          </a:xfrm>
          <a:prstGeom prst="rect">
            <a:avLst/>
          </a:prstGeom>
          <a:noFill/>
        </p:spPr>
      </p:pic>
      <p:pic>
        <p:nvPicPr>
          <p:cNvPr id="33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daisy_button_pink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118225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416050"/>
          </a:xfrm>
          <a:prstGeom prst="rect">
            <a:avLst/>
          </a:prstGeom>
          <a:noFill/>
        </p:spPr>
      </p:pic>
      <p:sp>
        <p:nvSpPr>
          <p:cNvPr id="39" name="WordArt 14"/>
          <p:cNvSpPr>
            <a:spLocks noChangeArrowheads="1" noChangeShapeType="1" noTextEdit="1"/>
          </p:cNvSpPr>
          <p:nvPr/>
        </p:nvSpPr>
        <p:spPr bwMode="auto">
          <a:xfrm>
            <a:off x="1331913" y="1263650"/>
            <a:ext cx="6335712" cy="5995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49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DÃY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HOÀNG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LIÊN</a:t>
            </a:r>
            <a:r>
              <a:rPr lang="en-US" sz="44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SƠN</a:t>
            </a:r>
            <a:endParaRPr lang="en-US" sz="44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" name="Picture 3" descr="sunflowers_wave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76400" y="-152400"/>
            <a:ext cx="13731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sunflowers_wave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172200" y="-152400"/>
            <a:ext cx="13731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2895600" y="0"/>
            <a:ext cx="3505200" cy="685800"/>
          </a:xfrm>
          <a:prstGeom prst="rect">
            <a:avLst/>
          </a:prstGeom>
          <a:noFill/>
        </p:spPr>
      </p:pic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1581150" y="2819400"/>
            <a:ext cx="5715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</a:rPr>
              <a:t>ĐỊA </a:t>
            </a:r>
            <a:r>
              <a:rPr lang="en-US" sz="6600" b="1" dirty="0" smtClean="0">
                <a:solidFill>
                  <a:srgbClr val="9900FF"/>
                </a:solidFill>
                <a:latin typeface="Times New Roman" pitchFamily="18" charset="0"/>
              </a:rPr>
              <a:t>LÍ</a:t>
            </a:r>
            <a:endParaRPr lang="en-US" sz="6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9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2895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2971800"/>
            <a:ext cx="1143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.VnTime" pitchFamily="34" charset="0"/>
              </a:rPr>
              <a:t>Hoµng Liªn S¬n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24063" y="400050"/>
            <a:ext cx="6858000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7400" y="485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Vị trí: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057400" y="1447800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57400" y="2281238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057400" y="3124200"/>
            <a:ext cx="6858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057400" y="4114800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057400" y="5953125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057400" y="5081588"/>
            <a:ext cx="685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209800" y="159543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Chiều dài: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33600" y="2362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Chiều rộng: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Độ cao: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133600" y="420052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Đỉnh: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09800" y="5157788"/>
            <a:ext cx="6705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Sườn: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209800" y="60293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Thung lũng: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1371600" y="838200"/>
            <a:ext cx="609600" cy="2667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1371600" y="1524000"/>
            <a:ext cx="685800" cy="1981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371600" y="3810000"/>
            <a:ext cx="685800" cy="2743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371600" y="3733800"/>
            <a:ext cx="685800" cy="1828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1371600" y="3657600"/>
            <a:ext cx="68580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1371600" y="3581400"/>
            <a:ext cx="685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V="1">
            <a:off x="1371600" y="2514600"/>
            <a:ext cx="685800" cy="1066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048000" y="485775"/>
            <a:ext cx="5867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ở phía Bắc nước ta, giữa sông Hồng và sông Đà.</a:t>
            </a:r>
          </a:p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752850" y="1595438"/>
            <a:ext cx="3352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180km.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62375" y="23574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Gần 30km.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352800" y="3352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núi cao và đồ sộ nhất Việt Nam.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124200" y="4200525"/>
            <a:ext cx="518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Có nhiều đỉnh nhọn.</a:t>
            </a:r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124200" y="51577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Rất dốc.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914775" y="602615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Thường hẹp và sâu</a:t>
            </a:r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8" grpId="0"/>
      <p:bldP spid="29709" grpId="0"/>
      <p:bldP spid="29710" grpId="0"/>
      <p:bldP spid="29711" grpId="0"/>
      <p:bldP spid="29712" grpId="0"/>
      <p:bldP spid="29713" grpId="0"/>
      <p:bldP spid="29721" grpId="0"/>
      <p:bldP spid="29722" grpId="0"/>
      <p:bldP spid="29723" grpId="0"/>
      <p:bldP spid="29724" grpId="0"/>
      <p:bldP spid="29725" grpId="0"/>
      <p:bldP spid="29726" grpId="0"/>
      <p:bldP spid="297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3733800"/>
            <a:chOff x="0" y="1038"/>
            <a:chExt cx="5760" cy="3282"/>
          </a:xfrm>
        </p:grpSpPr>
        <p:pic>
          <p:nvPicPr>
            <p:cNvPr id="10245" name="Picture 5" descr="C:\Users\Nguyen Lam\Desktop\Trang Trí\phang xi phang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38"/>
              <a:ext cx="5760" cy="3282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16" y="1392"/>
              <a:ext cx="2115" cy="720"/>
              <a:chOff x="3216" y="1392"/>
              <a:chExt cx="2115" cy="720"/>
            </a:xfrm>
          </p:grpSpPr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2112" cy="720"/>
              </a:xfrm>
              <a:prstGeom prst="cloudCallout">
                <a:avLst>
                  <a:gd name="adj1" fmla="val -72065"/>
                  <a:gd name="adj2" fmla="val -4583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3411" y="1560"/>
                <a:ext cx="192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Phan</a:t>
                </a:r>
                <a:r>
                  <a:rPr lang="en-US" b="1" dirty="0">
                    <a:solidFill>
                      <a:schemeClr val="bg1"/>
                    </a:solidFill>
                  </a:rPr>
                  <a:t>-xi-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păng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144"/>
            <a:chExt cx="5760" cy="4176"/>
          </a:xfrm>
        </p:grpSpPr>
        <p:pic>
          <p:nvPicPr>
            <p:cNvPr id="8" name="Picture 5" descr="C:\Users\Nguyen Lam\Desktop\leo-nui-fansipan-vietsensetravel_140713516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"/>
              <a:ext cx="5760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7152" flipH="1">
              <a:off x="2403" y="174"/>
              <a:ext cx="1676" cy="737"/>
            </a:xfrm>
            <a:prstGeom prst="cloudCallout">
              <a:avLst>
                <a:gd name="adj1" fmla="val -64333"/>
                <a:gd name="adj2" fmla="val 3611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736" y="246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chemeClr val="bg1"/>
                  </a:solidFill>
                </a:rPr>
                <a:t>nóc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nhà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Tổ</a:t>
              </a:r>
              <a:r>
                <a:rPr lang="en-US" dirty="0"/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quốc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2.KHÍ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Ở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CAO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9291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057400" y="3962399"/>
            <a:ext cx="48768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00801" y="3962400"/>
            <a:ext cx="48768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795" y="1447800"/>
            <a:ext cx="861060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800" y="6400800"/>
            <a:ext cx="861060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0" y="2667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Sa Pa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057400" y="1143000"/>
            <a:ext cx="381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657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err="1">
                <a:solidFill>
                  <a:srgbClr val="00B050"/>
                </a:solidFill>
              </a:rPr>
              <a:t>Quan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sát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hình</a:t>
            </a:r>
            <a:r>
              <a:rPr lang="en-US" sz="7200" dirty="0">
                <a:solidFill>
                  <a:srgbClr val="00B050"/>
                </a:solidFill>
              </a:rPr>
              <a:t> 1 </a:t>
            </a:r>
            <a:r>
              <a:rPr lang="en-US" sz="7200" dirty="0" err="1">
                <a:solidFill>
                  <a:srgbClr val="00B050"/>
                </a:solidFill>
              </a:rPr>
              <a:t>chỉ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vị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trí</a:t>
            </a:r>
            <a:r>
              <a:rPr lang="en-US" sz="7200" dirty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của</a:t>
            </a:r>
            <a:r>
              <a:rPr lang="en-US" sz="7200" dirty="0">
                <a:solidFill>
                  <a:srgbClr val="00B050"/>
                </a:solidFill>
              </a:rPr>
              <a:t> Sa 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ải xuống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14875"/>
            <a:ext cx="2143125" cy="2143125"/>
          </a:xfr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Dựa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bảng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liệu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hãy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nhận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xét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Sa Pa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tháng</a:t>
            </a:r>
            <a:r>
              <a:rPr lang="en-US" sz="4000" dirty="0">
                <a:solidFill>
                  <a:srgbClr val="FF0000"/>
                </a:solidFill>
              </a:rPr>
              <a:t> 1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tháng</a:t>
            </a:r>
            <a:r>
              <a:rPr lang="en-US" sz="4000" dirty="0">
                <a:solidFill>
                  <a:srgbClr val="FF0000"/>
                </a:solidFill>
              </a:rPr>
              <a:t> 7.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  <p:pic>
        <p:nvPicPr>
          <p:cNvPr id="7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2143125" cy="2143125"/>
          </a:xfrm>
          <a:prstGeom prst="rect">
            <a:avLst/>
          </a:prstGeom>
        </p:spPr>
      </p:pic>
      <p:pic>
        <p:nvPicPr>
          <p:cNvPr id="8" name="Content Placeholder 4" descr="tải xuống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2590800"/>
            <a:ext cx="2143125" cy="2143125"/>
          </a:xfrm>
          <a:prstGeom prst="rect">
            <a:avLst/>
          </a:prstGeom>
        </p:spPr>
      </p:pic>
      <p:pic>
        <p:nvPicPr>
          <p:cNvPr id="9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917303" y="4508104"/>
            <a:ext cx="4267198" cy="4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94106" y="4508107"/>
            <a:ext cx="4267198" cy="4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23"/>
          <p:cNvGraphicFramePr>
            <a:graphicFrameLocks/>
          </p:cNvGraphicFramePr>
          <p:nvPr/>
        </p:nvGraphicFramePr>
        <p:xfrm>
          <a:off x="1752600" y="2743200"/>
          <a:ext cx="5638800" cy="4114801"/>
        </p:xfrm>
        <a:graphic>
          <a:graphicData uri="http://schemas.openxmlformats.org/drawingml/2006/table">
            <a:tbl>
              <a:tblPr/>
              <a:tblGrid>
                <a:gridCol w="1879600"/>
                <a:gridCol w="1879600"/>
                <a:gridCol w="1879600"/>
              </a:tblGrid>
              <a:tr h="1076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Địa điểm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Nhiệt độ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962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Pa (1570m)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0" descr="ruc-ro-sac-hoa-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0" y="40259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Sa Pa có khí hậu mát mẻ, phong cảnh đẹp nên đã trở thành nơi du lịch, nghỉ mát lí tưởng của vùng núi phía </a:t>
            </a:r>
            <a:r>
              <a:rPr lang="en-US" sz="4400" b="1" dirty="0" smtClean="0">
                <a:solidFill>
                  <a:srgbClr val="FFFF00"/>
                </a:solidFill>
              </a:rPr>
              <a:t>Bắc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06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5257800" cy="3276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3886199" cy="3276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0"/>
            <a:ext cx="41910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4" descr="002106bg7fr7v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5" name="AutoShape 18">
            <a:hlinkClick r:id="rId4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3124200" y="23622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>
              <a:defRPr/>
            </a:pPr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4267200" y="3276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pic>
        <p:nvPicPr>
          <p:cNvPr id="60" name="Picture 54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5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9812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766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4958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912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WordArt 5"/>
          <p:cNvSpPr>
            <a:spLocks noChangeArrowheads="1" noChangeShapeType="1" noTextEdit="1"/>
          </p:cNvSpPr>
          <p:nvPr/>
        </p:nvSpPr>
        <p:spPr bwMode="auto">
          <a:xfrm>
            <a:off x="-533400" y="0"/>
            <a:ext cx="9677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TRÒ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CHƠI:VÒNG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QUAY MAY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MẮN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287 L 0.175 -0.42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1667 -0.244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083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11111E-6 L 0.29167 0.388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1679E-7 L 0.09584 0.466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L -0.27083 0.3884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6667 0.2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2743200" y="152400"/>
            <a:ext cx="4343400" cy="1143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Ai nhanh! Ai nhanh!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1844675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Bạn hãy tìm từ ngữ thích hợp điền vào chỗ trống cho hoàn chỉnh nội dung sau :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Dãy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Hoàng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Sơn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nằm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giữa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………....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núi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……, ………...</a:t>
            </a:r>
            <a:r>
              <a:rPr lang="en-US" sz="2000" b="1" dirty="0" err="1">
                <a:solidFill>
                  <a:srgbClr val="002060"/>
                </a:solidFill>
              </a:rPr>
              <a:t>nhất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nước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đỉnh</a:t>
            </a:r>
            <a:r>
              <a:rPr lang="en-US" sz="2000" dirty="0">
                <a:solidFill>
                  <a:srgbClr val="002060"/>
                </a:solidFill>
              </a:rPr>
              <a:t>………, 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sườn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………, </a:t>
            </a:r>
            <a:r>
              <a:rPr lang="en-US" sz="2000" b="1" dirty="0" err="1">
                <a:solidFill>
                  <a:srgbClr val="002060"/>
                </a:solidFill>
              </a:rPr>
              <a:t>thung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lũng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.……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hậu</a:t>
            </a:r>
            <a:r>
              <a:rPr lang="en-US" sz="2000" b="1" dirty="0">
                <a:solidFill>
                  <a:srgbClr val="002060"/>
                </a:solidFill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</a:rPr>
              <a:t>những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………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năm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715000" y="3352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Hồng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543800" y="3358696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Đà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155371" y="3641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cao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862942" y="3657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đồ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sộ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934200" y="36417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nhọn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096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dốc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819400" y="396240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hẹp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810000" y="39465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sâu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315200" y="39465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</a:rPr>
              <a:t>lạnh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/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n do tu nhien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n do tu nhien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-15240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3124200" cy="457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HÃY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</a:rPr>
              <a:t> RA </a:t>
            </a:r>
            <a:r>
              <a:rPr lang="en-US" sz="3600" dirty="0" err="1" smtClean="0">
                <a:solidFill>
                  <a:srgbClr val="00B050"/>
                </a:solidFill>
              </a:rPr>
              <a:t>DÃY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HOÀNG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LIÊN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SƠN</a:t>
            </a:r>
            <a:r>
              <a:rPr lang="en-US" sz="3600" dirty="0" smtClean="0">
                <a:solidFill>
                  <a:srgbClr val="00B050"/>
                </a:solidFill>
              </a:rPr>
              <a:t>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228600"/>
            <a:ext cx="1143000" cy="7620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1"/>
            <a:ext cx="9144000" cy="1600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ĐỊA</a:t>
            </a:r>
            <a:r>
              <a:rPr kumimoji="0" lang="en-US" sz="2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DÃY</a:t>
            </a:r>
            <a:r>
              <a:rPr kumimoji="0" lang="en-US" sz="2800" b="1" i="0" u="none" strike="noStrike" kern="1200" cap="small" spc="0" normalizeH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HOÀNG LIÊN SƠN</a:t>
            </a: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rgbClr val="FF212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10" descr="Kienthuc-Hoang-lien-Son_QDW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90800" y="2509361"/>
            <a:ext cx="3962400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x1pN1mp8dKYgTEOo8Nl7CxhzsOhhttvC1zX8rQbBbAtHElHSFMMvAfiSA2n7_80G4GyxsvDKzC2csgH2i9oe7T8ld3WDzYQXJ9J6lqE4gpeIpzc2s1upTPS0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817" y="0"/>
            <a:ext cx="76218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hung%20anh%205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0" y="990600"/>
            <a:ext cx="7772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 Hoàng Liên Sơn - dãy núi cao và đồ sộ nhất Việt Nam</a:t>
            </a:r>
            <a:endParaRPr kumimoji="0" lang="en-US" sz="30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can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7239000" cy="37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HÃY CHỈ DÃY:</a:t>
            </a:r>
            <a:r>
              <a:rPr lang="en-US" sz="2800" b="1" dirty="0" smtClean="0">
                <a:solidFill>
                  <a:srgbClr val="00B050"/>
                </a:solidFill>
              </a:rPr>
              <a:t>HOÀNG LIÊN SƠN</a:t>
            </a:r>
            <a:r>
              <a:rPr lang="en-US" sz="2800" b="1" dirty="0" smtClean="0">
                <a:solidFill>
                  <a:srgbClr val="00B050"/>
                </a:solidFill>
              </a:rPr>
              <a:t>, SÔNG </a:t>
            </a:r>
            <a:r>
              <a:rPr lang="en-US" sz="2800" b="1" dirty="0" smtClean="0">
                <a:solidFill>
                  <a:srgbClr val="00B050"/>
                </a:solidFill>
              </a:rPr>
              <a:t>GÂM</a:t>
            </a:r>
            <a:r>
              <a:rPr lang="en-US" sz="2800" b="1" dirty="0" smtClean="0">
                <a:solidFill>
                  <a:srgbClr val="00B050"/>
                </a:solidFill>
              </a:rPr>
              <a:t>, NGÂN </a:t>
            </a:r>
            <a:r>
              <a:rPr lang="en-US" sz="2800" b="1" dirty="0" smtClean="0">
                <a:solidFill>
                  <a:srgbClr val="00B050"/>
                </a:solidFill>
              </a:rPr>
              <a:t>SƠN</a:t>
            </a:r>
            <a:r>
              <a:rPr lang="en-US" sz="2800" b="1" dirty="0" smtClean="0">
                <a:solidFill>
                  <a:srgbClr val="00B050"/>
                </a:solidFill>
              </a:rPr>
              <a:t>, BẮC </a:t>
            </a:r>
            <a:r>
              <a:rPr lang="en-US" sz="2800" b="1" dirty="0" smtClean="0">
                <a:solidFill>
                  <a:srgbClr val="00B050"/>
                </a:solidFill>
              </a:rPr>
              <a:t>SƠN</a:t>
            </a:r>
            <a:r>
              <a:rPr lang="en-US" sz="2800" b="1" dirty="0" smtClean="0">
                <a:solidFill>
                  <a:srgbClr val="00B050"/>
                </a:solidFill>
              </a:rPr>
              <a:t>, ĐÔNG </a:t>
            </a:r>
            <a:r>
              <a:rPr lang="en-US" sz="2800" b="1" dirty="0" smtClean="0">
                <a:solidFill>
                  <a:srgbClr val="00B050"/>
                </a:solidFill>
              </a:rPr>
              <a:t>TRIỀU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3200" dirty="0"/>
          </a:p>
        </p:txBody>
      </p:sp>
      <p:pic>
        <p:nvPicPr>
          <p:cNvPr id="4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1013"/>
            <a:ext cx="8915400" cy="523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57975" y="1090613"/>
            <a:ext cx="2122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Bắc Sơn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362200" y="23813"/>
            <a:ext cx="2371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sông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Gâm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672138" y="385763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172200" y="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Ngân Sơn</a:t>
            </a: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6172200" y="1547813"/>
            <a:ext cx="10668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1447800" y="571500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Lược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đồ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chính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ở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724400" y="4595813"/>
            <a:ext cx="252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6248400" y="4343400"/>
            <a:ext cx="304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100013" y="3738563"/>
            <a:ext cx="3090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Dãy núi Hoàng Liên Sơn</a:t>
            </a:r>
          </a:p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333500" y="2524125"/>
            <a:ext cx="14478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14800" y="404813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" grpId="0"/>
      <p:bldP spid="15423" grpId="0"/>
      <p:bldP spid="15425" grpId="0" animBg="1"/>
      <p:bldP spid="15426" grpId="0"/>
      <p:bldP spid="15427" grpId="0" animBg="1"/>
      <p:bldP spid="15443" grpId="0"/>
      <p:bldP spid="15444" grpId="0"/>
      <p:bldP spid="15445" grpId="0" animBg="1"/>
      <p:bldP spid="15448" grpId="0"/>
      <p:bldP spid="15449" grpId="0" animBg="1"/>
      <p:bldP spid="153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1287" y="381000"/>
            <a:ext cx="9155113" cy="6934200"/>
            <a:chOff x="87128" y="76175"/>
            <a:chExt cx="9525000" cy="6646247"/>
          </a:xfrm>
        </p:grpSpPr>
        <p:pic>
          <p:nvPicPr>
            <p:cNvPr id="40963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128" y="76175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378279" y="392112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707" y="1720962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159888"/>
              <a:gd name="adj4" fmla="val 85466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63383"/>
              <a:gd name="adj4" fmla="val -5849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9134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84</TotalTime>
  <Words>287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2.KHÍ HẬU Ở NHỮNG NƠI CAO LẠNH QUANH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NGUYEN</dc:creator>
  <cp:lastModifiedBy>Admin</cp:lastModifiedBy>
  <cp:revision>13</cp:revision>
  <dcterms:created xsi:type="dcterms:W3CDTF">2019-04-27T06:17:15Z</dcterms:created>
  <dcterms:modified xsi:type="dcterms:W3CDTF">2019-09-15T15:08:58Z</dcterms:modified>
</cp:coreProperties>
</file>