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60" r:id="rId3"/>
    <p:sldId id="261" r:id="rId4"/>
    <p:sldId id="262" r:id="rId5"/>
    <p:sldId id="277" r:id="rId6"/>
    <p:sldId id="279" r:id="rId7"/>
    <p:sldId id="281" r:id="rId8"/>
    <p:sldId id="283" r:id="rId9"/>
    <p:sldId id="272" r:id="rId10"/>
    <p:sldId id="273" r:id="rId11"/>
    <p:sldId id="275" r:id="rId12"/>
    <p:sldId id="284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16962" autoAdjust="0"/>
    <p:restoredTop sz="94660"/>
  </p:normalViewPr>
  <p:slideViewPr>
    <p:cSldViewPr>
      <p:cViewPr varScale="1">
        <p:scale>
          <a:sx n="87" d="100"/>
          <a:sy n="87" d="100"/>
        </p:scale>
        <p:origin x="186" y="7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60B52-1CD4-405A-B509-B5423943BA9D}" type="datetimeFigureOut">
              <a:rPr lang="en-US" smtClean="0"/>
              <a:pPr/>
              <a:t>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FD25-7BC6-49EC-B052-605CF56B4D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60B52-1CD4-405A-B509-B5423943BA9D}" type="datetimeFigureOut">
              <a:rPr lang="en-US" smtClean="0"/>
              <a:pPr/>
              <a:t>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FD25-7BC6-49EC-B052-605CF56B4D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60B52-1CD4-405A-B509-B5423943BA9D}" type="datetimeFigureOut">
              <a:rPr lang="en-US" smtClean="0"/>
              <a:pPr/>
              <a:t>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FD25-7BC6-49EC-B052-605CF56B4D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60B52-1CD4-405A-B509-B5423943BA9D}" type="datetimeFigureOut">
              <a:rPr lang="en-US" smtClean="0"/>
              <a:pPr/>
              <a:t>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FD25-7BC6-49EC-B052-605CF56B4D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60B52-1CD4-405A-B509-B5423943BA9D}" type="datetimeFigureOut">
              <a:rPr lang="en-US" smtClean="0"/>
              <a:pPr/>
              <a:t>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FD25-7BC6-49EC-B052-605CF56B4D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60B52-1CD4-405A-B509-B5423943BA9D}" type="datetimeFigureOut">
              <a:rPr lang="en-US" smtClean="0"/>
              <a:pPr/>
              <a:t>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FD25-7BC6-49EC-B052-605CF56B4D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60B52-1CD4-405A-B509-B5423943BA9D}" type="datetimeFigureOut">
              <a:rPr lang="en-US" smtClean="0"/>
              <a:pPr/>
              <a:t>2/1/2020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FD25-7BC6-49EC-B052-605CF56B4D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60B52-1CD4-405A-B509-B5423943BA9D}" type="datetimeFigureOut">
              <a:rPr lang="en-US" smtClean="0"/>
              <a:pPr/>
              <a:t>2/1/2020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FD25-7BC6-49EC-B052-605CF56B4D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60B52-1CD4-405A-B509-B5423943BA9D}" type="datetimeFigureOut">
              <a:rPr lang="en-US" smtClean="0"/>
              <a:pPr/>
              <a:t>2/1/2020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FD25-7BC6-49EC-B052-605CF56B4D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60B52-1CD4-405A-B509-B5423943BA9D}" type="datetimeFigureOut">
              <a:rPr lang="en-US" smtClean="0"/>
              <a:pPr/>
              <a:t>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FD25-7BC6-49EC-B052-605CF56B4D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60B52-1CD4-405A-B509-B5423943BA9D}" type="datetimeFigureOut">
              <a:rPr lang="en-US" smtClean="0"/>
              <a:pPr/>
              <a:t>2/1/2020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C5FD25-7BC6-49EC-B052-605CF56B4D8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C60B52-1CD4-405A-B509-B5423943BA9D}" type="datetimeFigureOut">
              <a:rPr lang="en-US" smtClean="0"/>
              <a:pPr/>
              <a:t>2/1/2020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C5FD25-7BC6-49EC-B052-605CF56B4D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Nền PP\47621010.jp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286001" y="3257550"/>
            <a:ext cx="397737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Kể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chuyện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2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6" name="Picture 12" descr="Bauernbar">
            <a:hlinkClick r:id="rId3" action="ppaction://hlinksldjump" tooltip="click vao qua 3"/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05000" y="2457450"/>
            <a:ext cx="449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1143000" y="1257300"/>
            <a:ext cx="6324600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Chào</a:t>
            </a:r>
            <a:r>
              <a:rPr lang="en-US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8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mừng</a:t>
            </a:r>
            <a:r>
              <a:rPr lang="en-US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8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quý</a:t>
            </a:r>
            <a:r>
              <a:rPr lang="en-US" sz="48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en-US" sz="48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r>
              <a:rPr lang="en-US" sz="48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thầy</a:t>
            </a:r>
            <a:r>
              <a:rPr lang="en-US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8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cô</a:t>
            </a: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Về</a:t>
            </a: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dự</a:t>
            </a:r>
            <a:r>
              <a:rPr lang="en-US" sz="4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en-US" sz="48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giờ</a:t>
            </a:r>
            <a:endParaRPr lang="en-US" sz="4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67400" y="4620280"/>
            <a:ext cx="2514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4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228601"/>
            <a:ext cx="533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b="1" u="sng" dirty="0" smtClean="0">
                <a:latin typeface="HP001 4 hàng" pitchFamily="34" charset="0"/>
                <a:cs typeface="Times New Roman" pitchFamily="18" charset="0"/>
              </a:rPr>
              <a:t>Bài </a:t>
            </a:r>
            <a:r>
              <a:rPr lang="en-US" sz="2800" b="1" u="sng" dirty="0" smtClean="0">
                <a:latin typeface="HP001 4 hàng" pitchFamily="34" charset="0"/>
                <a:cs typeface="Times New Roman" pitchFamily="18" charset="0"/>
              </a:rPr>
              <a:t>2: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Kể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toàn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bộ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chuyện</a:t>
            </a:r>
            <a:endParaRPr lang="vi-VN" sz="2800" b="1" dirty="0" smtClean="0">
              <a:latin typeface="HP001 4 hàng" pitchFamily="34" charset="0"/>
              <a:cs typeface="Times New Roman" pitchFamily="18" charset="0"/>
            </a:endParaRPr>
          </a:p>
        </p:txBody>
      </p:sp>
      <p:pic>
        <p:nvPicPr>
          <p:cNvPr id="3081" name="Picture 9" descr="C:\Users\User\Desktop\hình\0.84.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891842"/>
            <a:ext cx="4267200" cy="1943100"/>
          </a:xfrm>
          <a:prstGeom prst="rect">
            <a:avLst/>
          </a:prstGeom>
          <a:noFill/>
        </p:spPr>
      </p:pic>
      <p:pic>
        <p:nvPicPr>
          <p:cNvPr id="3082" name="Picture 10" descr="C:\Users\User\Desktop\hình\0.54.jp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626429" y="2914650"/>
            <a:ext cx="4419600" cy="20574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83" name="Picture 11" descr="C:\Users\User\Desktop\hình\0.64.jpg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8200" y="891842"/>
            <a:ext cx="4267200" cy="1956707"/>
          </a:xfrm>
          <a:prstGeom prst="rect">
            <a:avLst/>
          </a:prstGeom>
          <a:noFill/>
        </p:spPr>
      </p:pic>
      <p:pic>
        <p:nvPicPr>
          <p:cNvPr id="3084" name="Picture 12" descr="C:\Users\User\Desktop\hình\0.74.jpg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2914650"/>
            <a:ext cx="4419600" cy="2057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99715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26894" y="2624070"/>
            <a:ext cx="8610600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u="sng" dirty="0" err="1" smtClean="0">
                <a:latin typeface="HP001 4 hàng" pitchFamily="34" charset="0"/>
                <a:cs typeface="Times New Roman" pitchFamily="18" charset="0"/>
              </a:rPr>
              <a:t>Bài</a:t>
            </a:r>
            <a:r>
              <a:rPr lang="en-US" sz="2800" b="1" u="sng" dirty="0" smtClean="0">
                <a:latin typeface="HP001 4 hàng" pitchFamily="34" charset="0"/>
                <a:cs typeface="Times New Roman" pitchFamily="18" charset="0"/>
              </a:rPr>
              <a:t> 3: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Đặt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tên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khác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cho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chuyện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.</a:t>
            </a:r>
          </a:p>
          <a:p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	</a:t>
            </a:r>
            <a:r>
              <a:rPr lang="en-US" sz="2800" b="1" dirty="0" smtClean="0">
                <a:solidFill>
                  <a:srgbClr val="FF0000"/>
                </a:solidFill>
                <a:latin typeface="HP001 4 hàng" pitchFamily="34" charset="0"/>
                <a:cs typeface="Times New Roman" pitchFamily="18" charset="0"/>
              </a:rPr>
              <a:t>M: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Ông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Mạnh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và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Thần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Gió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.</a:t>
            </a:r>
          </a:p>
          <a:p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	      Ai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thắng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ai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?</a:t>
            </a:r>
          </a:p>
          <a:p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	     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Bạn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ông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Mạnh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.</a:t>
            </a:r>
          </a:p>
          <a:p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	     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Chiến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thắng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Thần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Gió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.</a:t>
            </a:r>
            <a:endParaRPr lang="vi-VN" sz="2800" b="1" dirty="0" smtClean="0"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53236" y="141699"/>
            <a:ext cx="723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u="sng" dirty="0" smtClean="0">
                <a:latin typeface="HP001 4 hàng" pitchFamily="34" charset="0"/>
                <a:cs typeface="Times New Roman" pitchFamily="18" charset="0"/>
              </a:rPr>
              <a:t>Kể </a:t>
            </a:r>
            <a:r>
              <a:rPr lang="vi-VN" sz="2400" b="1" u="sng" dirty="0" smtClean="0">
                <a:latin typeface="HP001 4 hàng" pitchFamily="34" charset="0"/>
                <a:cs typeface="Times New Roman" pitchFamily="18" charset="0"/>
              </a:rPr>
              <a:t>chuyện</a:t>
            </a:r>
            <a:endParaRPr lang="en-US" sz="2400" b="1" u="sng" dirty="0" smtClean="0">
              <a:latin typeface="HP001 4 hàng" pitchFamily="34" charset="0"/>
              <a:cs typeface="Times New Roman" pitchFamily="18" charset="0"/>
            </a:endParaRPr>
          </a:p>
          <a:p>
            <a:pPr algn="ctr"/>
            <a:r>
              <a:rPr lang="vi-VN" sz="2400" b="1" dirty="0">
                <a:latin typeface="HP001 4 hàng" pitchFamily="34" charset="0"/>
                <a:cs typeface="Times New Roman" pitchFamily="18" charset="0"/>
              </a:rPr>
              <a:t>Ông Mạnh thắng Thần </a:t>
            </a:r>
            <a:r>
              <a:rPr lang="vi-VN" sz="2400" b="1" dirty="0" smtClean="0">
                <a:latin typeface="HP001 4 hàng" pitchFamily="34" charset="0"/>
                <a:cs typeface="Times New Roman" pitchFamily="18" charset="0"/>
              </a:rPr>
              <a:t>Gió</a:t>
            </a:r>
            <a:endParaRPr lang="en-US" sz="2400" b="1" dirty="0"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58168" y="2156636"/>
            <a:ext cx="5334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b="1" u="sng" dirty="0" smtClean="0">
                <a:latin typeface="HP001 4 hàng" pitchFamily="34" charset="0"/>
                <a:cs typeface="Times New Roman" pitchFamily="18" charset="0"/>
              </a:rPr>
              <a:t>Bài </a:t>
            </a:r>
            <a:r>
              <a:rPr lang="en-US" sz="2800" b="1" u="sng" dirty="0" smtClean="0">
                <a:latin typeface="HP001 4 hàng" pitchFamily="34" charset="0"/>
                <a:cs typeface="Times New Roman" pitchFamily="18" charset="0"/>
              </a:rPr>
              <a:t>2: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Kể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toàn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bộ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câu</a:t>
            </a:r>
            <a:r>
              <a:rPr lang="en-US" sz="28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HP001 4 hàng" pitchFamily="34" charset="0"/>
                <a:cs typeface="Times New Roman" pitchFamily="18" charset="0"/>
              </a:rPr>
              <a:t>chuyện</a:t>
            </a:r>
            <a:endParaRPr lang="vi-VN" sz="2800" b="1" dirty="0" smtClean="0"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71816" y="1244030"/>
            <a:ext cx="8763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800" b="1" u="sng" dirty="0" smtClean="0">
                <a:latin typeface="HP001 4 hàng" pitchFamily="34" charset="0"/>
                <a:cs typeface="Times New Roman" pitchFamily="18" charset="0"/>
              </a:rPr>
              <a:t>Bài 1</a:t>
            </a:r>
            <a:r>
              <a:rPr lang="vi-VN" sz="2800" b="1" dirty="0" smtClean="0">
                <a:solidFill>
                  <a:srgbClr val="C00000"/>
                </a:solidFill>
                <a:latin typeface="HP001 4 hàng" pitchFamily="34" charset="0"/>
                <a:cs typeface="Times New Roman" pitchFamily="18" charset="0"/>
              </a:rPr>
              <a:t>: Xếp lại thứ tự các tranh sau theo đúng nội dung câu chuyện Ông Mạnh thắng Thần Gió:</a:t>
            </a:r>
          </a:p>
        </p:txBody>
      </p:sp>
    </p:spTree>
    <p:extLst>
      <p:ext uri="{BB962C8B-B14F-4D97-AF65-F5344CB8AC3E}">
        <p14:creationId xmlns:p14="http://schemas.microsoft.com/office/powerpoint/2010/main" val="300806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Nền PP\47621010.jpg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81001" y="2228850"/>
            <a:ext cx="8392155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9600" b="1" cap="all" spc="0" dirty="0" smtClean="0">
                <a:ln/>
                <a:solidFill>
                  <a:srgbClr val="FF0000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THANK YOU</a:t>
            </a:r>
            <a:endParaRPr lang="en-US" sz="9600" b="1" cap="all" spc="0" dirty="0">
              <a:ln/>
              <a:solidFill>
                <a:srgbClr val="FF0000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51435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02442" y="1458954"/>
            <a:ext cx="86106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3200" b="1" u="sng" dirty="0" smtClean="0">
                <a:solidFill>
                  <a:srgbClr val="0070C0"/>
                </a:solidFill>
                <a:latin typeface="HP001 4 hàng" pitchFamily="34" charset="0"/>
                <a:cs typeface="Times New Roman" pitchFamily="18" charset="0"/>
              </a:rPr>
              <a:t>Kiểm tra bài cũ:</a:t>
            </a:r>
            <a:endParaRPr lang="vi-VN" sz="3200" b="1" dirty="0" smtClean="0">
              <a:solidFill>
                <a:srgbClr val="0070C0"/>
              </a:solidFill>
              <a:latin typeface="HP001 4 hàng" pitchFamily="34" charset="0"/>
              <a:cs typeface="Times New Roman" pitchFamily="18" charset="0"/>
            </a:endParaRPr>
          </a:p>
          <a:p>
            <a:pPr algn="ctr"/>
            <a:r>
              <a:rPr lang="vi-VN" sz="3200" b="1" dirty="0" smtClean="0">
                <a:latin typeface="HP001 4 hàng" pitchFamily="34" charset="0"/>
                <a:cs typeface="Times New Roman" pitchFamily="18" charset="0"/>
              </a:rPr>
              <a:t> </a:t>
            </a:r>
            <a:r>
              <a:rPr lang="vi-VN" sz="3200" b="1" dirty="0" smtClean="0">
                <a:solidFill>
                  <a:srgbClr val="C00000"/>
                </a:solidFill>
                <a:latin typeface="HP001 4 hàng" pitchFamily="34" charset="0"/>
                <a:cs typeface="Times New Roman" pitchFamily="18" charset="0"/>
              </a:rPr>
              <a:t>Dựng lại câu chuyện “Câu chuyện bốn mùa”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43000" y="361950"/>
            <a:ext cx="7239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u="sng" dirty="0" smtClean="0">
                <a:latin typeface="HP001 4 hàng" pitchFamily="34" charset="0"/>
                <a:cs typeface="Times New Roman" pitchFamily="18" charset="0"/>
              </a:rPr>
              <a:t>Kể </a:t>
            </a:r>
            <a:r>
              <a:rPr lang="vi-VN" sz="3200" b="1" u="sng" dirty="0">
                <a:latin typeface="HP001 4 hàng" pitchFamily="34" charset="0"/>
                <a:cs typeface="Times New Roman" pitchFamily="18" charset="0"/>
              </a:rPr>
              <a:t>chuyện</a:t>
            </a:r>
            <a:endParaRPr lang="en-US" sz="3200" b="1" u="sng" dirty="0">
              <a:latin typeface="HP001 4 hàng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51435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" y="1744793"/>
            <a:ext cx="887843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65138" algn="just"/>
            <a:r>
              <a:rPr lang="vi-VN" sz="3200" b="1" u="sng" dirty="0" smtClean="0">
                <a:solidFill>
                  <a:srgbClr val="0070C0"/>
                </a:solidFill>
                <a:latin typeface="HP001 4 hàng" pitchFamily="34" charset="0"/>
                <a:cs typeface="Times New Roman" pitchFamily="18" charset="0"/>
              </a:rPr>
              <a:t>Bài 1</a:t>
            </a:r>
            <a:r>
              <a:rPr lang="vi-VN" sz="3200" b="1" dirty="0" smtClean="0">
                <a:solidFill>
                  <a:srgbClr val="C00000"/>
                </a:solidFill>
                <a:latin typeface="HP001 4 hàng" pitchFamily="34" charset="0"/>
                <a:cs typeface="Times New Roman" pitchFamily="18" charset="0"/>
              </a:rPr>
              <a:t>: Xếp lại thứ tự các tranh sau theo đúng nội dung câu chuyện Ông Mạnh thắng Thần Gió: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153236" y="141699"/>
            <a:ext cx="7239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3200" b="1" u="sng" dirty="0" smtClean="0">
                <a:latin typeface="HP001 4 hàng" pitchFamily="34" charset="0"/>
                <a:cs typeface="Times New Roman" pitchFamily="18" charset="0"/>
              </a:rPr>
              <a:t>Kể </a:t>
            </a:r>
            <a:r>
              <a:rPr lang="vi-VN" sz="3200" b="1" u="sng" dirty="0" smtClean="0">
                <a:latin typeface="HP001 4 hàng" pitchFamily="34" charset="0"/>
                <a:cs typeface="Times New Roman" pitchFamily="18" charset="0"/>
              </a:rPr>
              <a:t>chuyện</a:t>
            </a:r>
            <a:endParaRPr lang="en-US" sz="3200" b="1" u="sng" dirty="0" smtClean="0">
              <a:latin typeface="HP001 4 hàng" pitchFamily="34" charset="0"/>
              <a:cs typeface="Times New Roman" pitchFamily="18" charset="0"/>
            </a:endParaRPr>
          </a:p>
          <a:p>
            <a:pPr algn="ctr"/>
            <a:r>
              <a:rPr lang="vi-VN" sz="3200" b="1" dirty="0">
                <a:latin typeface="HP001 4 hàng" pitchFamily="34" charset="0"/>
                <a:cs typeface="Times New Roman" pitchFamily="18" charset="0"/>
              </a:rPr>
              <a:t>Ông Mạnh thắng Thần </a:t>
            </a:r>
            <a:r>
              <a:rPr lang="vi-VN" sz="3200" b="1" dirty="0" smtClean="0">
                <a:latin typeface="HP001 4 hàng" pitchFamily="34" charset="0"/>
                <a:cs typeface="Times New Roman" pitchFamily="18" charset="0"/>
              </a:rPr>
              <a:t>Gió</a:t>
            </a:r>
            <a:endParaRPr lang="en-US" sz="3200" b="1" dirty="0">
              <a:latin typeface="HP001 4 hàng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51435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28600" y="228601"/>
            <a:ext cx="8610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vi-VN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endParaRPr lang="vi-VN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endParaRPr lang="vi-VN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endParaRPr lang="vi-VN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endParaRPr lang="vi-VN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endParaRPr lang="vi-VN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vi-VN" sz="2800" dirty="0">
              <a:latin typeface="Times New Roman" pitchFamily="18" charset="0"/>
              <a:cs typeface="Times New Roman" pitchFamily="18" charset="0"/>
            </a:endParaRPr>
          </a:p>
          <a:p>
            <a:endParaRPr lang="vi-VN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vi-VN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8" name="Picture 6" descr="C:\Users\User\Desktop\hình\0.54.jp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30900" y="3143250"/>
            <a:ext cx="1859028" cy="1238250"/>
          </a:xfrm>
          <a:prstGeom prst="rect">
            <a:avLst/>
          </a:prstGeom>
          <a:noFill/>
        </p:spPr>
      </p:pic>
      <p:pic>
        <p:nvPicPr>
          <p:cNvPr id="3079" name="Picture 7" descr="C:\Users\User\Desktop\hình\0.64.jpg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9950" y="3143250"/>
            <a:ext cx="1813686" cy="1238250"/>
          </a:xfrm>
          <a:prstGeom prst="rect">
            <a:avLst/>
          </a:prstGeom>
          <a:noFill/>
        </p:spPr>
      </p:pic>
      <p:pic>
        <p:nvPicPr>
          <p:cNvPr id="3080" name="Picture 8" descr="C:\Users\User\Desktop\hình\0.74.jpg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37250" y="3143250"/>
            <a:ext cx="1843914" cy="1238250"/>
          </a:xfrm>
          <a:prstGeom prst="rect">
            <a:avLst/>
          </a:prstGeom>
          <a:noFill/>
        </p:spPr>
      </p:pic>
      <p:pic>
        <p:nvPicPr>
          <p:cNvPr id="3081" name="Picture 9" descr="C:\Users\User\Desktop\hình\0.84.jpg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26814" y="2400300"/>
            <a:ext cx="4417186" cy="2743200"/>
          </a:xfrm>
          <a:prstGeom prst="rect">
            <a:avLst/>
          </a:prstGeom>
          <a:noFill/>
        </p:spPr>
      </p:pic>
      <p:pic>
        <p:nvPicPr>
          <p:cNvPr id="3082" name="Picture 10" descr="C:\Users\User\Desktop\hình\0.54.jp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4648200" cy="240030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83" name="Picture 11" descr="C:\Users\User\Desktop\hình\0.64.jpg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8200" y="0"/>
            <a:ext cx="4495800" cy="2400300"/>
          </a:xfrm>
          <a:prstGeom prst="rect">
            <a:avLst/>
          </a:prstGeom>
          <a:noFill/>
        </p:spPr>
      </p:pic>
      <p:pic>
        <p:nvPicPr>
          <p:cNvPr id="3084" name="Picture 12" descr="C:\Users\User\Desktop\hình\0.74.jpg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2400300"/>
            <a:ext cx="4419600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5143500"/>
          </a:xfrm>
          <a:prstGeom prst="rect">
            <a:avLst/>
          </a:prstGeom>
          <a:noFill/>
        </p:spPr>
      </p:pic>
      <p:pic>
        <p:nvPicPr>
          <p:cNvPr id="4" name="Picture 10" descr="C:\Users\User\Desktop\hình\0.54.jp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1342027"/>
            <a:ext cx="6400800" cy="2695013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2400" y="4171950"/>
            <a:ext cx="8991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b="1" dirty="0" smtClean="0">
                <a:solidFill>
                  <a:srgbClr val="C00000"/>
                </a:solidFill>
                <a:latin typeface="HP001 4 hàng" pitchFamily="34" charset="0"/>
                <a:cs typeface="Times New Roman" pitchFamily="18" charset="0"/>
              </a:rPr>
              <a:t>Tranh 1</a:t>
            </a:r>
            <a:r>
              <a:rPr lang="vi-VN" sz="2400" b="1" dirty="0" smtClean="0">
                <a:latin typeface="HP001 4 hàng" pitchFamily="34" charset="0"/>
                <a:cs typeface="Times New Roman" pitchFamily="18" charset="0"/>
              </a:rPr>
              <a:t>: </a:t>
            </a:r>
            <a:r>
              <a:rPr lang="vi-VN" sz="2400" b="1" dirty="0" smtClean="0">
                <a:solidFill>
                  <a:srgbClr val="002060"/>
                </a:solidFill>
                <a:latin typeface="HP001 4 hàng" pitchFamily="34" charset="0"/>
                <a:cs typeface="Times New Roman" pitchFamily="18" charset="0"/>
              </a:rPr>
              <a:t>Thần Gió và ông Mạnh đang uống rượu với nhau rất thân thiện</a:t>
            </a:r>
            <a:r>
              <a:rPr lang="en-US" sz="2400" b="1" dirty="0" smtClean="0">
                <a:solidFill>
                  <a:srgbClr val="002060"/>
                </a:solidFill>
                <a:latin typeface="HP001 4 hàng" pitchFamily="34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295400" y="141698"/>
            <a:ext cx="723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u="sng" dirty="0" smtClean="0">
                <a:latin typeface="HP001 4 hàng" pitchFamily="34" charset="0"/>
                <a:cs typeface="Times New Roman" pitchFamily="18" charset="0"/>
              </a:rPr>
              <a:t>Kể </a:t>
            </a:r>
            <a:r>
              <a:rPr lang="vi-VN" sz="2400" b="1" u="sng" dirty="0" smtClean="0">
                <a:latin typeface="HP001 4 hàng" pitchFamily="34" charset="0"/>
                <a:cs typeface="Times New Roman" pitchFamily="18" charset="0"/>
              </a:rPr>
              <a:t>chuyện</a:t>
            </a:r>
            <a:endParaRPr lang="en-US" sz="2400" b="1" u="sng" dirty="0" smtClean="0">
              <a:latin typeface="HP001 4 hàng" pitchFamily="34" charset="0"/>
              <a:cs typeface="Times New Roman" pitchFamily="18" charset="0"/>
            </a:endParaRPr>
          </a:p>
          <a:p>
            <a:pPr algn="ctr"/>
            <a:r>
              <a:rPr lang="vi-VN" sz="2400" b="1" dirty="0">
                <a:latin typeface="HP001 4 hàng" pitchFamily="34" charset="0"/>
                <a:cs typeface="Times New Roman" pitchFamily="18" charset="0"/>
              </a:rPr>
              <a:t>Ông Mạnh thắng Thần </a:t>
            </a:r>
            <a:r>
              <a:rPr lang="vi-VN" sz="2400" b="1" dirty="0" smtClean="0">
                <a:latin typeface="HP001 4 hàng" pitchFamily="34" charset="0"/>
                <a:cs typeface="Times New Roman" pitchFamily="18" charset="0"/>
              </a:rPr>
              <a:t>Gió</a:t>
            </a:r>
            <a:endParaRPr lang="en-US" sz="2400" b="1" dirty="0">
              <a:latin typeface="HP001 4 hàng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717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5143500"/>
          </a:xfrm>
          <a:prstGeom prst="rect">
            <a:avLst/>
          </a:prstGeom>
          <a:noFill/>
        </p:spPr>
      </p:pic>
      <p:pic>
        <p:nvPicPr>
          <p:cNvPr id="5" name="Picture 11" descr="C:\Users\User\Desktop\hình\0.64.jp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" y="1308586"/>
            <a:ext cx="7162800" cy="2743200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0" y="4298530"/>
            <a:ext cx="891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b="1" u="sng" dirty="0" smtClean="0">
                <a:solidFill>
                  <a:srgbClr val="C00000"/>
                </a:solidFill>
                <a:latin typeface="HP001 4 hàng" pitchFamily="34" charset="0"/>
                <a:cs typeface="Times New Roman" pitchFamily="18" charset="0"/>
              </a:rPr>
              <a:t>Tranh 2</a:t>
            </a:r>
            <a:r>
              <a:rPr lang="vi-VN" sz="2400" b="1" dirty="0" smtClean="0">
                <a:solidFill>
                  <a:srgbClr val="002060"/>
                </a:solidFill>
                <a:latin typeface="HP001 4 hàng" pitchFamily="34" charset="0"/>
                <a:cs typeface="Times New Roman" pitchFamily="18" charset="0"/>
              </a:rPr>
              <a:t>: Ông Mạnh đang vác cây, khiêng đá để dựng nhà. </a:t>
            </a:r>
            <a:endParaRPr lang="en-US" sz="2400" b="1" dirty="0" smtClean="0">
              <a:solidFill>
                <a:srgbClr val="002060"/>
              </a:solidFill>
              <a:latin typeface="HP001 4 hàng" pitchFamily="34" charset="0"/>
              <a:cs typeface="Times New Roman" pitchFamily="18" charset="0"/>
            </a:endParaRPr>
          </a:p>
          <a:p>
            <a:pPr algn="just"/>
            <a:endParaRPr lang="en-US" sz="2400" b="1" dirty="0">
              <a:solidFill>
                <a:srgbClr val="002060"/>
              </a:solidFill>
              <a:latin typeface="HP001 4 hàng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53236" y="141699"/>
            <a:ext cx="723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u="sng" dirty="0" smtClean="0">
                <a:latin typeface="HP001 4 hàng" pitchFamily="34" charset="0"/>
                <a:cs typeface="Times New Roman" pitchFamily="18" charset="0"/>
              </a:rPr>
              <a:t>Kể </a:t>
            </a:r>
            <a:r>
              <a:rPr lang="vi-VN" sz="2400" b="1" u="sng" dirty="0" smtClean="0">
                <a:latin typeface="HP001 4 hàng" pitchFamily="34" charset="0"/>
                <a:cs typeface="Times New Roman" pitchFamily="18" charset="0"/>
              </a:rPr>
              <a:t>chuyện</a:t>
            </a:r>
            <a:endParaRPr lang="en-US" sz="2400" b="1" u="sng" dirty="0" smtClean="0">
              <a:latin typeface="HP001 4 hàng" pitchFamily="34" charset="0"/>
              <a:cs typeface="Times New Roman" pitchFamily="18" charset="0"/>
            </a:endParaRPr>
          </a:p>
          <a:p>
            <a:pPr algn="ctr"/>
            <a:r>
              <a:rPr lang="vi-VN" sz="2400" b="1" dirty="0">
                <a:latin typeface="HP001 4 hàng" pitchFamily="34" charset="0"/>
                <a:cs typeface="Times New Roman" pitchFamily="18" charset="0"/>
              </a:rPr>
              <a:t>Ông Mạnh thắng Thần </a:t>
            </a:r>
            <a:r>
              <a:rPr lang="vi-VN" sz="2400" b="1" dirty="0" smtClean="0">
                <a:latin typeface="HP001 4 hàng" pitchFamily="34" charset="0"/>
                <a:cs typeface="Times New Roman" pitchFamily="18" charset="0"/>
              </a:rPr>
              <a:t>Gió</a:t>
            </a:r>
            <a:endParaRPr lang="en-US" sz="2400" b="1" dirty="0">
              <a:latin typeface="HP001 4 hàng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4349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5143500"/>
          </a:xfrm>
          <a:prstGeom prst="rect">
            <a:avLst/>
          </a:prstGeom>
          <a:noFill/>
        </p:spPr>
      </p:pic>
      <p:pic>
        <p:nvPicPr>
          <p:cNvPr id="7" name="Picture 12" descr="C:\Users\User\Desktop\hình\0.74.jp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3374" y="1342028"/>
            <a:ext cx="7315200" cy="268605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11374" y="4245022"/>
            <a:ext cx="8839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400" b="1" u="sng" dirty="0" smtClean="0">
                <a:solidFill>
                  <a:srgbClr val="C00000"/>
                </a:solidFill>
                <a:latin typeface="HP001 4 hàng" pitchFamily="34" charset="0"/>
                <a:cs typeface="Times New Roman" pitchFamily="18" charset="0"/>
              </a:rPr>
              <a:t>Tranh 3</a:t>
            </a:r>
            <a:r>
              <a:rPr lang="vi-VN" sz="2400" b="1" dirty="0" smtClean="0">
                <a:solidFill>
                  <a:srgbClr val="0070C0"/>
                </a:solidFill>
                <a:latin typeface="HP001 4 hàng" pitchFamily="34" charset="0"/>
                <a:cs typeface="Times New Roman" pitchFamily="18" charset="0"/>
              </a:rPr>
              <a:t>: </a:t>
            </a:r>
            <a:r>
              <a:rPr lang="vi-VN" sz="2400" b="1" dirty="0" smtClean="0">
                <a:solidFill>
                  <a:srgbClr val="002060"/>
                </a:solidFill>
                <a:latin typeface="HP001 4 hàng" pitchFamily="34" charset="0"/>
                <a:cs typeface="Times New Roman" pitchFamily="18" charset="0"/>
              </a:rPr>
              <a:t>Thần Gió</a:t>
            </a:r>
            <a:r>
              <a:rPr lang="en-US" sz="2400" b="1" dirty="0" smtClean="0">
                <a:solidFill>
                  <a:srgbClr val="00206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vi-VN" sz="2400" b="1" dirty="0" smtClean="0">
                <a:solidFill>
                  <a:srgbClr val="002060"/>
                </a:solidFill>
                <a:latin typeface="HP001 4 hàng" pitchFamily="34" charset="0"/>
                <a:cs typeface="Times New Roman" pitchFamily="18" charset="0"/>
              </a:rPr>
              <a:t>tàn phá làm cây cối xung quanh đổ rạp</a:t>
            </a:r>
            <a:r>
              <a:rPr lang="en-US" sz="2400" b="1" dirty="0" smtClean="0">
                <a:solidFill>
                  <a:srgbClr val="002060"/>
                </a:solidFill>
                <a:latin typeface="HP001 4 hàng" pitchFamily="34" charset="0"/>
                <a:cs typeface="Times New Roman" pitchFamily="18" charset="0"/>
              </a:rPr>
              <a:t> </a:t>
            </a:r>
            <a:r>
              <a:rPr lang="vi-VN" sz="2400" b="1" dirty="0" smtClean="0">
                <a:solidFill>
                  <a:srgbClr val="002060"/>
                </a:solidFill>
                <a:latin typeface="HP001 4 hàng" pitchFamily="34" charset="0"/>
                <a:cs typeface="Times New Roman" pitchFamily="18" charset="0"/>
              </a:rPr>
              <a:t>nhưng không thể xô đổ ngôi nhà của ông Mạnh.</a:t>
            </a:r>
            <a:endParaRPr lang="en-US" sz="2400" b="1" dirty="0">
              <a:solidFill>
                <a:srgbClr val="002060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53236" y="141699"/>
            <a:ext cx="723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u="sng" dirty="0" smtClean="0">
                <a:latin typeface="HP001 4 hàng" pitchFamily="34" charset="0"/>
                <a:cs typeface="Times New Roman" pitchFamily="18" charset="0"/>
              </a:rPr>
              <a:t>Kể </a:t>
            </a:r>
            <a:r>
              <a:rPr lang="vi-VN" sz="2400" b="1" u="sng" dirty="0" smtClean="0">
                <a:latin typeface="HP001 4 hàng" pitchFamily="34" charset="0"/>
                <a:cs typeface="Times New Roman" pitchFamily="18" charset="0"/>
              </a:rPr>
              <a:t>chuyện</a:t>
            </a:r>
            <a:endParaRPr lang="en-US" sz="2400" b="1" u="sng" dirty="0" smtClean="0">
              <a:latin typeface="HP001 4 hàng" pitchFamily="34" charset="0"/>
              <a:cs typeface="Times New Roman" pitchFamily="18" charset="0"/>
            </a:endParaRPr>
          </a:p>
          <a:p>
            <a:pPr algn="ctr"/>
            <a:r>
              <a:rPr lang="vi-VN" sz="2400" b="1" dirty="0">
                <a:latin typeface="HP001 4 hàng" pitchFamily="34" charset="0"/>
                <a:cs typeface="Times New Roman" pitchFamily="18" charset="0"/>
              </a:rPr>
              <a:t>Ông Mạnh thắng Thần </a:t>
            </a:r>
            <a:r>
              <a:rPr lang="vi-VN" sz="2400" b="1" dirty="0" smtClean="0">
                <a:latin typeface="HP001 4 hàng" pitchFamily="34" charset="0"/>
                <a:cs typeface="Times New Roman" pitchFamily="18" charset="0"/>
              </a:rPr>
              <a:t>Gió</a:t>
            </a:r>
            <a:endParaRPr lang="en-US" sz="2400" b="1" dirty="0">
              <a:latin typeface="HP001 4 hàng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780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5143500"/>
          </a:xfrm>
          <a:prstGeom prst="rect">
            <a:avLst/>
          </a:prstGeom>
          <a:noFill/>
        </p:spPr>
      </p:pic>
      <p:pic>
        <p:nvPicPr>
          <p:cNvPr id="5" name="Picture 9" descr="C:\Users\User\Desktop\hình\0.84.jp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189" y="1313879"/>
            <a:ext cx="6858000" cy="291465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533400" y="4467004"/>
            <a:ext cx="71404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vi-VN" sz="2400" b="1" u="sng" dirty="0" smtClean="0">
                <a:solidFill>
                  <a:srgbClr val="C00000"/>
                </a:solidFill>
                <a:latin typeface="HP001 4 hàng" pitchFamily="34" charset="0"/>
                <a:cs typeface="Times New Roman" pitchFamily="18" charset="0"/>
              </a:rPr>
              <a:t>Tranh 4</a:t>
            </a:r>
            <a:r>
              <a:rPr lang="vi-VN" sz="2400" b="1" dirty="0" smtClean="0">
                <a:solidFill>
                  <a:srgbClr val="002060"/>
                </a:solidFill>
                <a:latin typeface="HP001 4 hàng" pitchFamily="34" charset="0"/>
                <a:cs typeface="Times New Roman" pitchFamily="18" charset="0"/>
              </a:rPr>
              <a:t>: Thần Gió xô ông Mạnh ngã lăn quay. </a:t>
            </a:r>
            <a:endParaRPr lang="en-US" sz="2400" b="1" dirty="0">
              <a:solidFill>
                <a:srgbClr val="002060"/>
              </a:solidFill>
              <a:latin typeface="HP001 4 hàng" pitchFamily="34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53236" y="141699"/>
            <a:ext cx="723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400" b="1" u="sng" dirty="0" smtClean="0">
                <a:latin typeface="HP001 4 hàng" pitchFamily="34" charset="0"/>
                <a:cs typeface="Times New Roman" pitchFamily="18" charset="0"/>
              </a:rPr>
              <a:t>Kể </a:t>
            </a:r>
            <a:r>
              <a:rPr lang="vi-VN" sz="2400" b="1" u="sng" dirty="0" smtClean="0">
                <a:latin typeface="HP001 4 hàng" pitchFamily="34" charset="0"/>
                <a:cs typeface="Times New Roman" pitchFamily="18" charset="0"/>
              </a:rPr>
              <a:t>chuyện</a:t>
            </a:r>
            <a:endParaRPr lang="en-US" sz="2400" b="1" u="sng" dirty="0" smtClean="0">
              <a:latin typeface="HP001 4 hàng" pitchFamily="34" charset="0"/>
              <a:cs typeface="Times New Roman" pitchFamily="18" charset="0"/>
            </a:endParaRPr>
          </a:p>
          <a:p>
            <a:pPr algn="ctr"/>
            <a:r>
              <a:rPr lang="vi-VN" sz="2400" b="1" dirty="0">
                <a:latin typeface="HP001 4 hàng" pitchFamily="34" charset="0"/>
                <a:cs typeface="Times New Roman" pitchFamily="18" charset="0"/>
              </a:rPr>
              <a:t>Ông Mạnh thắng Thần </a:t>
            </a:r>
            <a:r>
              <a:rPr lang="vi-VN" sz="2400" b="1" dirty="0" smtClean="0">
                <a:latin typeface="HP001 4 hàng" pitchFamily="34" charset="0"/>
                <a:cs typeface="Times New Roman" pitchFamily="18" charset="0"/>
              </a:rPr>
              <a:t>Gió</a:t>
            </a:r>
            <a:endParaRPr lang="en-US" sz="2400" b="1" dirty="0">
              <a:latin typeface="HP001 4 hàng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366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28600" y="247336"/>
            <a:ext cx="8763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sz="2000" b="1" u="sng" dirty="0" smtClean="0">
                <a:latin typeface="HP001 4 hàng" pitchFamily="34" charset="0"/>
                <a:cs typeface="Times New Roman" pitchFamily="18" charset="0"/>
              </a:rPr>
              <a:t>Bài 1</a:t>
            </a:r>
            <a:r>
              <a:rPr lang="vi-VN" sz="2000" b="1" dirty="0" smtClean="0">
                <a:solidFill>
                  <a:srgbClr val="C00000"/>
                </a:solidFill>
                <a:latin typeface="HP001 4 hàng" pitchFamily="34" charset="0"/>
                <a:cs typeface="Times New Roman" pitchFamily="18" charset="0"/>
              </a:rPr>
              <a:t>: Xếp lại thứ tự các tranh sau theo đúng nội dung câu chuyện Ông Mạnh thắng Thần Gió:</a:t>
            </a:r>
            <a:endParaRPr lang="vi-VN" sz="2800" b="1" dirty="0" smtClean="0">
              <a:solidFill>
                <a:srgbClr val="C00000"/>
              </a:solidFill>
              <a:latin typeface="HP001 4 hàng" pitchFamily="34" charset="0"/>
              <a:cs typeface="Times New Roman" pitchFamily="18" charset="0"/>
            </a:endParaRPr>
          </a:p>
        </p:txBody>
      </p:sp>
      <p:pic>
        <p:nvPicPr>
          <p:cNvPr id="3081" name="Picture 9" descr="C:\Users\User\Desktop\hình\0.84.jpg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3028950"/>
            <a:ext cx="4267200" cy="2000250"/>
          </a:xfrm>
          <a:prstGeom prst="rect">
            <a:avLst/>
          </a:prstGeom>
          <a:noFill/>
        </p:spPr>
      </p:pic>
      <p:pic>
        <p:nvPicPr>
          <p:cNvPr id="3082" name="Picture 10" descr="C:\Users\User\Desktop\hình\0.54.jpg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8600" y="955222"/>
            <a:ext cx="4283529" cy="189332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3083" name="Picture 11" descr="C:\Users\User\Desktop\hình\0.64.jpg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24400" y="971550"/>
            <a:ext cx="4267200" cy="2000250"/>
          </a:xfrm>
          <a:prstGeom prst="rect">
            <a:avLst/>
          </a:prstGeom>
          <a:noFill/>
        </p:spPr>
      </p:pic>
      <p:pic>
        <p:nvPicPr>
          <p:cNvPr id="3084" name="Picture 12" descr="C:\Users\User\Desktop\hình\0.74.jpg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" y="2971800"/>
            <a:ext cx="4419600" cy="2057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787389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25 -0.17206 L -0.5 -0.40518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0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750" y="-11656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413 0.11864 L 0.48247 0.41883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417" y="1500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235</Words>
  <Application>Microsoft Office PowerPoint</Application>
  <PresentationFormat>On-screen Show (16:9)</PresentationFormat>
  <Paragraphs>46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HP001 4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MyPC</cp:lastModifiedBy>
  <cp:revision>37</cp:revision>
  <dcterms:created xsi:type="dcterms:W3CDTF">2014-10-30T08:39:01Z</dcterms:created>
  <dcterms:modified xsi:type="dcterms:W3CDTF">2020-02-01T06:24:50Z</dcterms:modified>
</cp:coreProperties>
</file>