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1" r:id="rId2"/>
    <p:sldId id="306" r:id="rId3"/>
    <p:sldId id="289" r:id="rId4"/>
    <p:sldId id="257" r:id="rId5"/>
    <p:sldId id="258" r:id="rId6"/>
    <p:sldId id="313" r:id="rId7"/>
    <p:sldId id="315" r:id="rId8"/>
    <p:sldId id="318" r:id="rId9"/>
    <p:sldId id="316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32">
          <p15:clr>
            <a:srgbClr val="A4A3A4"/>
          </p15:clr>
        </p15:guide>
        <p15:guide id="2" pos="2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216D"/>
    <a:srgbClr val="0000FF"/>
    <a:srgbClr val="9900FF"/>
    <a:srgbClr val="FA06BA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25" autoAdjust="0"/>
    <p:restoredTop sz="94136" autoAdjust="0"/>
  </p:normalViewPr>
  <p:slideViewPr>
    <p:cSldViewPr>
      <p:cViewPr varScale="1">
        <p:scale>
          <a:sx n="47" d="100"/>
          <a:sy n="47" d="100"/>
        </p:scale>
        <p:origin x="-682" y="-82"/>
      </p:cViewPr>
      <p:guideLst>
        <p:guide orient="horz" pos="2232"/>
        <p:guide pos="2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67A37-29E5-4392-BBB4-C86307925D5F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E9B46-499B-48EB-941F-58A3EE9C6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3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D778C1-E408-493C-9AA1-B6D2CC1A0DA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2425558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FA5B79-614F-43EC-B052-55BCE1CC84EF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25710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Nguyễn Thị Thanh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1E77B-3998-4B46-B8E8-2548A50A74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C42A3-00DA-4411-88DE-22EB705619A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88DA8-D291-4FD4-844F-391E9AF76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ết quả hình ảnh cho backgroud for kid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4"/>
          <a:stretch>
            <a:fillRect/>
          </a:stretch>
        </p:blipFill>
        <p:spPr bwMode="auto">
          <a:xfrm>
            <a:off x="31867" y="0"/>
            <a:ext cx="91121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-540568" y="2132856"/>
            <a:ext cx="96697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5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mến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plane, airplane, jet&#10;&#10;Description automatically generate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8895"/>
            <a:ext cx="9144000" cy="6955790"/>
          </a:xfrm>
          <a:prstGeom prst="rect">
            <a:avLst/>
          </a:prstGeom>
        </p:spPr>
      </p:pic>
      <p:pic>
        <p:nvPicPr>
          <p:cNvPr id="3" name="Picture 2" descr="A close up of text on a white background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9" r="19422"/>
          <a:stretch>
            <a:fillRect/>
          </a:stretch>
        </p:blipFill>
        <p:spPr>
          <a:xfrm>
            <a:off x="265735" y="3769263"/>
            <a:ext cx="2593523" cy="1740878"/>
          </a:xfrm>
          <a:prstGeom prst="rect">
            <a:avLst/>
          </a:prstGeom>
        </p:spPr>
      </p:pic>
      <p:pic>
        <p:nvPicPr>
          <p:cNvPr id="4" name="Picture 3" descr="A close up of text on a white background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1" t="27619" r="19422"/>
          <a:stretch>
            <a:fillRect/>
          </a:stretch>
        </p:blipFill>
        <p:spPr>
          <a:xfrm>
            <a:off x="2859259" y="3769263"/>
            <a:ext cx="1528103" cy="1740878"/>
          </a:xfrm>
          <a:prstGeom prst="rect">
            <a:avLst/>
          </a:prstGeom>
        </p:spPr>
      </p:pic>
      <p:pic>
        <p:nvPicPr>
          <p:cNvPr id="5" name="Picture 4" descr="A close up of text on a white background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1" t="27619" r="19422"/>
          <a:stretch>
            <a:fillRect/>
          </a:stretch>
        </p:blipFill>
        <p:spPr>
          <a:xfrm>
            <a:off x="4387362" y="3769263"/>
            <a:ext cx="1528103" cy="1740878"/>
          </a:xfrm>
          <a:prstGeom prst="rect">
            <a:avLst/>
          </a:prstGeom>
        </p:spPr>
      </p:pic>
      <p:pic>
        <p:nvPicPr>
          <p:cNvPr id="6" name="Picture 5" descr="A close up of text on a white background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1" t="27619" r="19422"/>
          <a:stretch>
            <a:fillRect/>
          </a:stretch>
        </p:blipFill>
        <p:spPr>
          <a:xfrm>
            <a:off x="5914830" y="3769263"/>
            <a:ext cx="1528103" cy="17408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4185" y="4534535"/>
            <a:ext cx="645160" cy="42227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52245" y="4655820"/>
            <a:ext cx="574675" cy="36385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92655" y="4655820"/>
            <a:ext cx="666115" cy="36385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98470" y="4684395"/>
            <a:ext cx="593090" cy="36385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31260" y="4674235"/>
            <a:ext cx="640080" cy="36385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05325" y="4684395"/>
            <a:ext cx="635635" cy="36385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31460" y="4684395"/>
            <a:ext cx="582930" cy="36385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38850" y="4655820"/>
            <a:ext cx="635635" cy="36385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98310" y="4674235"/>
            <a:ext cx="644525" cy="36385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1109345" y="418465"/>
            <a:ext cx="7605395" cy="257302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SỐ TRÒN CHỤC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40" b="98506" l="160" r="97604">
                        <a14:foregroundMark x1="31470" y1="2740" x2="31470" y2="2740"/>
                        <a14:foregroundMark x1="25559" y1="4857" x2="25559" y2="4857"/>
                        <a14:foregroundMark x1="79393" y1="6102" x2="79393" y2="6102"/>
                        <a14:foregroundMark x1="88179" y1="8842" x2="88179" y2="8842"/>
                        <a14:foregroundMark x1="94728" y1="18929" x2="94728" y2="18929"/>
                        <a14:foregroundMark x1="93930" y1="42590" x2="93930" y2="42590"/>
                        <a14:foregroundMark x1="8147" y1="31756" x2="8147" y2="31756"/>
                        <a14:foregroundMark x1="3834" y1="76961" x2="3834" y2="76961"/>
                        <a14:foregroundMark x1="160" y1="62142" x2="160" y2="62142"/>
                        <a14:foregroundMark x1="5272" y1="94521" x2="5272" y2="94521"/>
                        <a14:foregroundMark x1="15495" y1="95143" x2="15495" y2="95143"/>
                        <a14:foregroundMark x1="97604" y1="41220" x2="97604" y2="41220"/>
                        <a14:foregroundMark x1="69169" y1="98506" x2="69169" y2="985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45" y="4544231"/>
            <a:ext cx="2059756" cy="2220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4380" y="2747645"/>
            <a:ext cx="1478280" cy="946150"/>
          </a:xfrm>
          <a:prstGeom prst="rect">
            <a:avLst/>
          </a:prstGeom>
        </p:spPr>
      </p:pic>
      <p:sp>
        <p:nvSpPr>
          <p:cNvPr id="32" name="Text Box 31"/>
          <p:cNvSpPr txBox="1"/>
          <p:nvPr/>
        </p:nvSpPr>
        <p:spPr>
          <a:xfrm>
            <a:off x="6228184" y="2924944"/>
            <a:ext cx="588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3175" y="2681605"/>
            <a:ext cx="1478280" cy="946150"/>
          </a:xfrm>
          <a:prstGeom prst="rect">
            <a:avLst/>
          </a:prstGeom>
        </p:spPr>
      </p:pic>
      <p:sp>
        <p:nvSpPr>
          <p:cNvPr id="33" name="Text Box 32"/>
          <p:cNvSpPr txBox="1"/>
          <p:nvPr/>
        </p:nvSpPr>
        <p:spPr>
          <a:xfrm>
            <a:off x="4258310" y="2893695"/>
            <a:ext cx="588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4370" y="2837815"/>
            <a:ext cx="1478280" cy="946150"/>
          </a:xfrm>
          <a:prstGeom prst="rect">
            <a:avLst/>
          </a:prstGeom>
        </p:spPr>
      </p:pic>
      <p:sp>
        <p:nvSpPr>
          <p:cNvPr id="34" name="Text Box 33"/>
          <p:cNvSpPr txBox="1"/>
          <p:nvPr/>
        </p:nvSpPr>
        <p:spPr>
          <a:xfrm>
            <a:off x="2329180" y="3089910"/>
            <a:ext cx="588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7802" y="3763645"/>
            <a:ext cx="1478280" cy="946150"/>
          </a:xfrm>
          <a:prstGeom prst="rect">
            <a:avLst/>
          </a:prstGeom>
        </p:spPr>
      </p:pic>
      <p:sp>
        <p:nvSpPr>
          <p:cNvPr id="35" name="Text Box 34"/>
          <p:cNvSpPr txBox="1"/>
          <p:nvPr/>
        </p:nvSpPr>
        <p:spPr>
          <a:xfrm>
            <a:off x="3884295" y="4035425"/>
            <a:ext cx="588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0655" y="3763645"/>
            <a:ext cx="1478280" cy="946150"/>
          </a:xfrm>
          <a:prstGeom prst="rect">
            <a:avLst/>
          </a:prstGeom>
        </p:spPr>
      </p:pic>
      <p:sp>
        <p:nvSpPr>
          <p:cNvPr id="36" name="Text Box 35"/>
          <p:cNvSpPr txBox="1"/>
          <p:nvPr/>
        </p:nvSpPr>
        <p:spPr>
          <a:xfrm>
            <a:off x="5640174" y="4005064"/>
            <a:ext cx="588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0575" y="3693795"/>
            <a:ext cx="1478280" cy="946150"/>
          </a:xfrm>
          <a:prstGeom prst="rect">
            <a:avLst/>
          </a:prstGeom>
        </p:spPr>
      </p:pic>
      <p:sp>
        <p:nvSpPr>
          <p:cNvPr id="37" name="Text Box 36"/>
          <p:cNvSpPr txBox="1"/>
          <p:nvPr/>
        </p:nvSpPr>
        <p:spPr>
          <a:xfrm>
            <a:off x="7512685" y="3915142"/>
            <a:ext cx="588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2725" y="4810125"/>
            <a:ext cx="1478280" cy="946150"/>
          </a:xfrm>
          <a:prstGeom prst="rect">
            <a:avLst/>
          </a:prstGeom>
        </p:spPr>
      </p:pic>
      <p:sp>
        <p:nvSpPr>
          <p:cNvPr id="38" name="Text Box 37"/>
          <p:cNvSpPr txBox="1"/>
          <p:nvPr/>
        </p:nvSpPr>
        <p:spPr>
          <a:xfrm>
            <a:off x="6957695" y="4995545"/>
            <a:ext cx="588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8525" y="4799330"/>
            <a:ext cx="1478280" cy="946150"/>
          </a:xfrm>
          <a:prstGeom prst="rect">
            <a:avLst/>
          </a:prstGeom>
        </p:spPr>
      </p:pic>
      <p:sp>
        <p:nvSpPr>
          <p:cNvPr id="39" name="Text Box 38"/>
          <p:cNvSpPr txBox="1"/>
          <p:nvPr/>
        </p:nvSpPr>
        <p:spPr>
          <a:xfrm>
            <a:off x="5136118" y="4995545"/>
            <a:ext cx="588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0995" y="4789805"/>
            <a:ext cx="1478280" cy="946150"/>
          </a:xfrm>
          <a:prstGeom prst="rect">
            <a:avLst/>
          </a:prstGeom>
        </p:spPr>
      </p:pic>
      <p:sp>
        <p:nvSpPr>
          <p:cNvPr id="40" name="Text Box 39"/>
          <p:cNvSpPr txBox="1"/>
          <p:nvPr/>
        </p:nvSpPr>
        <p:spPr>
          <a:xfrm>
            <a:off x="3263910" y="4995545"/>
            <a:ext cx="588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21" name="Left Arrow 20"/>
          <p:cNvSpPr/>
          <p:nvPr/>
        </p:nvSpPr>
        <p:spPr>
          <a:xfrm rot="20926122">
            <a:off x="3210675" y="3108682"/>
            <a:ext cx="818920" cy="229430"/>
          </a:xfrm>
          <a:prstGeom prst="left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Arrow 40"/>
          <p:cNvSpPr/>
          <p:nvPr/>
        </p:nvSpPr>
        <p:spPr>
          <a:xfrm>
            <a:off x="5136119" y="3039965"/>
            <a:ext cx="818920" cy="229430"/>
          </a:xfrm>
          <a:prstGeom prst="left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ft Arrow 41"/>
          <p:cNvSpPr/>
          <p:nvPr/>
        </p:nvSpPr>
        <p:spPr>
          <a:xfrm rot="13268493">
            <a:off x="3020351" y="3722639"/>
            <a:ext cx="818920" cy="229430"/>
          </a:xfrm>
          <a:prstGeom prst="left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Arrow 42"/>
          <p:cNvSpPr/>
          <p:nvPr/>
        </p:nvSpPr>
        <p:spPr>
          <a:xfrm flipH="1">
            <a:off x="4708525" y="4135220"/>
            <a:ext cx="818920" cy="229430"/>
          </a:xfrm>
          <a:prstGeom prst="left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 Arrow 43"/>
          <p:cNvSpPr/>
          <p:nvPr/>
        </p:nvSpPr>
        <p:spPr>
          <a:xfrm flipH="1">
            <a:off x="6493740" y="4078422"/>
            <a:ext cx="818920" cy="229430"/>
          </a:xfrm>
          <a:prstGeom prst="left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Arrow 44"/>
          <p:cNvSpPr/>
          <p:nvPr/>
        </p:nvSpPr>
        <p:spPr>
          <a:xfrm rot="18116829">
            <a:off x="7204986" y="4601279"/>
            <a:ext cx="818920" cy="229430"/>
          </a:xfrm>
          <a:prstGeom prst="left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Arrow 45"/>
          <p:cNvSpPr/>
          <p:nvPr/>
        </p:nvSpPr>
        <p:spPr>
          <a:xfrm>
            <a:off x="5964434" y="5168485"/>
            <a:ext cx="818920" cy="229430"/>
          </a:xfrm>
          <a:prstGeom prst="left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Arrow 46"/>
          <p:cNvSpPr/>
          <p:nvPr/>
        </p:nvSpPr>
        <p:spPr>
          <a:xfrm>
            <a:off x="4062845" y="5141815"/>
            <a:ext cx="818920" cy="229430"/>
          </a:xfrm>
          <a:prstGeom prst="left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19" b="88704" l="10000" r="90000">
                        <a14:foregroundMark x1="39400" y1="84259" x2="39400" y2="84259"/>
                        <a14:foregroundMark x1="41600" y1="84907" x2="41600" y2="84907"/>
                        <a14:foregroundMark x1="38600" y1="88148" x2="38600" y2="88148"/>
                        <a14:foregroundMark x1="36300" y1="88796" x2="36300" y2="88796"/>
                        <a14:foregroundMark x1="27300" y1="1019" x2="27300" y2="1019"/>
                        <a14:foregroundMark x1="29600" y1="4907" x2="29600" y2="4907"/>
                        <a14:foregroundMark x1="65700" y1="11944" x2="65700" y2="11944"/>
                        <a14:foregroundMark x1="61900" y1="13796" x2="61900" y2="13796"/>
                        <a14:foregroundMark x1="67200" y1="15741" x2="67200" y2="15741"/>
                        <a14:foregroundMark x1="64200" y1="24074" x2="64200" y2="24074"/>
                        <a14:foregroundMark x1="55900" y1="15093" x2="55900" y2="15093"/>
                        <a14:foregroundMark x1="58200" y1="13796" x2="58200" y2="13796"/>
                        <a14:foregroundMark x1="37900" y1="9352" x2="37900" y2="9352"/>
                        <a14:foregroundMark x1="33300" y1="10000" x2="33300" y2="10000"/>
                        <a14:foregroundMark x1="29600" y1="13241" x2="29600" y2="13241"/>
                        <a14:foregroundMark x1="29600" y1="14444" x2="29600" y2="14444"/>
                        <a14:foregroundMark x1="31800" y1="14444" x2="31800" y2="14444"/>
                        <a14:foregroundMark x1="43100" y1="14444" x2="43100" y2="12593"/>
                        <a14:foregroundMark x1="43100" y1="13241" x2="43100" y2="13241"/>
                        <a14:foregroundMark x1="43100" y1="13796" x2="43100" y2="13796"/>
                        <a14:foregroundMark x1="44600" y1="13796" x2="44600" y2="13796"/>
                        <a14:foregroundMark x1="39400" y1="7407" x2="39400" y2="7407"/>
                        <a14:foregroundMark x1="39400" y1="8056" x2="39400" y2="8056"/>
                        <a14:foregroundMark x1="36300" y1="8056" x2="36300" y2="8056"/>
                        <a14:foregroundMark x1="30300" y1="15741" x2="30300" y2="15741"/>
                        <a14:foregroundMark x1="41600" y1="22778" x2="41600" y2="22778"/>
                      </a14:backgroundRemoval>
                    </a14:imgEffect>
                  </a14:imgLayer>
                </a14:imgProps>
              </a:ext>
            </a:extLst>
          </a:blip>
          <a:srcRect b="8142"/>
          <a:stretch>
            <a:fillRect/>
          </a:stretch>
        </p:blipFill>
        <p:spPr>
          <a:xfrm>
            <a:off x="4982886" y="842926"/>
            <a:ext cx="1461321" cy="1577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2 0.46389 L -0.2823 0.62963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3" y="8287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08871 0.17708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8843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71 0.16667 L 0.03107 0.09537 C 0.01927 0.07986 0.00139 0.07222 -0.01719 0.07222 C -0.03854 0.07222 -0.05538 0.07986 -0.06736 0.09537 L -0.12396 0.16667 " pathEditMode="relative" rAng="0" ptsTypes="FffFF">
                                      <p:cBhvr>
                                        <p:cTn id="17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-4722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96 0.16667 L -0.17899 0.0257 C -0.19045 -0.00648 -0.20764 -0.02222 -0.2257 -0.02222 C -0.24601 -0.02222 -0.26233 -0.00648 -0.27396 0.0257 L -0.32865 0.16667 " pathEditMode="relative" rAng="0" ptsTypes="FffFF">
                                      <p:cBhvr>
                                        <p:cTn id="18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-9444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865 0.16667 L -0.23681 0.10255 C -0.21736 0.08658 -0.1974 0.08658 -0.18177 0.09885 C -0.16476 0.11297 -0.15556 0.13519 -0.15712 0.16598 L -0.15608 0.30533 " pathEditMode="relative" rAng="1862160" ptsTypes="FffFF">
                                      <p:cBhvr>
                                        <p:cTn id="19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1" y="116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625 0.30509 L -0.10556 0.17662 C -0.09479 0.14954 -0.07882 0.13518 -0.06233 0.13518 C -0.04323 0.13518 -0.02813 0.14954 -0.01754 0.17662 L 0.03351 0.30509 " pathEditMode="relative" rAng="0" ptsTypes="FffFF">
                                      <p:cBhvr>
                                        <p:cTn id="2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-8495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51 0.30509 L 0.08837 0.18634 C 0.09982 0.15972 0.11701 0.1456 0.13489 0.1456 C 0.15555 0.1456 0.1717 0.15972 0.18316 0.18634 L 0.23837 0.30509 " pathEditMode="relative" rAng="0" ptsTypes="FffFF">
                                      <p:cBhvr>
                                        <p:cTn id="2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7986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52 0.46389 L -0.08438 0.31319 C -0.09601 0.27917 -0.1132 0.26111 -0.13108 0.26111 C -0.15156 0.26111 -0.16788 0.27917 -0.17934 0.31319 L -0.2342 0.46389 " pathEditMode="relative" rAng="0" ptsTypes="FffFF">
                                      <p:cBhvr>
                                        <p:cTn id="2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-10139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71 0.46389 L 0.11493 0.35208 C 0.10382 0.32708 0.08732 0.31366 0.06979 0.31366 C 0.05035 0.31366 0.03455 0.32708 0.02344 0.35208 L -0.02952 0.46389 " pathEditMode="relative" rAng="0" ptsTypes="FffFF">
                                      <p:cBhvr>
                                        <p:cTn id="2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-7523"/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36 0.3051 L 0.16649 0.46158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7824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2" grpId="1"/>
      <p:bldP spid="32" grpId="2"/>
      <p:bldP spid="33" grpId="1"/>
      <p:bldP spid="33" grpId="2"/>
      <p:bldP spid="34" grpId="1"/>
      <p:bldP spid="34" grpId="2"/>
      <p:bldP spid="35" grpId="1"/>
      <p:bldP spid="35" grpId="2"/>
      <p:bldP spid="36" grpId="1"/>
      <p:bldP spid="36" grpId="2"/>
      <p:bldP spid="37" grpId="1"/>
      <p:bldP spid="37" grpId="2"/>
      <p:bldP spid="38" grpId="1"/>
      <p:bldP spid="38" grpId="2"/>
      <p:bldP spid="39" grpId="1"/>
      <p:bldP spid="39" grpId="2"/>
      <p:bldP spid="40" grpId="1"/>
      <p:bldP spid="40" grpId="2"/>
      <p:bldP spid="21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/>
          <p:nvPr/>
        </p:nvSpPr>
        <p:spPr>
          <a:xfrm>
            <a:off x="914400" y="1689819"/>
            <a:ext cx="3581400" cy="3886200"/>
          </a:xfrm>
          <a:prstGeom prst="rect">
            <a:avLst/>
          </a:pr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3080" name="Picture 8" descr="1chu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60838">
            <a:off x="1524000" y="2070819"/>
            <a:ext cx="509588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Picture 9" descr="1chu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60838">
            <a:off x="3657600" y="2147019"/>
            <a:ext cx="509588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Picture 10" descr="1chu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60838">
            <a:off x="2590800" y="2147019"/>
            <a:ext cx="509588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3" name="Picture 11" descr="1chu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60838">
            <a:off x="1471613" y="3823419"/>
            <a:ext cx="509587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4" name="Picture 12" descr="1chu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60838">
            <a:off x="2438400" y="3899619"/>
            <a:ext cx="509588" cy="1371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3"/>
          <p:cNvGrpSpPr/>
          <p:nvPr/>
        </p:nvGrpSpPr>
        <p:grpSpPr>
          <a:xfrm>
            <a:off x="5867400" y="1994619"/>
            <a:ext cx="2362200" cy="3429000"/>
            <a:chOff x="3696" y="1536"/>
            <a:chExt cx="1488" cy="2160"/>
          </a:xfrm>
        </p:grpSpPr>
        <p:sp>
          <p:nvSpPr>
            <p:cNvPr id="2071" name="Rectangle 14"/>
            <p:cNvSpPr/>
            <p:nvPr/>
          </p:nvSpPr>
          <p:spPr>
            <a:xfrm>
              <a:off x="3696" y="1587"/>
              <a:ext cx="1435" cy="2109"/>
            </a:xfrm>
            <a:prstGeom prst="rect">
              <a:avLst/>
            </a:prstGeom>
            <a:solidFill>
              <a:schemeClr val="bg1"/>
            </a:solidFill>
            <a:ln w="38100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072" name="Line 15"/>
            <p:cNvSpPr/>
            <p:nvPr/>
          </p:nvSpPr>
          <p:spPr>
            <a:xfrm>
              <a:off x="3696" y="2256"/>
              <a:ext cx="1435" cy="0"/>
            </a:xfrm>
            <a:prstGeom prst="line">
              <a:avLst/>
            </a:prstGeom>
            <a:ln w="38100" cap="flat" cmpd="sng">
              <a:solidFill>
                <a:srgbClr val="008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73" name="Line 16"/>
            <p:cNvSpPr/>
            <p:nvPr/>
          </p:nvSpPr>
          <p:spPr>
            <a:xfrm>
              <a:off x="4493" y="1587"/>
              <a:ext cx="0" cy="2109"/>
            </a:xfrm>
            <a:prstGeom prst="line">
              <a:avLst/>
            </a:prstGeom>
            <a:ln w="38100" cap="flat" cmpd="sng">
              <a:solidFill>
                <a:srgbClr val="008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74" name="Text Box 17"/>
            <p:cNvSpPr txBox="1"/>
            <p:nvPr/>
          </p:nvSpPr>
          <p:spPr>
            <a:xfrm>
              <a:off x="3696" y="1587"/>
              <a:ext cx="957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err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Chục</a:t>
              </a:r>
              <a:endParaRPr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5" name="Text Box 18"/>
            <p:cNvSpPr txBox="1"/>
            <p:nvPr/>
          </p:nvSpPr>
          <p:spPr>
            <a:xfrm>
              <a:off x="4493" y="1536"/>
              <a:ext cx="691" cy="67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dirty="0" err="1">
                  <a:solidFill>
                    <a:schemeClr val="accent2"/>
                  </a:solidFill>
                  <a:latin typeface=".VnArial" pitchFamily="34" charset="0"/>
                </a:rPr>
                <a:t>Đơn</a:t>
              </a:r>
              <a:r>
                <a:rPr lang="en-US" sz="3200" b="1" dirty="0">
                  <a:solidFill>
                    <a:schemeClr val="accent2"/>
                  </a:solidFill>
                  <a:latin typeface=".VnArial" pitchFamily="34" charset="0"/>
                </a:rPr>
                <a:t> </a:t>
              </a:r>
              <a:r>
                <a:rPr lang="en-US" sz="3200" b="1" dirty="0" err="1">
                  <a:solidFill>
                    <a:schemeClr val="accent2"/>
                  </a:solidFill>
                  <a:latin typeface=".VnArial" pitchFamily="34" charset="0"/>
                </a:rPr>
                <a:t>vị</a:t>
              </a:r>
              <a:endParaRPr sz="3200" b="1" dirty="0">
                <a:solidFill>
                  <a:schemeClr val="accent2"/>
                </a:solidFill>
                <a:latin typeface=".VnArial" pitchFamily="34" charset="0"/>
              </a:endParaRPr>
            </a:p>
          </p:txBody>
        </p:sp>
        <p:sp>
          <p:nvSpPr>
            <p:cNvPr id="2076" name="Line 19"/>
            <p:cNvSpPr/>
            <p:nvPr/>
          </p:nvSpPr>
          <p:spPr>
            <a:xfrm>
              <a:off x="3696" y="3216"/>
              <a:ext cx="1435" cy="0"/>
            </a:xfrm>
            <a:prstGeom prst="line">
              <a:avLst/>
            </a:prstGeom>
            <a:ln w="50800" cap="flat" cmpd="sng">
              <a:solidFill>
                <a:srgbClr val="0033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092" name="Text Box 20"/>
          <p:cNvSpPr txBox="1"/>
          <p:nvPr/>
        </p:nvSpPr>
        <p:spPr>
          <a:xfrm>
            <a:off x="6248400" y="3061419"/>
            <a:ext cx="6096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800" b="1" dirty="0">
                <a:solidFill>
                  <a:srgbClr val="33CC33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093" name="Text Box 21"/>
          <p:cNvSpPr txBox="1"/>
          <p:nvPr/>
        </p:nvSpPr>
        <p:spPr>
          <a:xfrm>
            <a:off x="7391400" y="3061419"/>
            <a:ext cx="6096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800" b="1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094" name="Text Box 22"/>
          <p:cNvSpPr txBox="1"/>
          <p:nvPr/>
        </p:nvSpPr>
        <p:spPr>
          <a:xfrm>
            <a:off x="6248400" y="3837707"/>
            <a:ext cx="60960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800" b="1" dirty="0">
                <a:solidFill>
                  <a:srgbClr val="33CC33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099" name="Text Box 27"/>
          <p:cNvSpPr txBox="1"/>
          <p:nvPr/>
        </p:nvSpPr>
        <p:spPr>
          <a:xfrm>
            <a:off x="7391400" y="3823419"/>
            <a:ext cx="6096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800" b="1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100" name="Text Box 28"/>
          <p:cNvSpPr txBox="1"/>
          <p:nvPr/>
        </p:nvSpPr>
        <p:spPr>
          <a:xfrm>
            <a:off x="5867400" y="3290019"/>
            <a:ext cx="4572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5400" dirty="0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3101" name="Line 29"/>
          <p:cNvSpPr/>
          <p:nvPr/>
        </p:nvSpPr>
        <p:spPr>
          <a:xfrm>
            <a:off x="5846763" y="4661619"/>
            <a:ext cx="2286000" cy="0"/>
          </a:xfrm>
          <a:prstGeom prst="line">
            <a:avLst/>
          </a:prstGeom>
          <a:ln w="63500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02" name="Text Box 30"/>
          <p:cNvSpPr txBox="1"/>
          <p:nvPr/>
        </p:nvSpPr>
        <p:spPr>
          <a:xfrm>
            <a:off x="6248400" y="4661619"/>
            <a:ext cx="6096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800" b="1" dirty="0">
                <a:solidFill>
                  <a:srgbClr val="33CC33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103" name="Text Box 31"/>
          <p:cNvSpPr txBox="1"/>
          <p:nvPr/>
        </p:nvSpPr>
        <p:spPr>
          <a:xfrm>
            <a:off x="7391400" y="4675907"/>
            <a:ext cx="60960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800" b="1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104" name="Text Box 32"/>
          <p:cNvSpPr txBox="1"/>
          <p:nvPr/>
        </p:nvSpPr>
        <p:spPr>
          <a:xfrm>
            <a:off x="1066800" y="5823669"/>
            <a:ext cx="3581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0000FF"/>
                </a:solidFill>
                <a:latin typeface="Arial" panose="020B0604020202020204" pitchFamily="34" charset="0"/>
              </a:rPr>
              <a:t>50 – 20 = …</a:t>
            </a:r>
            <a:endParaRPr sz="4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105" name="Text Box 33"/>
          <p:cNvSpPr txBox="1"/>
          <p:nvPr/>
        </p:nvSpPr>
        <p:spPr>
          <a:xfrm>
            <a:off x="3352800" y="5823669"/>
            <a:ext cx="762000" cy="7016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2491680" y="478631"/>
            <a:ext cx="640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Trừ</a:t>
            </a:r>
            <a:r>
              <a:rPr lang="en-US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các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số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tròn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chục</a:t>
            </a:r>
            <a:endParaRPr lang="en-US" sz="3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411760" y="3848571"/>
            <a:ext cx="720080" cy="1224136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403648" y="3920579"/>
            <a:ext cx="720080" cy="1224136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92" grpId="0"/>
      <p:bldP spid="3093" grpId="0"/>
      <p:bldP spid="3094" grpId="0"/>
      <p:bldP spid="3099" grpId="0"/>
      <p:bldP spid="3100" grpId="0"/>
      <p:bldP spid="3102" grpId="0"/>
      <p:bldP spid="3103" grpId="0"/>
      <p:bldP spid="3104" grpId="0"/>
      <p:bldP spid="3105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6"/>
          <p:cNvGrpSpPr/>
          <p:nvPr/>
        </p:nvGrpSpPr>
        <p:grpSpPr>
          <a:xfrm>
            <a:off x="838200" y="838200"/>
            <a:ext cx="2667000" cy="2209800"/>
            <a:chOff x="576" y="1488"/>
            <a:chExt cx="2256" cy="2448"/>
          </a:xfrm>
        </p:grpSpPr>
        <p:sp>
          <p:nvSpPr>
            <p:cNvPr id="3102" name="Rectangle 7"/>
            <p:cNvSpPr/>
            <p:nvPr/>
          </p:nvSpPr>
          <p:spPr>
            <a:xfrm>
              <a:off x="576" y="1488"/>
              <a:ext cx="2256" cy="2448"/>
            </a:xfrm>
            <a:prstGeom prst="rect">
              <a:avLst/>
            </a:prstGeom>
            <a:solidFill>
              <a:srgbClr val="00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pic>
          <p:nvPicPr>
            <p:cNvPr id="3103" name="Picture 8" descr="1chuc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660838">
              <a:off x="960" y="1776"/>
              <a:ext cx="321" cy="86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04" name="Picture 9" descr="1chuc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660838">
              <a:off x="2304" y="1776"/>
              <a:ext cx="321" cy="86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05" name="Picture 10" descr="1chuc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660838">
              <a:off x="1632" y="1776"/>
              <a:ext cx="321" cy="86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06" name="Picture 11" descr="1chuc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660838">
              <a:off x="927" y="2832"/>
              <a:ext cx="321" cy="86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07" name="Picture 12" descr="1chuc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660838">
              <a:off x="1536" y="2832"/>
              <a:ext cx="321" cy="864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108" name="Group 13"/>
            <p:cNvGrpSpPr/>
            <p:nvPr/>
          </p:nvGrpSpPr>
          <p:grpSpPr>
            <a:xfrm>
              <a:off x="720" y="2736"/>
              <a:ext cx="1344" cy="1056"/>
              <a:chOff x="2640" y="3504"/>
              <a:chExt cx="1344" cy="1056"/>
            </a:xfrm>
          </p:grpSpPr>
          <p:sp>
            <p:nvSpPr>
              <p:cNvPr id="3109" name="Rectangle 14"/>
              <p:cNvSpPr/>
              <p:nvPr/>
            </p:nvSpPr>
            <p:spPr>
              <a:xfrm>
                <a:off x="2640" y="3504"/>
                <a:ext cx="1344" cy="1056"/>
              </a:xfrm>
              <a:prstGeom prst="rect">
                <a:avLst/>
              </a:prstGeom>
              <a:solidFill>
                <a:srgbClr val="EEF82E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3110" name="Picture 15" descr="1chuc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660838">
                <a:off x="2862" y="3600"/>
                <a:ext cx="321" cy="8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111" name="Picture 16" descr="1chuc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660838">
                <a:off x="3471" y="3600"/>
                <a:ext cx="321" cy="86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4129" name="Text Box 33"/>
          <p:cNvSpPr txBox="1"/>
          <p:nvPr/>
        </p:nvSpPr>
        <p:spPr>
          <a:xfrm>
            <a:off x="3962400" y="685800"/>
            <a:ext cx="1927471" cy="584775"/>
          </a:xfrm>
          <a:prstGeom prst="rect">
            <a:avLst/>
          </a:prstGeom>
          <a:solidFill>
            <a:srgbClr val="EEF82E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sz="32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31" name="Text Box 35"/>
          <p:cNvSpPr txBox="1"/>
          <p:nvPr/>
        </p:nvSpPr>
        <p:spPr>
          <a:xfrm>
            <a:off x="6858000" y="700088"/>
            <a:ext cx="121920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800" b="1" dirty="0">
                <a:solidFill>
                  <a:srgbClr val="0000FF"/>
                </a:solidFill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4132" name="Text Box 36"/>
          <p:cNvSpPr txBox="1"/>
          <p:nvPr/>
        </p:nvSpPr>
        <p:spPr>
          <a:xfrm>
            <a:off x="6858000" y="1600200"/>
            <a:ext cx="12192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800" b="1" dirty="0">
                <a:solidFill>
                  <a:srgbClr val="0000FF"/>
                </a:solidFill>
                <a:latin typeface="Arial" panose="020B0604020202020204" pitchFamily="34" charset="0"/>
              </a:rPr>
              <a:t>20</a:t>
            </a:r>
          </a:p>
        </p:txBody>
      </p:sp>
      <p:sp>
        <p:nvSpPr>
          <p:cNvPr id="4133" name="Text Box 37"/>
          <p:cNvSpPr txBox="1"/>
          <p:nvPr/>
        </p:nvSpPr>
        <p:spPr>
          <a:xfrm>
            <a:off x="6400800" y="1066800"/>
            <a:ext cx="4572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800" b="1" dirty="0">
                <a:solidFill>
                  <a:srgbClr val="0000FF"/>
                </a:solidFill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4134" name="Line 38"/>
          <p:cNvSpPr/>
          <p:nvPr/>
        </p:nvSpPr>
        <p:spPr>
          <a:xfrm>
            <a:off x="6684963" y="2362200"/>
            <a:ext cx="1066800" cy="0"/>
          </a:xfrm>
          <a:prstGeom prst="line">
            <a:avLst/>
          </a:prstGeom>
          <a:ln w="508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35" name="Text Box 39"/>
          <p:cNvSpPr txBox="1"/>
          <p:nvPr/>
        </p:nvSpPr>
        <p:spPr>
          <a:xfrm>
            <a:off x="3581400" y="4159250"/>
            <a:ext cx="5410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har char="•"/>
            </a:pPr>
            <a:r>
              <a:rPr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 0 </a:t>
            </a:r>
            <a:r>
              <a:rPr lang="en-US" sz="36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trừ</a:t>
            </a:r>
            <a:r>
              <a:rPr lang="en-US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 0 </a:t>
            </a:r>
            <a:r>
              <a:rPr lang="en-US" sz="36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bằng</a:t>
            </a:r>
            <a:r>
              <a:rPr lang="en-US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 0, </a:t>
            </a:r>
            <a:r>
              <a:rPr lang="en-US" sz="36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 0</a:t>
            </a:r>
            <a:endParaRPr sz="36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4136" name="Text Box 40"/>
          <p:cNvSpPr txBox="1"/>
          <p:nvPr/>
        </p:nvSpPr>
        <p:spPr>
          <a:xfrm>
            <a:off x="7218363" y="2417763"/>
            <a:ext cx="45720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800" b="1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137" name="Text Box 41"/>
          <p:cNvSpPr txBox="1"/>
          <p:nvPr/>
        </p:nvSpPr>
        <p:spPr>
          <a:xfrm>
            <a:off x="3581400" y="4921250"/>
            <a:ext cx="5410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har char="•"/>
            </a:pPr>
            <a:r>
              <a:rPr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5 </a:t>
            </a:r>
            <a:r>
              <a:rPr lang="en-US" sz="36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trừ</a:t>
            </a:r>
            <a:r>
              <a:rPr lang="en-US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 2 </a:t>
            </a:r>
            <a:r>
              <a:rPr lang="en-US" sz="36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bằ</a:t>
            </a:r>
            <a:r>
              <a:rPr sz="36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ng</a:t>
            </a:r>
            <a:r>
              <a:rPr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 3, </a:t>
            </a:r>
            <a:r>
              <a:rPr lang="en-US" sz="36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viết</a:t>
            </a:r>
            <a:r>
              <a:rPr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 3</a:t>
            </a:r>
          </a:p>
        </p:txBody>
      </p:sp>
      <p:sp>
        <p:nvSpPr>
          <p:cNvPr id="4138" name="Text Box 42"/>
          <p:cNvSpPr txBox="1"/>
          <p:nvPr/>
        </p:nvSpPr>
        <p:spPr>
          <a:xfrm>
            <a:off x="6858000" y="2430463"/>
            <a:ext cx="45720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8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086" name="Text Box 43"/>
          <p:cNvSpPr txBox="1"/>
          <p:nvPr/>
        </p:nvSpPr>
        <p:spPr>
          <a:xfrm>
            <a:off x="723900" y="3048000"/>
            <a:ext cx="3276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0000FF"/>
                </a:solidFill>
                <a:latin typeface="Arial" panose="020B0604020202020204" pitchFamily="34" charset="0"/>
              </a:rPr>
              <a:t>50 – 20 = 30</a:t>
            </a:r>
            <a:endParaRPr sz="4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9" grpId="0" animBg="1"/>
      <p:bldP spid="4131" grpId="0"/>
      <p:bldP spid="4132" grpId="0"/>
      <p:bldP spid="4133" grpId="0"/>
      <p:bldP spid="4135" grpId="0"/>
      <p:bldP spid="4136" grpId="0"/>
      <p:bldP spid="4137" grpId="0"/>
      <p:bldP spid="41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1390650" y="1820863"/>
            <a:ext cx="106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</a:p>
        </p:txBody>
      </p:sp>
      <p:sp>
        <p:nvSpPr>
          <p:cNvPr id="186371" name="Oval 3"/>
          <p:cNvSpPr>
            <a:spLocks noChangeArrowheads="1"/>
          </p:cNvSpPr>
          <p:nvPr/>
        </p:nvSpPr>
        <p:spPr bwMode="auto">
          <a:xfrm>
            <a:off x="303213" y="1693863"/>
            <a:ext cx="1046162" cy="6778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13AAED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5099050" y="2524125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VNI-Avo" pitchFamily="2" charset="0"/>
              </a:rPr>
              <a:t>70</a:t>
            </a:r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5080000" y="3044825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VNI-Avo" pitchFamily="2" charset="0"/>
              </a:rPr>
              <a:t>30</a:t>
            </a:r>
          </a:p>
        </p:txBody>
      </p:sp>
      <p:sp>
        <p:nvSpPr>
          <p:cNvPr id="186378" name="Text Box 10"/>
          <p:cNvSpPr txBox="1">
            <a:spLocks noChangeArrowheads="1"/>
          </p:cNvSpPr>
          <p:nvPr/>
        </p:nvSpPr>
        <p:spPr bwMode="auto">
          <a:xfrm>
            <a:off x="4905375" y="2782888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VNI-Avo" pitchFamily="2" charset="0"/>
              </a:rPr>
              <a:t>_</a:t>
            </a:r>
          </a:p>
        </p:txBody>
      </p:sp>
      <p:sp>
        <p:nvSpPr>
          <p:cNvPr id="186379" name="Line 11"/>
          <p:cNvSpPr>
            <a:spLocks noChangeShapeType="1"/>
          </p:cNvSpPr>
          <p:nvPr/>
        </p:nvSpPr>
        <p:spPr bwMode="auto">
          <a:xfrm>
            <a:off x="5059363" y="3608388"/>
            <a:ext cx="685800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380" name="Text Box 12"/>
          <p:cNvSpPr txBox="1">
            <a:spLocks noChangeArrowheads="1"/>
          </p:cNvSpPr>
          <p:nvPr/>
        </p:nvSpPr>
        <p:spPr bwMode="auto">
          <a:xfrm>
            <a:off x="6570663" y="2538413"/>
            <a:ext cx="76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VNI-Avo" pitchFamily="2" charset="0"/>
              </a:rPr>
              <a:t>90</a:t>
            </a:r>
          </a:p>
        </p:txBody>
      </p:sp>
      <p:sp>
        <p:nvSpPr>
          <p:cNvPr id="186381" name="Text Box 13"/>
          <p:cNvSpPr txBox="1">
            <a:spLocks noChangeArrowheads="1"/>
          </p:cNvSpPr>
          <p:nvPr/>
        </p:nvSpPr>
        <p:spPr bwMode="auto">
          <a:xfrm>
            <a:off x="6551613" y="3059113"/>
            <a:ext cx="76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VNI-Avo" pitchFamily="2" charset="0"/>
              </a:rPr>
              <a:t>40</a:t>
            </a:r>
          </a:p>
        </p:txBody>
      </p:sp>
      <p:sp>
        <p:nvSpPr>
          <p:cNvPr id="186382" name="Text Box 14"/>
          <p:cNvSpPr txBox="1">
            <a:spLocks noChangeArrowheads="1"/>
          </p:cNvSpPr>
          <p:nvPr/>
        </p:nvSpPr>
        <p:spPr bwMode="auto">
          <a:xfrm>
            <a:off x="6376988" y="2797175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VNI-Avo" pitchFamily="2" charset="0"/>
              </a:rPr>
              <a:t>_</a:t>
            </a:r>
          </a:p>
        </p:txBody>
      </p:sp>
      <p:sp>
        <p:nvSpPr>
          <p:cNvPr id="186383" name="Line 15"/>
          <p:cNvSpPr>
            <a:spLocks noChangeShapeType="1"/>
          </p:cNvSpPr>
          <p:nvPr/>
        </p:nvSpPr>
        <p:spPr bwMode="auto">
          <a:xfrm>
            <a:off x="6516688" y="3622675"/>
            <a:ext cx="685800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384" name="Text Box 16"/>
          <p:cNvSpPr txBox="1">
            <a:spLocks noChangeArrowheads="1"/>
          </p:cNvSpPr>
          <p:nvPr/>
        </p:nvSpPr>
        <p:spPr bwMode="auto">
          <a:xfrm>
            <a:off x="7813675" y="25527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VNI-Avo" pitchFamily="2" charset="0"/>
              </a:rPr>
              <a:t>60</a:t>
            </a:r>
          </a:p>
        </p:txBody>
      </p:sp>
      <p:sp>
        <p:nvSpPr>
          <p:cNvPr id="186385" name="Text Box 17"/>
          <p:cNvSpPr txBox="1">
            <a:spLocks noChangeArrowheads="1"/>
          </p:cNvSpPr>
          <p:nvPr/>
        </p:nvSpPr>
        <p:spPr bwMode="auto">
          <a:xfrm>
            <a:off x="7794625" y="30734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VNI-Avo" pitchFamily="2" charset="0"/>
              </a:rPr>
              <a:t>60</a:t>
            </a:r>
          </a:p>
        </p:txBody>
      </p:sp>
      <p:sp>
        <p:nvSpPr>
          <p:cNvPr id="186386" name="Text Box 18"/>
          <p:cNvSpPr txBox="1">
            <a:spLocks noChangeArrowheads="1"/>
          </p:cNvSpPr>
          <p:nvPr/>
        </p:nvSpPr>
        <p:spPr bwMode="auto">
          <a:xfrm>
            <a:off x="7620000" y="2811463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VNI-Avo" pitchFamily="2" charset="0"/>
              </a:rPr>
              <a:t>_</a:t>
            </a:r>
          </a:p>
        </p:txBody>
      </p:sp>
      <p:sp>
        <p:nvSpPr>
          <p:cNvPr id="186387" name="Line 19"/>
          <p:cNvSpPr>
            <a:spLocks noChangeShapeType="1"/>
          </p:cNvSpPr>
          <p:nvPr/>
        </p:nvSpPr>
        <p:spPr bwMode="auto">
          <a:xfrm>
            <a:off x="7759700" y="3622675"/>
            <a:ext cx="685800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388" name="Text Box 20"/>
          <p:cNvSpPr txBox="1">
            <a:spLocks noChangeArrowheads="1"/>
          </p:cNvSpPr>
          <p:nvPr/>
        </p:nvSpPr>
        <p:spPr bwMode="auto">
          <a:xfrm>
            <a:off x="3598863" y="2509838"/>
            <a:ext cx="76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VNI-Avo" pitchFamily="2" charset="0"/>
              </a:rPr>
              <a:t>90</a:t>
            </a:r>
          </a:p>
        </p:txBody>
      </p:sp>
      <p:sp>
        <p:nvSpPr>
          <p:cNvPr id="186389" name="Text Box 21"/>
          <p:cNvSpPr txBox="1">
            <a:spLocks noChangeArrowheads="1"/>
          </p:cNvSpPr>
          <p:nvPr/>
        </p:nvSpPr>
        <p:spPr bwMode="auto">
          <a:xfrm>
            <a:off x="3579813" y="3030538"/>
            <a:ext cx="76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VNI-Avo" pitchFamily="2" charset="0"/>
              </a:rPr>
              <a:t>10</a:t>
            </a:r>
          </a:p>
        </p:txBody>
      </p:sp>
      <p:sp>
        <p:nvSpPr>
          <p:cNvPr id="186390" name="Text Box 22"/>
          <p:cNvSpPr txBox="1">
            <a:spLocks noChangeArrowheads="1"/>
          </p:cNvSpPr>
          <p:nvPr/>
        </p:nvSpPr>
        <p:spPr bwMode="auto">
          <a:xfrm>
            <a:off x="3405188" y="2768600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VNI-Avo" pitchFamily="2" charset="0"/>
              </a:rPr>
              <a:t>_</a:t>
            </a:r>
          </a:p>
        </p:txBody>
      </p:sp>
      <p:sp>
        <p:nvSpPr>
          <p:cNvPr id="186391" name="Line 23"/>
          <p:cNvSpPr>
            <a:spLocks noChangeShapeType="1"/>
          </p:cNvSpPr>
          <p:nvPr/>
        </p:nvSpPr>
        <p:spPr bwMode="auto">
          <a:xfrm>
            <a:off x="3544888" y="3594100"/>
            <a:ext cx="685800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392" name="Text Box 24"/>
          <p:cNvSpPr txBox="1">
            <a:spLocks noChangeArrowheads="1"/>
          </p:cNvSpPr>
          <p:nvPr/>
        </p:nvSpPr>
        <p:spPr bwMode="auto">
          <a:xfrm>
            <a:off x="769938" y="249555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VNI-Avo" pitchFamily="2" charset="0"/>
              </a:rPr>
              <a:t>40</a:t>
            </a:r>
          </a:p>
        </p:txBody>
      </p:sp>
      <p:sp>
        <p:nvSpPr>
          <p:cNvPr id="186393" name="Text Box 25"/>
          <p:cNvSpPr txBox="1">
            <a:spLocks noChangeArrowheads="1"/>
          </p:cNvSpPr>
          <p:nvPr/>
        </p:nvSpPr>
        <p:spPr bwMode="auto">
          <a:xfrm>
            <a:off x="750888" y="301625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VNI-Avo" pitchFamily="2" charset="0"/>
              </a:rPr>
              <a:t>20</a:t>
            </a:r>
          </a:p>
        </p:txBody>
      </p:sp>
      <p:sp>
        <p:nvSpPr>
          <p:cNvPr id="186394" name="Text Box 26"/>
          <p:cNvSpPr txBox="1">
            <a:spLocks noChangeArrowheads="1"/>
          </p:cNvSpPr>
          <p:nvPr/>
        </p:nvSpPr>
        <p:spPr bwMode="auto">
          <a:xfrm>
            <a:off x="576263" y="2754313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VNI-Avo" pitchFamily="2" charset="0"/>
              </a:rPr>
              <a:t>_</a:t>
            </a:r>
          </a:p>
        </p:txBody>
      </p:sp>
      <p:sp>
        <p:nvSpPr>
          <p:cNvPr id="186395" name="Line 27"/>
          <p:cNvSpPr>
            <a:spLocks noChangeShapeType="1"/>
          </p:cNvSpPr>
          <p:nvPr/>
        </p:nvSpPr>
        <p:spPr bwMode="auto">
          <a:xfrm>
            <a:off x="715963" y="3579813"/>
            <a:ext cx="685800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396" name="Text Box 28"/>
          <p:cNvSpPr txBox="1">
            <a:spLocks noChangeArrowheads="1"/>
          </p:cNvSpPr>
          <p:nvPr/>
        </p:nvSpPr>
        <p:spPr bwMode="auto">
          <a:xfrm>
            <a:off x="755650" y="3641725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B0303"/>
                </a:solidFill>
                <a:latin typeface="VNI-Avo" pitchFamily="2" charset="0"/>
              </a:rPr>
              <a:t>20</a:t>
            </a:r>
          </a:p>
        </p:txBody>
      </p:sp>
      <p:sp>
        <p:nvSpPr>
          <p:cNvPr id="186397" name="Text Box 29"/>
          <p:cNvSpPr txBox="1">
            <a:spLocks noChangeArrowheads="1"/>
          </p:cNvSpPr>
          <p:nvPr/>
        </p:nvSpPr>
        <p:spPr bwMode="auto">
          <a:xfrm>
            <a:off x="3584575" y="3684588"/>
            <a:ext cx="76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B0303"/>
                </a:solidFill>
                <a:latin typeface="VNI-Avo" pitchFamily="2" charset="0"/>
              </a:rPr>
              <a:t>80</a:t>
            </a:r>
          </a:p>
        </p:txBody>
      </p:sp>
      <p:sp>
        <p:nvSpPr>
          <p:cNvPr id="186398" name="Text Box 30"/>
          <p:cNvSpPr txBox="1">
            <a:spLocks noChangeArrowheads="1"/>
          </p:cNvSpPr>
          <p:nvPr/>
        </p:nvSpPr>
        <p:spPr bwMode="auto">
          <a:xfrm>
            <a:off x="5099050" y="3698875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B0303"/>
                </a:solidFill>
                <a:latin typeface="VNI-Avo" pitchFamily="2" charset="0"/>
              </a:rPr>
              <a:t>40</a:t>
            </a:r>
          </a:p>
        </p:txBody>
      </p:sp>
      <p:sp>
        <p:nvSpPr>
          <p:cNvPr id="186399" name="Text Box 31"/>
          <p:cNvSpPr txBox="1">
            <a:spLocks noChangeArrowheads="1"/>
          </p:cNvSpPr>
          <p:nvPr/>
        </p:nvSpPr>
        <p:spPr bwMode="auto">
          <a:xfrm>
            <a:off x="6584950" y="3698875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B0303"/>
                </a:solidFill>
                <a:latin typeface="VNI-Avo" pitchFamily="2" charset="0"/>
              </a:rPr>
              <a:t>50</a:t>
            </a:r>
          </a:p>
        </p:txBody>
      </p:sp>
      <p:sp>
        <p:nvSpPr>
          <p:cNvPr id="186400" name="Text Box 32"/>
          <p:cNvSpPr txBox="1">
            <a:spLocks noChangeArrowheads="1"/>
          </p:cNvSpPr>
          <p:nvPr/>
        </p:nvSpPr>
        <p:spPr bwMode="auto">
          <a:xfrm>
            <a:off x="7827963" y="3684588"/>
            <a:ext cx="76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B0303"/>
                </a:solidFill>
                <a:latin typeface="VNI-Avo" pitchFamily="2" charset="0"/>
              </a:rPr>
              <a:t>00</a:t>
            </a:r>
          </a:p>
        </p:txBody>
      </p:sp>
      <p:sp>
        <p:nvSpPr>
          <p:cNvPr id="186401" name="AutoShape 33"/>
          <p:cNvSpPr>
            <a:spLocks noChangeArrowheads="1"/>
          </p:cNvSpPr>
          <p:nvPr/>
        </p:nvSpPr>
        <p:spPr bwMode="auto">
          <a:xfrm>
            <a:off x="1897063" y="2449513"/>
            <a:ext cx="1168400" cy="1790700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86402" name="Text Box 34"/>
          <p:cNvSpPr txBox="1">
            <a:spLocks noChangeArrowheads="1"/>
          </p:cNvSpPr>
          <p:nvPr/>
        </p:nvSpPr>
        <p:spPr bwMode="auto">
          <a:xfrm>
            <a:off x="2198688" y="2525713"/>
            <a:ext cx="76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VNI-Avo" pitchFamily="2" charset="0"/>
              </a:rPr>
              <a:t>80</a:t>
            </a:r>
          </a:p>
        </p:txBody>
      </p:sp>
      <p:sp>
        <p:nvSpPr>
          <p:cNvPr id="186403" name="Text Box 35"/>
          <p:cNvSpPr txBox="1">
            <a:spLocks noChangeArrowheads="1"/>
          </p:cNvSpPr>
          <p:nvPr/>
        </p:nvSpPr>
        <p:spPr bwMode="auto">
          <a:xfrm>
            <a:off x="2179638" y="3046413"/>
            <a:ext cx="76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VNI-Avo" pitchFamily="2" charset="0"/>
              </a:rPr>
              <a:t>50</a:t>
            </a:r>
          </a:p>
        </p:txBody>
      </p:sp>
      <p:sp>
        <p:nvSpPr>
          <p:cNvPr id="186404" name="Text Box 36"/>
          <p:cNvSpPr txBox="1">
            <a:spLocks noChangeArrowheads="1"/>
          </p:cNvSpPr>
          <p:nvPr/>
        </p:nvSpPr>
        <p:spPr bwMode="auto">
          <a:xfrm>
            <a:off x="2005013" y="2784475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VNI-Avo" pitchFamily="2" charset="0"/>
              </a:rPr>
              <a:t>_</a:t>
            </a:r>
          </a:p>
        </p:txBody>
      </p:sp>
      <p:sp>
        <p:nvSpPr>
          <p:cNvPr id="186405" name="Line 37"/>
          <p:cNvSpPr>
            <a:spLocks noChangeShapeType="1"/>
          </p:cNvSpPr>
          <p:nvPr/>
        </p:nvSpPr>
        <p:spPr bwMode="auto">
          <a:xfrm>
            <a:off x="2187575" y="3609975"/>
            <a:ext cx="685800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406" name="Text Box 38"/>
          <p:cNvSpPr txBox="1">
            <a:spLocks noChangeArrowheads="1"/>
          </p:cNvSpPr>
          <p:nvPr/>
        </p:nvSpPr>
        <p:spPr bwMode="auto">
          <a:xfrm>
            <a:off x="2184400" y="36576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B0303"/>
                </a:solidFill>
                <a:latin typeface="VNI-Avo" pitchFamily="2" charset="0"/>
              </a:rPr>
              <a:t>30</a:t>
            </a:r>
          </a:p>
        </p:txBody>
      </p:sp>
      <p:pic>
        <p:nvPicPr>
          <p:cNvPr id="186407" name="Picture 39" descr="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8070">
            <a:off x="-14288" y="574675"/>
            <a:ext cx="2290763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408" name="Text Box 40"/>
          <p:cNvSpPr txBox="1">
            <a:spLocks noChangeArrowheads="1"/>
          </p:cNvSpPr>
          <p:nvPr/>
        </p:nvSpPr>
        <p:spPr bwMode="auto">
          <a:xfrm rot="-783074">
            <a:off x="557213" y="744538"/>
            <a:ext cx="12398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S/131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6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6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6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6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8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8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8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8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8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86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8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8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7" dur="2000"/>
                                        <p:tgtEl>
                                          <p:spTgt spid="18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/>
      <p:bldP spid="186371" grpId="0" animBg="1"/>
      <p:bldP spid="186376" grpId="0"/>
      <p:bldP spid="186377" grpId="0"/>
      <p:bldP spid="186378" grpId="0"/>
      <p:bldP spid="186379" grpId="0" animBg="1"/>
      <p:bldP spid="186380" grpId="0"/>
      <p:bldP spid="186381" grpId="0"/>
      <p:bldP spid="186382" grpId="0"/>
      <p:bldP spid="186383" grpId="0" animBg="1"/>
      <p:bldP spid="186384" grpId="0"/>
      <p:bldP spid="186385" grpId="0"/>
      <p:bldP spid="186386" grpId="0"/>
      <p:bldP spid="186387" grpId="0" animBg="1"/>
      <p:bldP spid="186388" grpId="0"/>
      <p:bldP spid="186389" grpId="0"/>
      <p:bldP spid="186390" grpId="0"/>
      <p:bldP spid="186391" grpId="0" animBg="1"/>
      <p:bldP spid="186392" grpId="0"/>
      <p:bldP spid="186393" grpId="0"/>
      <p:bldP spid="186394" grpId="0"/>
      <p:bldP spid="186395" grpId="0" animBg="1"/>
      <p:bldP spid="186396" grpId="0"/>
      <p:bldP spid="186397" grpId="0"/>
      <p:bldP spid="186398" grpId="0"/>
      <p:bldP spid="186399" grpId="0"/>
      <p:bldP spid="186400" grpId="0"/>
      <p:bldP spid="186401" grpId="0" animBg="1"/>
      <p:bldP spid="186402" grpId="0"/>
      <p:bldP spid="186403" grpId="0"/>
      <p:bldP spid="186404" grpId="0"/>
      <p:bldP spid="186405" grpId="0" animBg="1"/>
      <p:bldP spid="186405" grpId="1" animBg="1"/>
      <p:bldP spid="186406" grpId="0"/>
      <p:bldP spid="1864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3"/>
          <p:cNvSpPr>
            <a:spLocks noChangeArrowheads="1"/>
          </p:cNvSpPr>
          <p:nvPr/>
        </p:nvSpPr>
        <p:spPr bwMode="auto">
          <a:xfrm>
            <a:off x="395536" y="476672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b="1"/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1800225" y="1268760"/>
            <a:ext cx="5759450" cy="1908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1"/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899592" y="476672"/>
            <a:ext cx="2016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FF"/>
                </a:solidFill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nhẩm</a:t>
            </a:r>
            <a:r>
              <a:rPr lang="en-US" sz="2800" b="1" dirty="0" smtClean="0">
                <a:solidFill>
                  <a:srgbClr val="0000FF"/>
                </a:solidFill>
              </a:rPr>
              <a:t>: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3549650" y="1395760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50</a:t>
            </a:r>
          </a:p>
        </p:txBody>
      </p:sp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4826000" y="1357660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30</a:t>
            </a:r>
          </a:p>
        </p:txBody>
      </p:sp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4191000" y="1378297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-</a:t>
            </a:r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6278563" y="1340197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?</a:t>
            </a:r>
          </a:p>
        </p:txBody>
      </p:sp>
      <p:sp>
        <p:nvSpPr>
          <p:cNvPr id="173066" name="Text Box 10"/>
          <p:cNvSpPr txBox="1">
            <a:spLocks noChangeArrowheads="1"/>
          </p:cNvSpPr>
          <p:nvPr/>
        </p:nvSpPr>
        <p:spPr bwMode="auto">
          <a:xfrm>
            <a:off x="5667375" y="1357660"/>
            <a:ext cx="38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=</a:t>
            </a:r>
          </a:p>
        </p:txBody>
      </p:sp>
      <p:sp>
        <p:nvSpPr>
          <p:cNvPr id="173067" name="Text Box 11"/>
          <p:cNvSpPr txBox="1">
            <a:spLocks noChangeArrowheads="1"/>
          </p:cNvSpPr>
          <p:nvPr/>
        </p:nvSpPr>
        <p:spPr bwMode="auto">
          <a:xfrm>
            <a:off x="2017713" y="1911697"/>
            <a:ext cx="136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 smtClean="0"/>
              <a:t>Nhẩm</a:t>
            </a:r>
            <a:r>
              <a:rPr lang="en-US" sz="2800" b="1" dirty="0" smtClean="0"/>
              <a:t>:</a:t>
            </a:r>
            <a:endParaRPr lang="en-US" sz="2800" b="1" dirty="0"/>
          </a:p>
        </p:txBody>
      </p:sp>
      <p:sp>
        <p:nvSpPr>
          <p:cNvPr id="173068" name="Text Box 12"/>
          <p:cNvSpPr txBox="1">
            <a:spLocks noChangeArrowheads="1"/>
          </p:cNvSpPr>
          <p:nvPr/>
        </p:nvSpPr>
        <p:spPr bwMode="auto">
          <a:xfrm>
            <a:off x="3124200" y="1911697"/>
            <a:ext cx="1311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smtClean="0"/>
              <a:t>5 </a:t>
            </a:r>
            <a:r>
              <a:rPr lang="en-US" sz="2800" b="1" dirty="0" err="1" smtClean="0"/>
              <a:t>chục</a:t>
            </a:r>
            <a:endParaRPr lang="en-US" sz="2800" b="1" dirty="0"/>
          </a:p>
        </p:txBody>
      </p:sp>
      <p:sp>
        <p:nvSpPr>
          <p:cNvPr id="173069" name="Text Box 13"/>
          <p:cNvSpPr txBox="1">
            <a:spLocks noChangeArrowheads="1"/>
          </p:cNvSpPr>
          <p:nvPr/>
        </p:nvSpPr>
        <p:spPr bwMode="auto">
          <a:xfrm>
            <a:off x="4648200" y="1911697"/>
            <a:ext cx="1366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/>
              <a:t>3 </a:t>
            </a:r>
            <a:r>
              <a:rPr lang="en-US" sz="2800" b="1" dirty="0" err="1" smtClean="0"/>
              <a:t>chục</a:t>
            </a:r>
            <a:endParaRPr lang="en-US" sz="2800" b="1" dirty="0"/>
          </a:p>
        </p:txBody>
      </p:sp>
      <p:sp>
        <p:nvSpPr>
          <p:cNvPr id="173070" name="Text Box 14"/>
          <p:cNvSpPr txBox="1">
            <a:spLocks noChangeArrowheads="1"/>
          </p:cNvSpPr>
          <p:nvPr/>
        </p:nvSpPr>
        <p:spPr bwMode="auto">
          <a:xfrm>
            <a:off x="4248150" y="1891060"/>
            <a:ext cx="38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/>
              <a:t>-</a:t>
            </a:r>
          </a:p>
        </p:txBody>
      </p:sp>
      <p:sp>
        <p:nvSpPr>
          <p:cNvPr id="173071" name="Text Box 15"/>
          <p:cNvSpPr txBox="1">
            <a:spLocks noChangeArrowheads="1"/>
          </p:cNvSpPr>
          <p:nvPr/>
        </p:nvSpPr>
        <p:spPr bwMode="auto">
          <a:xfrm>
            <a:off x="5703888" y="1937097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=</a:t>
            </a:r>
          </a:p>
        </p:txBody>
      </p:sp>
      <p:sp>
        <p:nvSpPr>
          <p:cNvPr id="173072" name="Text Box 16"/>
          <p:cNvSpPr txBox="1">
            <a:spLocks noChangeArrowheads="1"/>
          </p:cNvSpPr>
          <p:nvPr/>
        </p:nvSpPr>
        <p:spPr bwMode="auto">
          <a:xfrm>
            <a:off x="6227763" y="1918047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73089" name="Text Box 33"/>
          <p:cNvSpPr txBox="1">
            <a:spLocks noChangeArrowheads="1"/>
          </p:cNvSpPr>
          <p:nvPr/>
        </p:nvSpPr>
        <p:spPr bwMode="auto">
          <a:xfrm>
            <a:off x="2051050" y="2457797"/>
            <a:ext cx="4392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 smtClean="0"/>
              <a:t>Vậy</a:t>
            </a:r>
            <a:r>
              <a:rPr lang="en-US" sz="2800" b="1" dirty="0" smtClean="0"/>
              <a:t>:           </a:t>
            </a:r>
            <a:r>
              <a:rPr lang="en-US" sz="2800" b="1" dirty="0"/>
              <a:t>50     -     30       =</a:t>
            </a:r>
          </a:p>
        </p:txBody>
      </p:sp>
      <p:sp>
        <p:nvSpPr>
          <p:cNvPr id="173090" name="Text Box 34"/>
          <p:cNvSpPr txBox="1">
            <a:spLocks noChangeArrowheads="1"/>
          </p:cNvSpPr>
          <p:nvPr/>
        </p:nvSpPr>
        <p:spPr bwMode="auto">
          <a:xfrm>
            <a:off x="6227763" y="2468910"/>
            <a:ext cx="468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73091" name="Text Box 35"/>
          <p:cNvSpPr txBox="1">
            <a:spLocks noChangeArrowheads="1"/>
          </p:cNvSpPr>
          <p:nvPr/>
        </p:nvSpPr>
        <p:spPr bwMode="auto">
          <a:xfrm>
            <a:off x="6553200" y="2445097"/>
            <a:ext cx="649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5379" name="Text Box 36"/>
          <p:cNvSpPr txBox="1">
            <a:spLocks noChangeArrowheads="1"/>
          </p:cNvSpPr>
          <p:nvPr/>
        </p:nvSpPr>
        <p:spPr bwMode="auto">
          <a:xfrm>
            <a:off x="467345" y="523528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73094" name="Text Box 38"/>
          <p:cNvSpPr txBox="1">
            <a:spLocks noChangeArrowheads="1"/>
          </p:cNvSpPr>
          <p:nvPr/>
        </p:nvSpPr>
        <p:spPr bwMode="auto">
          <a:xfrm>
            <a:off x="6172200" y="1911697"/>
            <a:ext cx="1496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2 </a:t>
            </a:r>
            <a:r>
              <a:rPr lang="en-US" sz="2800" b="1" dirty="0" err="1" smtClean="0">
                <a:solidFill>
                  <a:srgbClr val="FF0000"/>
                </a:solidFill>
              </a:rPr>
              <a:t>chục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3104" name="Text Box 48"/>
          <p:cNvSpPr txBox="1">
            <a:spLocks noChangeArrowheads="1"/>
          </p:cNvSpPr>
          <p:nvPr/>
        </p:nvSpPr>
        <p:spPr bwMode="auto">
          <a:xfrm>
            <a:off x="2132013" y="3603178"/>
            <a:ext cx="17203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solidFill>
                  <a:srgbClr val="0000CC"/>
                </a:solidFill>
                <a:cs typeface="Arial" pitchFamily="34" charset="0"/>
              </a:rPr>
              <a:t>40 - 30 =</a:t>
            </a:r>
            <a:r>
              <a:rPr lang="en-US" sz="3200">
                <a:cs typeface="Arial" pitchFamily="34" charset="0"/>
              </a:rPr>
              <a:t> </a:t>
            </a:r>
          </a:p>
        </p:txBody>
      </p:sp>
      <p:sp>
        <p:nvSpPr>
          <p:cNvPr id="173105" name="Text Box 49"/>
          <p:cNvSpPr txBox="1">
            <a:spLocks noChangeArrowheads="1"/>
          </p:cNvSpPr>
          <p:nvPr/>
        </p:nvSpPr>
        <p:spPr bwMode="auto">
          <a:xfrm>
            <a:off x="3709988" y="3579366"/>
            <a:ext cx="6944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  <a:cs typeface="Arial" pitchFamily="34" charset="0"/>
              </a:rPr>
              <a:t>10 </a:t>
            </a:r>
          </a:p>
        </p:txBody>
      </p:sp>
      <p:sp>
        <p:nvSpPr>
          <p:cNvPr id="173106" name="Text Box 50"/>
          <p:cNvSpPr txBox="1">
            <a:spLocks noChangeArrowheads="1"/>
          </p:cNvSpPr>
          <p:nvPr/>
        </p:nvSpPr>
        <p:spPr bwMode="auto">
          <a:xfrm>
            <a:off x="2144713" y="4177853"/>
            <a:ext cx="17203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solidFill>
                  <a:srgbClr val="0000CC"/>
                </a:solidFill>
                <a:cs typeface="Arial" pitchFamily="34" charset="0"/>
              </a:rPr>
              <a:t>70 - 20 =</a:t>
            </a:r>
            <a:r>
              <a:rPr lang="en-US" sz="3200">
                <a:cs typeface="Arial" pitchFamily="34" charset="0"/>
              </a:rPr>
              <a:t> </a:t>
            </a:r>
          </a:p>
        </p:txBody>
      </p:sp>
      <p:sp>
        <p:nvSpPr>
          <p:cNvPr id="173107" name="Text Box 51"/>
          <p:cNvSpPr txBox="1">
            <a:spLocks noChangeArrowheads="1"/>
          </p:cNvSpPr>
          <p:nvPr/>
        </p:nvSpPr>
        <p:spPr bwMode="auto">
          <a:xfrm>
            <a:off x="3722688" y="4147691"/>
            <a:ext cx="6944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Arial" pitchFamily="34" charset="0"/>
              </a:rPr>
              <a:t>50 </a:t>
            </a:r>
          </a:p>
        </p:txBody>
      </p:sp>
      <p:sp>
        <p:nvSpPr>
          <p:cNvPr id="173108" name="Text Box 52"/>
          <p:cNvSpPr txBox="1">
            <a:spLocks noChangeArrowheads="1"/>
          </p:cNvSpPr>
          <p:nvPr/>
        </p:nvSpPr>
        <p:spPr bwMode="auto">
          <a:xfrm>
            <a:off x="2144713" y="4711253"/>
            <a:ext cx="17203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solidFill>
                  <a:srgbClr val="0000CC"/>
                </a:solidFill>
                <a:cs typeface="Arial" pitchFamily="34" charset="0"/>
              </a:rPr>
              <a:t>90 - 10 =</a:t>
            </a:r>
            <a:r>
              <a:rPr lang="en-US" sz="3200">
                <a:cs typeface="Arial" pitchFamily="34" charset="0"/>
              </a:rPr>
              <a:t> </a:t>
            </a:r>
          </a:p>
        </p:txBody>
      </p:sp>
      <p:sp>
        <p:nvSpPr>
          <p:cNvPr id="173109" name="Text Box 53"/>
          <p:cNvSpPr txBox="1">
            <a:spLocks noChangeArrowheads="1"/>
          </p:cNvSpPr>
          <p:nvPr/>
        </p:nvSpPr>
        <p:spPr bwMode="auto">
          <a:xfrm>
            <a:off x="3722688" y="4722366"/>
            <a:ext cx="6944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Arial" pitchFamily="34" charset="0"/>
              </a:rPr>
              <a:t>80 </a:t>
            </a:r>
          </a:p>
        </p:txBody>
      </p:sp>
      <p:sp>
        <p:nvSpPr>
          <p:cNvPr id="173110" name="Text Box 54"/>
          <p:cNvSpPr txBox="1">
            <a:spLocks noChangeArrowheads="1"/>
          </p:cNvSpPr>
          <p:nvPr/>
        </p:nvSpPr>
        <p:spPr bwMode="auto">
          <a:xfrm>
            <a:off x="4989513" y="3573016"/>
            <a:ext cx="17203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solidFill>
                  <a:srgbClr val="0000CC"/>
                </a:solidFill>
                <a:cs typeface="Arial" pitchFamily="34" charset="0"/>
              </a:rPr>
              <a:t>80 - 40 =</a:t>
            </a:r>
            <a:r>
              <a:rPr lang="en-US" sz="3200">
                <a:cs typeface="Arial" pitchFamily="34" charset="0"/>
              </a:rPr>
              <a:t> </a:t>
            </a:r>
          </a:p>
        </p:txBody>
      </p:sp>
      <p:sp>
        <p:nvSpPr>
          <p:cNvPr id="173111" name="Text Box 55"/>
          <p:cNvSpPr txBox="1">
            <a:spLocks noChangeArrowheads="1"/>
          </p:cNvSpPr>
          <p:nvPr/>
        </p:nvSpPr>
        <p:spPr bwMode="auto">
          <a:xfrm>
            <a:off x="6573838" y="3579366"/>
            <a:ext cx="6944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Arial" pitchFamily="34" charset="0"/>
              </a:rPr>
              <a:t>40 </a:t>
            </a:r>
          </a:p>
        </p:txBody>
      </p:sp>
      <p:sp>
        <p:nvSpPr>
          <p:cNvPr id="173112" name="Text Box 56"/>
          <p:cNvSpPr txBox="1">
            <a:spLocks noChangeArrowheads="1"/>
          </p:cNvSpPr>
          <p:nvPr/>
        </p:nvSpPr>
        <p:spPr bwMode="auto">
          <a:xfrm>
            <a:off x="4967288" y="4168328"/>
            <a:ext cx="17203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solidFill>
                  <a:srgbClr val="0000CC"/>
                </a:solidFill>
                <a:cs typeface="Arial" pitchFamily="34" charset="0"/>
              </a:rPr>
              <a:t>90 - 60 =</a:t>
            </a:r>
            <a:r>
              <a:rPr lang="en-US" sz="3200">
                <a:cs typeface="Arial" pitchFamily="34" charset="0"/>
              </a:rPr>
              <a:t> </a:t>
            </a:r>
          </a:p>
        </p:txBody>
      </p:sp>
      <p:sp>
        <p:nvSpPr>
          <p:cNvPr id="173113" name="Text Box 57"/>
          <p:cNvSpPr txBox="1">
            <a:spLocks noChangeArrowheads="1"/>
          </p:cNvSpPr>
          <p:nvPr/>
        </p:nvSpPr>
        <p:spPr bwMode="auto">
          <a:xfrm>
            <a:off x="6605588" y="4177853"/>
            <a:ext cx="6944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Arial" pitchFamily="34" charset="0"/>
              </a:rPr>
              <a:t>30 </a:t>
            </a:r>
          </a:p>
        </p:txBody>
      </p:sp>
      <p:sp>
        <p:nvSpPr>
          <p:cNvPr id="173114" name="Text Box 58"/>
          <p:cNvSpPr txBox="1">
            <a:spLocks noChangeArrowheads="1"/>
          </p:cNvSpPr>
          <p:nvPr/>
        </p:nvSpPr>
        <p:spPr bwMode="auto">
          <a:xfrm>
            <a:off x="4967288" y="4711253"/>
            <a:ext cx="17203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solidFill>
                  <a:srgbClr val="0000CC"/>
                </a:solidFill>
                <a:cs typeface="Arial" pitchFamily="34" charset="0"/>
              </a:rPr>
              <a:t>50 - 50 =</a:t>
            </a:r>
            <a:r>
              <a:rPr lang="en-US" sz="3200">
                <a:cs typeface="Arial" pitchFamily="34" charset="0"/>
              </a:rPr>
              <a:t> </a:t>
            </a:r>
          </a:p>
        </p:txBody>
      </p:sp>
      <p:sp>
        <p:nvSpPr>
          <p:cNvPr id="173115" name="Text Box 59"/>
          <p:cNvSpPr txBox="1">
            <a:spLocks noChangeArrowheads="1"/>
          </p:cNvSpPr>
          <p:nvPr/>
        </p:nvSpPr>
        <p:spPr bwMode="auto">
          <a:xfrm>
            <a:off x="6623050" y="4711253"/>
            <a:ext cx="5790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Arial" pitchFamily="34" charset="0"/>
              </a:rPr>
              <a:t> 0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3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3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7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7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7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7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7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7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6" dur="2000"/>
                                        <p:tgtEl>
                                          <p:spTgt spid="173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7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7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2000"/>
                                        <p:tgtEl>
                                          <p:spTgt spid="17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7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3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7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20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17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17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2000"/>
                                        <p:tgtEl>
                                          <p:spTgt spid="17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5" dur="2000"/>
                                        <p:tgtEl>
                                          <p:spTgt spid="17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8" dur="2000"/>
                                        <p:tgtEl>
                                          <p:spTgt spid="17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1" dur="2000"/>
                                        <p:tgtEl>
                                          <p:spTgt spid="17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6" dur="1000"/>
                                        <p:tgtEl>
                                          <p:spTgt spid="17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1" dur="1000"/>
                                        <p:tgtEl>
                                          <p:spTgt spid="17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6" dur="1000"/>
                                        <p:tgtEl>
                                          <p:spTgt spid="17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1" dur="1000"/>
                                        <p:tgtEl>
                                          <p:spTgt spid="17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6" dur="1000"/>
                                        <p:tgtEl>
                                          <p:spTgt spid="17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1" dur="1000"/>
                                        <p:tgtEl>
                                          <p:spTgt spid="17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5" dur="500"/>
                                        <p:tgtEl>
                                          <p:spTgt spid="173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8" dur="500"/>
                                        <p:tgtEl>
                                          <p:spTgt spid="173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1" dur="500"/>
                                        <p:tgtEl>
                                          <p:spTgt spid="173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4" dur="500"/>
                                        <p:tgtEl>
                                          <p:spTgt spid="173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7" dur="500"/>
                                        <p:tgtEl>
                                          <p:spTgt spid="173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0" dur="500"/>
                                        <p:tgtEl>
                                          <p:spTgt spid="17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3" dur="500"/>
                                        <p:tgtEl>
                                          <p:spTgt spid="173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6" dur="500"/>
                                        <p:tgtEl>
                                          <p:spTgt spid="17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9" dur="500"/>
                                        <p:tgtEl>
                                          <p:spTgt spid="173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2" dur="500"/>
                                        <p:tgtEl>
                                          <p:spTgt spid="173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17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7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7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7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7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7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17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7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7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17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73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73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17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73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73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17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7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7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17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7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7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7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7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7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17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73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73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17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73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73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 animBg="1"/>
      <p:bldP spid="173061" grpId="0"/>
      <p:bldP spid="173062" grpId="0"/>
      <p:bldP spid="173063" grpId="0"/>
      <p:bldP spid="173064" grpId="0"/>
      <p:bldP spid="173065" grpId="0"/>
      <p:bldP spid="173066" grpId="0"/>
      <p:bldP spid="173067" grpId="0"/>
      <p:bldP spid="173068" grpId="0"/>
      <p:bldP spid="173068" grpId="1"/>
      <p:bldP spid="173069" grpId="0"/>
      <p:bldP spid="173069" grpId="1"/>
      <p:bldP spid="173070" grpId="0"/>
      <p:bldP spid="173071" grpId="0"/>
      <p:bldP spid="173072" grpId="0"/>
      <p:bldP spid="173072" grpId="1"/>
      <p:bldP spid="173089" grpId="0"/>
      <p:bldP spid="173090" grpId="0"/>
      <p:bldP spid="173090" grpId="1"/>
      <p:bldP spid="173091" grpId="0"/>
      <p:bldP spid="173094" grpId="0"/>
      <p:bldP spid="173104" grpId="0"/>
      <p:bldP spid="173105" grpId="0"/>
      <p:bldP spid="173106" grpId="0"/>
      <p:bldP spid="173106" grpId="1"/>
      <p:bldP spid="173106" grpId="2"/>
      <p:bldP spid="173107" grpId="0"/>
      <p:bldP spid="173107" grpId="1"/>
      <p:bldP spid="173107" grpId="2"/>
      <p:bldP spid="173108" grpId="0"/>
      <p:bldP spid="173108" grpId="1"/>
      <p:bldP spid="173108" grpId="2"/>
      <p:bldP spid="173109" grpId="0"/>
      <p:bldP spid="173109" grpId="1"/>
      <p:bldP spid="173109" grpId="2"/>
      <p:bldP spid="173110" grpId="0"/>
      <p:bldP spid="173110" grpId="1"/>
      <p:bldP spid="173110" grpId="2"/>
      <p:bldP spid="173111" grpId="0"/>
      <p:bldP spid="173111" grpId="1"/>
      <p:bldP spid="173111" grpId="2"/>
      <p:bldP spid="173112" grpId="0"/>
      <p:bldP spid="173112" grpId="1"/>
      <p:bldP spid="173112" grpId="2"/>
      <p:bldP spid="173113" grpId="0"/>
      <p:bldP spid="173113" grpId="1"/>
      <p:bldP spid="173113" grpId="2"/>
      <p:bldP spid="173114" grpId="0"/>
      <p:bldP spid="173114" grpId="1"/>
      <p:bldP spid="173114" grpId="2"/>
      <p:bldP spid="173115" grpId="0"/>
      <p:bldP spid="173115" grpId="1"/>
      <p:bldP spid="173115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03848" y="3841884"/>
            <a:ext cx="1785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24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970856" y="4489956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en-US" sz="28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246364" y="5138028"/>
            <a:ext cx="21146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alt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alt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altLang="en-US" sz="28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354812" y="5126196"/>
            <a:ext cx="14494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28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507478" y="5791200"/>
            <a:ext cx="13805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794494" y="5791200"/>
            <a:ext cx="16578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endParaRPr lang="en-US" altLang="en-US" sz="28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6200" y="750476"/>
            <a:ext cx="8991600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259632" y="1268760"/>
            <a:ext cx="165618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Oval 12"/>
          <p:cNvSpPr>
            <a:spLocks noChangeArrowheads="1"/>
          </p:cNvSpPr>
          <p:nvPr/>
        </p:nvSpPr>
        <p:spPr bwMode="auto">
          <a:xfrm>
            <a:off x="179512" y="0"/>
            <a:ext cx="987425" cy="6254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13AAED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 dirty="0" err="1">
                <a:latin typeface=".VnAvant" pitchFamily="34" charset="0"/>
              </a:rPr>
              <a:t>Bµi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smtClean="0">
                <a:latin typeface=".VnAvant" pitchFamily="34" charset="0"/>
              </a:rPr>
              <a:t>3</a:t>
            </a:r>
            <a:endParaRPr lang="en-US" sz="2600" b="1" dirty="0">
              <a:latin typeface=".VnAvant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5012432" y="1268760"/>
            <a:ext cx="783704" cy="83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940152" y="1268760"/>
            <a:ext cx="1656184" cy="83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755576" y="1772816"/>
            <a:ext cx="1296144" cy="83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2008" y="2060848"/>
            <a:ext cx="8820472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30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10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nữa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996952"/>
            <a:ext cx="8820472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9" grpId="0"/>
      <p:bldP spid="31" grpId="0"/>
      <p:bldP spid="32" grpId="0"/>
      <p:bldP spid="33" grpId="0"/>
      <p:bldP spid="22" grpId="0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187624" y="188640"/>
            <a:ext cx="523875" cy="1811338"/>
          </a:xfrm>
          <a:prstGeom prst="rect">
            <a:avLst/>
          </a:prstGeom>
          <a:solidFill>
            <a:srgbClr val="9999FF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&gt;</a:t>
            </a:r>
          </a:p>
          <a:p>
            <a:pPr algn="ctr">
              <a:spcBef>
                <a:spcPct val="50000"/>
              </a:spcBef>
            </a:pPr>
            <a:r>
              <a:rPr lang="en-US" sz="2800" b="1"/>
              <a:t>&lt;</a:t>
            </a:r>
          </a:p>
          <a:p>
            <a:pPr algn="ctr">
              <a:spcBef>
                <a:spcPct val="50000"/>
              </a:spcBef>
            </a:pPr>
            <a:r>
              <a:rPr lang="en-US" sz="2800" b="1"/>
              <a:t>=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27584" y="2701726"/>
            <a:ext cx="2220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.VnTime" pitchFamily="34" charset="0"/>
              </a:rPr>
              <a:t>50 - 10 … 20</a:t>
            </a:r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0" y="476672"/>
            <a:ext cx="987425" cy="6254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13AAED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 dirty="0" err="1">
                <a:latin typeface=".VnAvant" pitchFamily="34" charset="0"/>
              </a:rPr>
              <a:t>Bµi</a:t>
            </a:r>
            <a:r>
              <a:rPr lang="en-US" sz="2600" b="1" dirty="0">
                <a:latin typeface=".VnAvant" pitchFamily="34" charset="0"/>
              </a:rPr>
              <a:t> 4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3572372" y="2708076"/>
            <a:ext cx="2220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.VnTime" pitchFamily="34" charset="0"/>
              </a:rPr>
              <a:t>40 – 10 … 40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6290172" y="2666801"/>
            <a:ext cx="2220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.VnTime" pitchFamily="34" charset="0"/>
              </a:rPr>
              <a:t>30 … 50 - 20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962647" y="2652514"/>
            <a:ext cx="5953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>&gt;</a:t>
            </a: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4772522" y="2646164"/>
            <a:ext cx="5953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>&lt;</a:t>
            </a: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6718797" y="2638226"/>
            <a:ext cx="5953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>=</a:t>
            </a: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1156197" y="3000176"/>
            <a:ext cx="781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.VnArial" pitchFamily="34" charset="0"/>
              </a:rPr>
              <a:t>40</a:t>
            </a: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3989884" y="3100189"/>
            <a:ext cx="7826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.VnArial" pitchFamily="34" charset="0"/>
              </a:rPr>
              <a:t>30</a:t>
            </a: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7401422" y="2970014"/>
            <a:ext cx="782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.VnArial" pitchFamily="34" charset="0"/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1&quot;/&gt;&lt;/object&gt;&lt;object type=&quot;3&quot; unique_id=&quot;10004&quot;&gt;&lt;property id=&quot;20148&quot; value=&quot;5&quot;/&gt;&lt;property id=&quot;20300&quot; value=&quot;Slide 2&quot;/&gt;&lt;property id=&quot;20307&quot; value=&quot;306&quot;/&gt;&lt;/object&gt;&lt;object type=&quot;3&quot; unique_id=&quot;10005&quot;&gt;&lt;property id=&quot;20148&quot; value=&quot;5&quot;/&gt;&lt;property id=&quot;20300&quot; value=&quot;Slide 3&quot;/&gt;&lt;property id=&quot;20307&quot; value=&quot;289&quot;/&gt;&lt;/object&gt;&lt;object type=&quot;3&quot; unique_id=&quot;10009&quot;&gt;&lt;property id=&quot;20148&quot; value=&quot;5&quot;/&gt;&lt;property id=&quot;20300&quot; value=&quot;Slide 4&quot;/&gt;&lt;property id=&quot;20307&quot; value=&quot;257&quot;/&gt;&lt;/object&gt;&lt;object type=&quot;3&quot; unique_id=&quot;10010&quot;&gt;&lt;property id=&quot;20148&quot; value=&quot;5&quot;/&gt;&lt;property id=&quot;20300&quot; value=&quot;Slide 5&quot;/&gt;&lt;property id=&quot;20307&quot; value=&quot;258&quot;/&gt;&lt;/object&gt;&lt;object type=&quot;3&quot; unique_id=&quot;10373&quot;&gt;&lt;property id=&quot;20148&quot; value=&quot;5&quot;/&gt;&lt;property id=&quot;20300&quot; value=&quot;Slide 6&quot;/&gt;&lt;property id=&quot;20307&quot; value=&quot;313&quot;/&gt;&lt;/object&gt;&lt;object type=&quot;3&quot; unique_id=&quot;10374&quot;&gt;&lt;property id=&quot;20148&quot; value=&quot;5&quot;/&gt;&lt;property id=&quot;20300&quot; value=&quot;Slide 7&quot;/&gt;&lt;property id=&quot;20307&quot; value=&quot;315&quot;/&gt;&lt;/object&gt;&lt;object type=&quot;3&quot; unique_id=&quot;10375&quot;&gt;&lt;property id=&quot;20148&quot; value=&quot;5&quot;/&gt;&lt;property id=&quot;20300&quot; value=&quot;Slide 8&quot;/&gt;&lt;property id=&quot;20307&quot; value=&quot;318&quot;/&gt;&lt;/object&gt;&lt;object type=&quot;3&quot; unique_id=&quot;10376&quot;&gt;&lt;property id=&quot;20148&quot; value=&quot;5&quot;/&gt;&lt;property id=&quot;20300&quot; value=&quot;Slide 9&quot;/&gt;&lt;property id=&quot;20307&quot; value=&quot;316&quot;/&gt;&lt;/object&gt;&lt;/object&gt;&lt;object type=&quot;8&quot; unique_id=&quot;1004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284</Words>
  <Application>Microsoft Office PowerPoint</Application>
  <PresentationFormat>On-screen Show (4:3)</PresentationFormat>
  <Paragraphs>123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 TIEU HOC VIET ANH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THU DUNG</dc:creator>
  <cp:lastModifiedBy>MTC</cp:lastModifiedBy>
  <cp:revision>108</cp:revision>
  <dcterms:created xsi:type="dcterms:W3CDTF">2011-01-18T14:23:00Z</dcterms:created>
  <dcterms:modified xsi:type="dcterms:W3CDTF">2020-05-27T06:12:35Z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1033-11.2.0.9255</vt:lpwstr>
  </property>
</Properties>
</file>