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65" r:id="rId2"/>
    <p:sldId id="513" r:id="rId3"/>
    <p:sldId id="512" r:id="rId4"/>
    <p:sldId id="514" r:id="rId5"/>
    <p:sldId id="515" r:id="rId6"/>
    <p:sldId id="516" r:id="rId7"/>
    <p:sldId id="518" r:id="rId8"/>
    <p:sldId id="542" r:id="rId9"/>
    <p:sldId id="511" r:id="rId10"/>
    <p:sldId id="257" r:id="rId11"/>
    <p:sldId id="266" r:id="rId12"/>
    <p:sldId id="258" r:id="rId13"/>
    <p:sldId id="260" r:id="rId14"/>
    <p:sldId id="261" r:id="rId15"/>
    <p:sldId id="262" r:id="rId16"/>
    <p:sldId id="263" r:id="rId17"/>
    <p:sldId id="543" r:id="rId18"/>
    <p:sldId id="497" r:id="rId19"/>
    <p:sldId id="498" r:id="rId20"/>
    <p:sldId id="499" r:id="rId21"/>
    <p:sldId id="500" r:id="rId22"/>
    <p:sldId id="519" r:id="rId23"/>
    <p:sldId id="296" r:id="rId24"/>
    <p:sldId id="297" r:id="rId25"/>
    <p:sldId id="298" r:id="rId26"/>
    <p:sldId id="502" r:id="rId27"/>
    <p:sldId id="503" r:id="rId28"/>
    <p:sldId id="504" r:id="rId29"/>
    <p:sldId id="505" r:id="rId30"/>
    <p:sldId id="506" r:id="rId31"/>
    <p:sldId id="507" r:id="rId32"/>
    <p:sldId id="295" r:id="rId33"/>
  </p:sldIdLst>
  <p:sldSz cx="12192000" cy="6858000"/>
  <p:notesSz cx="6858000" cy="9144000"/>
  <p:embeddedFontLst>
    <p:embeddedFont>
      <p:font typeface="HP001 4H" pitchFamily="34" charset="0"/>
      <p:bold r:id="rId35"/>
    </p:embeddedFont>
    <p:embeddedFont>
      <p:font typeface="VNI-Avo"/>
      <p:regular r:id="rId36"/>
      <p:bold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  <p:embeddedFont>
      <p:font typeface=".VnAvant" pitchFamily="34" charset="0"/>
      <p:regular r:id="rId45"/>
      <p:bold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  <a:srgbClr val="FEFFFF"/>
    <a:srgbClr val="7D4C18"/>
    <a:srgbClr val="6E3D0C"/>
    <a:srgbClr val="FF0066"/>
    <a:srgbClr val="FF00FF"/>
    <a:srgbClr val="FF99FF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70" d="100"/>
          <a:sy n="70" d="100"/>
        </p:scale>
        <p:origin x="-1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4E6B4-239A-4423-91CB-C21090585B37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D9ED-0CC3-4B6F-83AA-391B7D4B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7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DB7D55-3084-4E8F-AEA1-0343CB409374}" type="slidenum">
              <a:rPr lang="en-US" altLang="en-US"/>
              <a:t>17</a:t>
            </a:fld>
            <a:endParaRPr lang="en-US" alt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DB7D55-3084-4E8F-AEA1-0343CB409374}" type="slidenum">
              <a:rPr lang="en-US" altLang="en-US"/>
              <a:t>18</a:t>
            </a:fld>
            <a:endParaRPr lang="en-US" alt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F55C8-7FE5-44B1-9353-D1513C6FDC6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13/04/2020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GIF"/><Relationship Id="rId3" Type="http://schemas.openxmlformats.org/officeDocument/2006/relationships/image" Target="../media/image10.png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slide" Target="slide14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slide" Target="slide13.xml"/><Relationship Id="rId19" Type="http://schemas.openxmlformats.org/officeDocument/2006/relationships/image" Target="../media/image22.GIF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slide" Target="slide15.xml"/><Relationship Id="rId22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20-03-21-10h01m56s-videoplayback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86" y="119269"/>
            <a:ext cx="11357113" cy="653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-46355"/>
            <a:ext cx="12192000" cy="7498080"/>
          </a:xfrm>
          <a:prstGeom prst="rect">
            <a:avLst/>
          </a:prstGeom>
        </p:spPr>
      </p:pic>
      <p:graphicFrame>
        <p:nvGraphicFramePr>
          <p:cNvPr id="6198" name="Group 54"/>
          <p:cNvGraphicFramePr>
            <a:graphicFrameLocks noGrp="1"/>
          </p:cNvGraphicFramePr>
          <p:nvPr>
            <p:ph idx="1"/>
          </p:nvPr>
        </p:nvGraphicFramePr>
        <p:xfrm>
          <a:off x="1120459" y="1120019"/>
          <a:ext cx="9215755" cy="5556568"/>
        </p:xfrm>
        <a:graphic>
          <a:graphicData uri="http://schemas.openxmlformats.org/drawingml/2006/table">
            <a:tbl>
              <a:tblPr/>
              <a:tblGrid>
                <a:gridCol w="3429000"/>
                <a:gridCol w="2348230"/>
                <a:gridCol w="1158875"/>
                <a:gridCol w="2279650"/>
              </a:tblGrid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chục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EE0213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Viết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số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EE0213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Đọc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E0213"/>
                          </a:solidFill>
                          <a:effectLst/>
                          <a:latin typeface="VNI-Avo" charset="0"/>
                          <a:cs typeface="VNI-Avo" charset="0"/>
                        </a:rPr>
                        <a:t>số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EE0213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15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vo" charset="0"/>
                        <a:cs typeface="VNI-Avo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78" name="Picture 70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2" y="2171895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0" name="Picture 78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90" y="3289468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1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17" y="3303438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2" name="Picture 80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7" y="4460077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" name="Picture 81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2" y="4456281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" name="Picture 82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22" y="5592640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5" name="Picture 83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66" y="5592958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6" name="Picture 8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33" y="5586952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7" name="Picture 85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93" y="5592640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8" name="Picture 86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67" y="4460077"/>
            <a:ext cx="447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9" name="Text Box 87"/>
          <p:cNvSpPr txBox="1">
            <a:spLocks noChangeArrowheads="1"/>
          </p:cNvSpPr>
          <p:nvPr/>
        </p:nvSpPr>
        <p:spPr bwMode="auto">
          <a:xfrm>
            <a:off x="4852304" y="3519365"/>
            <a:ext cx="1893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.VnAvant" pitchFamily="34" charset="0"/>
                <a:cs typeface="VNI-Avo" charset="0"/>
              </a:rPr>
              <a:t>2 </a:t>
            </a:r>
            <a:r>
              <a:rPr lang="en-US" altLang="en-US" sz="4000" b="1" dirty="0" err="1">
                <a:latin typeface=".VnAvant" pitchFamily="34" charset="0"/>
                <a:cs typeface="VNI-Avo" charset="0"/>
              </a:rPr>
              <a:t>chục</a:t>
            </a:r>
            <a:endParaRPr lang="en-US" altLang="en-US" sz="40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160" name="Text Box 88"/>
          <p:cNvSpPr txBox="1">
            <a:spLocks noChangeArrowheads="1"/>
          </p:cNvSpPr>
          <p:nvPr/>
        </p:nvSpPr>
        <p:spPr bwMode="auto">
          <a:xfrm>
            <a:off x="8118751" y="3422528"/>
            <a:ext cx="215636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 dirty="0" err="1">
                <a:latin typeface=".VnAvant" pitchFamily="34" charset="0"/>
                <a:cs typeface="VNI-Avo" charset="0"/>
              </a:rPr>
              <a:t>hai</a:t>
            </a:r>
            <a:r>
              <a:rPr lang="en-US" altLang="en-US" sz="3500" b="1" dirty="0">
                <a:latin typeface=".VnAvant" pitchFamily="34" charset="0"/>
                <a:cs typeface="VNI-Avo" charset="0"/>
              </a:rPr>
              <a:t> </a:t>
            </a:r>
            <a:r>
              <a:rPr lang="en-US" altLang="en-US" sz="3500" b="1" dirty="0" err="1">
                <a:latin typeface=".VnAvant" pitchFamily="34" charset="0"/>
                <a:cs typeface="VNI-Avo" charset="0"/>
              </a:rPr>
              <a:t>mươi</a:t>
            </a:r>
            <a:endParaRPr lang="en-US" altLang="en-US" sz="35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161" name="Text Box 89"/>
          <p:cNvSpPr txBox="1">
            <a:spLocks noChangeArrowheads="1"/>
          </p:cNvSpPr>
          <p:nvPr/>
        </p:nvSpPr>
        <p:spPr bwMode="auto">
          <a:xfrm>
            <a:off x="4889421" y="4619503"/>
            <a:ext cx="2440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.VnAvant" pitchFamily="34" charset="0"/>
                <a:cs typeface="VNI-Avo" charset="0"/>
              </a:rPr>
              <a:t>3 </a:t>
            </a:r>
            <a:r>
              <a:rPr lang="en-US" altLang="en-US" sz="4000" b="1" dirty="0" err="1">
                <a:latin typeface=".VnAvant" pitchFamily="34" charset="0"/>
                <a:cs typeface="VNI-Avo" charset="0"/>
              </a:rPr>
              <a:t>chục</a:t>
            </a:r>
            <a:endParaRPr lang="en-US" altLang="en-US" sz="40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162" name="Text Box 90"/>
          <p:cNvSpPr txBox="1">
            <a:spLocks noChangeArrowheads="1"/>
          </p:cNvSpPr>
          <p:nvPr/>
        </p:nvSpPr>
        <p:spPr bwMode="auto">
          <a:xfrm>
            <a:off x="4910898" y="5787903"/>
            <a:ext cx="1893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.VnAvant" pitchFamily="34" charset="0"/>
                <a:cs typeface="VNI-Avo" charset="0"/>
              </a:rPr>
              <a:t>4 </a:t>
            </a:r>
            <a:r>
              <a:rPr lang="en-US" altLang="en-US" sz="4000" b="1" dirty="0" err="1">
                <a:latin typeface=".VnAvant" pitchFamily="34" charset="0"/>
                <a:cs typeface="VNI-Avo" charset="0"/>
              </a:rPr>
              <a:t>chục</a:t>
            </a:r>
            <a:endParaRPr lang="en-US" altLang="en-US" sz="40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167" name="Text Box 95"/>
          <p:cNvSpPr txBox="1">
            <a:spLocks noChangeArrowheads="1"/>
          </p:cNvSpPr>
          <p:nvPr/>
        </p:nvSpPr>
        <p:spPr bwMode="auto">
          <a:xfrm>
            <a:off x="7056417" y="5733928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VNI-Avo" charset="0"/>
                <a:cs typeface="VNI-Avo" charset="0"/>
              </a:rPr>
              <a:t>40</a:t>
            </a:r>
          </a:p>
        </p:txBody>
      </p:sp>
      <p:sp>
        <p:nvSpPr>
          <p:cNvPr id="3168" name="Text Box 96"/>
          <p:cNvSpPr txBox="1">
            <a:spLocks noChangeArrowheads="1"/>
          </p:cNvSpPr>
          <p:nvPr/>
        </p:nvSpPr>
        <p:spPr bwMode="auto">
          <a:xfrm>
            <a:off x="8114072" y="4639505"/>
            <a:ext cx="20762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 err="1">
                <a:latin typeface=".VnAvant" pitchFamily="34" charset="0"/>
                <a:cs typeface="VNI-Avo" charset="0"/>
              </a:rPr>
              <a:t>ba</a:t>
            </a:r>
            <a:r>
              <a:rPr lang="en-US" altLang="en-US" sz="3500" b="1" dirty="0">
                <a:latin typeface=".VnAvant" pitchFamily="34" charset="0"/>
                <a:cs typeface="VNI-Avo" charset="0"/>
              </a:rPr>
              <a:t> </a:t>
            </a:r>
            <a:r>
              <a:rPr lang="en-US" altLang="en-US" sz="3500" b="1" dirty="0" err="1">
                <a:latin typeface=".VnAvant" pitchFamily="34" charset="0"/>
                <a:cs typeface="VNI-Avo" charset="0"/>
              </a:rPr>
              <a:t>mươi</a:t>
            </a:r>
            <a:endParaRPr lang="en-US" altLang="en-US" sz="35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169" name="Text Box 97"/>
          <p:cNvSpPr txBox="1">
            <a:spLocks noChangeArrowheads="1"/>
          </p:cNvSpPr>
          <p:nvPr/>
        </p:nvSpPr>
        <p:spPr bwMode="auto">
          <a:xfrm>
            <a:off x="8026958" y="5848228"/>
            <a:ext cx="232307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 err="1">
                <a:latin typeface=".VnAvant" pitchFamily="34" charset="0"/>
                <a:cs typeface="VNI-Avo" charset="0"/>
              </a:rPr>
              <a:t>b</a:t>
            </a:r>
            <a:r>
              <a:rPr lang="en-US" altLang="en-US" sz="3500" b="1" dirty="0" err="1" smtClean="0">
                <a:latin typeface=".VnAvant" pitchFamily="34" charset="0"/>
                <a:cs typeface="VNI-Avo" charset="0"/>
              </a:rPr>
              <a:t>ốn</a:t>
            </a:r>
            <a:r>
              <a:rPr lang="en-US" altLang="en-US" sz="3500" b="1" dirty="0" smtClean="0">
                <a:latin typeface=".VnAvant" pitchFamily="34" charset="0"/>
                <a:cs typeface="VNI-Avo" charset="0"/>
              </a:rPr>
              <a:t> </a:t>
            </a:r>
            <a:r>
              <a:rPr lang="en-US" altLang="en-US" sz="3500" b="1" dirty="0" err="1">
                <a:latin typeface=".VnAvant" pitchFamily="34" charset="0"/>
                <a:cs typeface="VNI-Avo" charset="0"/>
              </a:rPr>
              <a:t>mươi</a:t>
            </a:r>
            <a:endParaRPr lang="en-US" altLang="en-US" sz="35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4816617" y="2274507"/>
            <a:ext cx="18838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.VnAvant" pitchFamily="34" charset="0"/>
                <a:cs typeface="VNI-Avo" charset="0"/>
              </a:rPr>
              <a:t>1 </a:t>
            </a:r>
            <a:r>
              <a:rPr lang="en-US" altLang="en-US" sz="4000" b="1" dirty="0" err="1" smtClean="0">
                <a:latin typeface=".VnAvant" pitchFamily="34" charset="0"/>
                <a:cs typeface="VNI-Avo" charset="0"/>
              </a:rPr>
              <a:t>chục</a:t>
            </a:r>
            <a:endParaRPr lang="en-US" altLang="en-US" sz="40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8445620" y="2389669"/>
            <a:ext cx="135806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 err="1" smtClean="0">
                <a:latin typeface=".VnAvant" pitchFamily="34" charset="0"/>
                <a:cs typeface="VNI-Avo" charset="0"/>
              </a:rPr>
              <a:t>mười</a:t>
            </a:r>
            <a:endParaRPr lang="en-US" altLang="en-US" sz="3500" b="1" dirty="0">
              <a:latin typeface=".VnAvant" pitchFamily="34" charset="0"/>
              <a:cs typeface="VNI-Avo" charset="0"/>
            </a:endParaRPr>
          </a:p>
        </p:txBody>
      </p:sp>
      <p:sp>
        <p:nvSpPr>
          <p:cNvPr id="4" name="Text Box 93"/>
          <p:cNvSpPr txBox="1">
            <a:spLocks noChangeArrowheads="1"/>
          </p:cNvSpPr>
          <p:nvPr/>
        </p:nvSpPr>
        <p:spPr bwMode="auto">
          <a:xfrm>
            <a:off x="7057283" y="2312407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VNI-Avo" charset="0"/>
                <a:cs typeface="VNI-Avo" charset="0"/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7122" y="332640"/>
            <a:ext cx="67102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TRÒN CHỤC</a:t>
            </a:r>
          </a:p>
        </p:txBody>
      </p:sp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7100829" y="3496505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VNI-Avo" charset="0"/>
                <a:cs typeface="VNI-Avo" charset="0"/>
              </a:rPr>
              <a:t>20</a:t>
            </a:r>
          </a:p>
        </p:txBody>
      </p:sp>
      <p:sp>
        <p:nvSpPr>
          <p:cNvPr id="8" name="Text Box 94"/>
          <p:cNvSpPr txBox="1">
            <a:spLocks noChangeArrowheads="1"/>
          </p:cNvSpPr>
          <p:nvPr/>
        </p:nvSpPr>
        <p:spPr bwMode="auto">
          <a:xfrm>
            <a:off x="7083396" y="4656968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VNI-Avo" charset="0"/>
                <a:cs typeface="VNI-Avo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9" grpId="0"/>
      <p:bldP spid="3160" grpId="0"/>
      <p:bldP spid="3161" grpId="0"/>
      <p:bldP spid="3162" grpId="0"/>
      <p:bldP spid="3167" grpId="0"/>
      <p:bldP spid="3168" grpId="0"/>
      <p:bldP spid="3169" grpId="0"/>
      <p:bldP spid="2" grpId="0"/>
      <p:bldP spid="3" grpId="0"/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e, airplane, je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" y="-60961"/>
            <a:ext cx="12192000" cy="7638757"/>
          </a:xfrm>
          <a:prstGeom prst="rect">
            <a:avLst/>
          </a:prstGeom>
        </p:spPr>
      </p:pic>
      <p:graphicFrame>
        <p:nvGraphicFramePr>
          <p:cNvPr id="5258" name="Group 1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580949"/>
              </p:ext>
            </p:extLst>
          </p:nvPr>
        </p:nvGraphicFramePr>
        <p:xfrm>
          <a:off x="971476" y="671286"/>
          <a:ext cx="10055915" cy="6197600"/>
        </p:xfrm>
        <a:graphic>
          <a:graphicData uri="http://schemas.openxmlformats.org/drawingml/2006/table">
            <a:tbl>
              <a:tblPr/>
              <a:tblGrid>
                <a:gridCol w="4269264"/>
                <a:gridCol w="1801505"/>
                <a:gridCol w="1244431"/>
                <a:gridCol w="2740715"/>
              </a:tblGrid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4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anose="020B720000000000000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5329374" y="1004820"/>
            <a:ext cx="1721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5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8263493" y="811214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7298938" y="1032116"/>
            <a:ext cx="70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5185" name="Picture 65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21" y="887516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Picture 66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17" y="887516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67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3" y="890691"/>
            <a:ext cx="34920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68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32" y="887516"/>
            <a:ext cx="3643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9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97" y="887516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6" name="Text Box 86"/>
          <p:cNvSpPr txBox="1">
            <a:spLocks noChangeArrowheads="1"/>
          </p:cNvSpPr>
          <p:nvPr/>
        </p:nvSpPr>
        <p:spPr bwMode="auto">
          <a:xfrm>
            <a:off x="5301252" y="2184098"/>
            <a:ext cx="1721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6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auto">
          <a:xfrm>
            <a:off x="8505143" y="2125916"/>
            <a:ext cx="2372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¸u</a:t>
            </a:r>
            <a:r>
              <a:rPr lang="en-US" alt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mươi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08" name="Text Box 88"/>
          <p:cNvSpPr txBox="1">
            <a:spLocks noChangeArrowheads="1"/>
          </p:cNvSpPr>
          <p:nvPr/>
        </p:nvSpPr>
        <p:spPr bwMode="auto">
          <a:xfrm>
            <a:off x="7292041" y="2225042"/>
            <a:ext cx="70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232" name="Text Box 112"/>
          <p:cNvSpPr txBox="1">
            <a:spLocks noChangeArrowheads="1"/>
          </p:cNvSpPr>
          <p:nvPr/>
        </p:nvSpPr>
        <p:spPr bwMode="auto">
          <a:xfrm>
            <a:off x="5286362" y="3440772"/>
            <a:ext cx="1721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7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33" name="Text Box 113"/>
          <p:cNvSpPr txBox="1">
            <a:spLocks noChangeArrowheads="1"/>
          </p:cNvSpPr>
          <p:nvPr/>
        </p:nvSpPr>
        <p:spPr bwMode="auto">
          <a:xfrm>
            <a:off x="8422325" y="3386027"/>
            <a:ext cx="2400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¶y</a:t>
            </a:r>
            <a:r>
              <a:rPr lang="en-US" alt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mươi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34" name="Text Box 114"/>
          <p:cNvSpPr txBox="1">
            <a:spLocks noChangeArrowheads="1"/>
          </p:cNvSpPr>
          <p:nvPr/>
        </p:nvSpPr>
        <p:spPr bwMode="auto">
          <a:xfrm>
            <a:off x="7272020" y="3455995"/>
            <a:ext cx="70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5243" name="Text Box 123"/>
          <p:cNvSpPr txBox="1">
            <a:spLocks noChangeArrowheads="1"/>
          </p:cNvSpPr>
          <p:nvPr/>
        </p:nvSpPr>
        <p:spPr bwMode="auto">
          <a:xfrm>
            <a:off x="5280759" y="4690931"/>
            <a:ext cx="1721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8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44" name="Text Box 124"/>
          <p:cNvSpPr txBox="1">
            <a:spLocks noChangeArrowheads="1"/>
          </p:cNvSpPr>
          <p:nvPr/>
        </p:nvSpPr>
        <p:spPr bwMode="auto">
          <a:xfrm>
            <a:off x="8405562" y="4641328"/>
            <a:ext cx="2622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¸m</a:t>
            </a:r>
            <a:r>
              <a:rPr lang="en-US" alt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mươi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45" name="Text Box 125"/>
          <p:cNvSpPr txBox="1">
            <a:spLocks noChangeArrowheads="1"/>
          </p:cNvSpPr>
          <p:nvPr/>
        </p:nvSpPr>
        <p:spPr bwMode="auto">
          <a:xfrm>
            <a:off x="7318354" y="4683443"/>
            <a:ext cx="70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255" name="Text Box 135"/>
          <p:cNvSpPr txBox="1">
            <a:spLocks noChangeArrowheads="1"/>
          </p:cNvSpPr>
          <p:nvPr/>
        </p:nvSpPr>
        <p:spPr bwMode="auto">
          <a:xfrm>
            <a:off x="5300010" y="5897563"/>
            <a:ext cx="1721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9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56" name="Text Box 136"/>
          <p:cNvSpPr txBox="1">
            <a:spLocks noChangeArrowheads="1"/>
          </p:cNvSpPr>
          <p:nvPr/>
        </p:nvSpPr>
        <p:spPr bwMode="auto">
          <a:xfrm>
            <a:off x="8373734" y="5896629"/>
            <a:ext cx="24833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chÝn</a:t>
            </a:r>
            <a:r>
              <a:rPr lang="en-US" alt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mươi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257" name="Text Box 137"/>
          <p:cNvSpPr txBox="1">
            <a:spLocks noChangeArrowheads="1"/>
          </p:cNvSpPr>
          <p:nvPr/>
        </p:nvSpPr>
        <p:spPr bwMode="auto">
          <a:xfrm>
            <a:off x="7237240" y="5883128"/>
            <a:ext cx="700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.VnAvant" pitchFamily="34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54" name="Picture 65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54" y="2048932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6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50" y="2048932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7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46" y="2052107"/>
            <a:ext cx="34920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8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65" y="2048932"/>
            <a:ext cx="3643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85" y="2048932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21" y="2048932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5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8" y="3253837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6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4" y="3253837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7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20" y="3257012"/>
            <a:ext cx="34920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8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39" y="3253837"/>
            <a:ext cx="3643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59" y="3253837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95" y="3253837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79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38" y="3263119"/>
            <a:ext cx="368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51110" y="4555857"/>
            <a:ext cx="3239056" cy="1009160"/>
            <a:chOff x="1251110" y="4120426"/>
            <a:chExt cx="3239056" cy="1009160"/>
          </a:xfrm>
        </p:grpSpPr>
        <p:pic>
          <p:nvPicPr>
            <p:cNvPr id="67" name="Picture 65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110" y="4120426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6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06" y="4120426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7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602" y="4123601"/>
              <a:ext cx="349209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8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121" y="4120426"/>
              <a:ext cx="364324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541" y="4120426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177" y="4120426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020" y="4129708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866" y="4138986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41828" y="5764082"/>
            <a:ext cx="3648554" cy="1010490"/>
            <a:chOff x="1241828" y="5393962"/>
            <a:chExt cx="3648554" cy="1010490"/>
          </a:xfrm>
        </p:grpSpPr>
        <p:pic>
          <p:nvPicPr>
            <p:cNvPr id="75" name="Picture 65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828" y="541252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6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532" y="539396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7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928" y="5397137"/>
              <a:ext cx="349209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8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447" y="5393962"/>
              <a:ext cx="364324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867" y="539396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03" y="539396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346" y="5403244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192" y="541252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9" descr="1ch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082" y="5413852"/>
              <a:ext cx="3683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2759579399"/>
              </p:ext>
            </p:extLst>
          </p:nvPr>
        </p:nvGraphicFramePr>
        <p:xfrm>
          <a:off x="971550" y="215265"/>
          <a:ext cx="10083137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90"/>
                <a:gridCol w="1801505"/>
                <a:gridCol w="1250855"/>
                <a:gridCol w="2761587"/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000" dirty="0"/>
                        <a:t>Số chục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000">
                          <a:solidFill>
                            <a:schemeClr val="bg1"/>
                          </a:solidFill>
                        </a:rPr>
                        <a:t>Viết số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000" dirty="0"/>
                        <a:t>Đọc số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8466787" y="1032116"/>
            <a:ext cx="25610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.VnAvant" pitchFamily="34" charset="0"/>
                <a:cs typeface="Times New Roman" panose="02020603050405020304" pitchFamily="18" charset="0"/>
              </a:rPr>
              <a:t>mươi</a:t>
            </a:r>
            <a:endParaRPr lang="en-US" alt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4" grpId="0"/>
      <p:bldP spid="5165" grpId="0"/>
      <p:bldP spid="5168" grpId="0"/>
      <p:bldP spid="5206" grpId="0"/>
      <p:bldP spid="5207" grpId="0"/>
      <p:bldP spid="5208" grpId="0"/>
      <p:bldP spid="5232" grpId="0"/>
      <p:bldP spid="5233" grpId="0"/>
      <p:bldP spid="5234" grpId="0"/>
      <p:bldP spid="5243" grpId="0"/>
      <p:bldP spid="5244" grpId="0"/>
      <p:bldP spid="5245" grpId="0"/>
      <p:bldP spid="5255" grpId="0"/>
      <p:bldP spid="5256" grpId="0"/>
      <p:bldP spid="5257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1209"/>
            <a:ext cx="12191993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4011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3140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5573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429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4067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e, airplane, je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87065"/>
          </a:xfrm>
          <a:prstGeom prst="rect">
            <a:avLst/>
          </a:prstGeom>
        </p:spPr>
      </p:pic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858129" y="618977"/>
            <a:ext cx="8765173" cy="6102497"/>
          </a:xfrm>
          <a:prstGeom prst="rect">
            <a:avLst/>
          </a:prstGeom>
          <a:solidFill>
            <a:schemeClr val="bg1"/>
          </a:solidFill>
          <a:ln w="76200" cmpd="tri" algn="ctr">
            <a:solidFill>
              <a:srgbClr val="FF3399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1616076" y="984421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99707"/>
              </p:ext>
            </p:extLst>
          </p:nvPr>
        </p:nvGraphicFramePr>
        <p:xfrm>
          <a:off x="2032000" y="1816025"/>
          <a:ext cx="7126068" cy="39793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3034"/>
                <a:gridCol w="3563034"/>
              </a:tblGrid>
              <a:tr h="78753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29219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27546" y="2686923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1130" y="3472374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7546" y="4283351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27546" y="5114955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2812" y="2694867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0364" y="3472374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4649" y="4325467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21555" y="5114955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e, airplane, je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87065"/>
          </a:xfrm>
          <a:prstGeom prst="rect">
            <a:avLst/>
          </a:prstGeom>
        </p:spPr>
      </p:pic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858129" y="618977"/>
            <a:ext cx="8765173" cy="6102497"/>
          </a:xfrm>
          <a:prstGeom prst="rect">
            <a:avLst/>
          </a:prstGeom>
          <a:solidFill>
            <a:schemeClr val="bg1"/>
          </a:solidFill>
          <a:ln w="76200" cmpd="tri" algn="ctr">
            <a:solidFill>
              <a:srgbClr val="FF3399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1616076" y="984421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2032000" y="1816025"/>
          <a:ext cx="7126068" cy="39793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3034"/>
                <a:gridCol w="3563034"/>
              </a:tblGrid>
              <a:tr h="78753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29219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75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58794" y="2686923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2378" y="3472374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58794" y="4283351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58794" y="5114955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m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0620" y="2694867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0620" y="3472374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84473" y="4325467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08419" y="5114955"/>
            <a:ext cx="261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63" y="407963"/>
            <a:ext cx="60491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TÌM MẬT</a:t>
            </a:r>
          </a:p>
        </p:txBody>
      </p: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478" r="8148" b="18094"/>
          <a:stretch>
            <a:fillRect/>
          </a:stretch>
        </p:blipFill>
        <p:spPr>
          <a:xfrm>
            <a:off x="168813" y="4794366"/>
            <a:ext cx="2278966" cy="1910490"/>
          </a:xfrm>
          <a:prstGeom prst="rect">
            <a:avLst/>
          </a:prstGeom>
        </p:spPr>
      </p:pic>
      <p:sp>
        <p:nvSpPr>
          <p:cNvPr id="17" name="Flowchart: Connector 16"/>
          <p:cNvSpPr/>
          <p:nvPr/>
        </p:nvSpPr>
        <p:spPr>
          <a:xfrm>
            <a:off x="1223890" y="5257799"/>
            <a:ext cx="703384" cy="53808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5" name="Group 4"/>
          <p:cNvGrpSpPr/>
          <p:nvPr/>
        </p:nvGrpSpPr>
        <p:grpSpPr>
          <a:xfrm rot="19655370">
            <a:off x="195342" y="1452031"/>
            <a:ext cx="2618195" cy="1261642"/>
            <a:chOff x="195342" y="1233663"/>
            <a:chExt cx="2618195" cy="1261642"/>
          </a:xfrm>
        </p:grpSpPr>
        <p:pic>
          <p:nvPicPr>
            <p:cNvPr id="19" name="Picture 18" descr="A picture containing game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42" y="1233663"/>
              <a:ext cx="2618195" cy="126164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39483" y="1907979"/>
              <a:ext cx="157558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400" b="1" dirty="0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rot="19528185">
            <a:off x="6904088" y="1950322"/>
            <a:ext cx="2618195" cy="1261642"/>
            <a:chOff x="6904088" y="1950322"/>
            <a:chExt cx="2618195" cy="1261642"/>
          </a:xfrm>
        </p:grpSpPr>
        <p:pic>
          <p:nvPicPr>
            <p:cNvPr id="21" name="Picture 20" descr="A picture containing game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0173">
              <a:off x="6904088" y="1950322"/>
              <a:ext cx="2618195" cy="12616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20981037">
              <a:off x="7862293" y="2590112"/>
              <a:ext cx="1575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 rot="19520435">
            <a:off x="5623127" y="734234"/>
            <a:ext cx="2618195" cy="1261642"/>
            <a:chOff x="5623127" y="734234"/>
            <a:chExt cx="2618195" cy="1261642"/>
          </a:xfrm>
        </p:grpSpPr>
        <p:pic>
          <p:nvPicPr>
            <p:cNvPr id="23" name="Picture 22" descr="A picture containing game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6958">
              <a:off x="5623127" y="734234"/>
              <a:ext cx="2618195" cy="126164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21139375">
              <a:off x="6637604" y="1413780"/>
              <a:ext cx="1575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 rot="19939013">
            <a:off x="9404711" y="779589"/>
            <a:ext cx="2674591" cy="1261642"/>
            <a:chOff x="8241321" y="557896"/>
            <a:chExt cx="2674591" cy="1261642"/>
          </a:xfrm>
        </p:grpSpPr>
        <p:pic>
          <p:nvPicPr>
            <p:cNvPr id="25" name="Picture 24" descr="A picture containing game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5724">
              <a:off x="8241321" y="557896"/>
              <a:ext cx="2618195" cy="126164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0398836">
              <a:off x="9340330" y="1015386"/>
              <a:ext cx="1575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 rot="20860206">
            <a:off x="3006202" y="1433465"/>
            <a:ext cx="2619144" cy="1261642"/>
            <a:chOff x="3004932" y="1413780"/>
            <a:chExt cx="2619144" cy="1261642"/>
          </a:xfrm>
        </p:grpSpPr>
        <p:pic>
          <p:nvPicPr>
            <p:cNvPr id="29" name="Picture 28" descr="A picture containing game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8276">
              <a:off x="3004932" y="1413780"/>
              <a:ext cx="2618195" cy="12616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 rot="20812647">
              <a:off x="4048494" y="1946650"/>
              <a:ext cx="1575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</p:grpSp>
      <p:pic>
        <p:nvPicPr>
          <p:cNvPr id="31" name="Picture 30" descr="A close up of a logo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478" r="8148" b="18094"/>
          <a:stretch>
            <a:fillRect/>
          </a:stretch>
        </p:blipFill>
        <p:spPr>
          <a:xfrm>
            <a:off x="2447779" y="4840643"/>
            <a:ext cx="2278966" cy="1910490"/>
          </a:xfrm>
          <a:prstGeom prst="rect">
            <a:avLst/>
          </a:prstGeom>
        </p:spPr>
      </p:pic>
      <p:sp>
        <p:nvSpPr>
          <p:cNvPr id="32" name="Flowchart: Connector 31"/>
          <p:cNvSpPr/>
          <p:nvPr/>
        </p:nvSpPr>
        <p:spPr>
          <a:xfrm>
            <a:off x="3502856" y="5304076"/>
            <a:ext cx="703384" cy="53808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33" name="Picture 32" descr="A close up of a logo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478" r="8148" b="18094"/>
          <a:stretch>
            <a:fillRect/>
          </a:stretch>
        </p:blipFill>
        <p:spPr>
          <a:xfrm>
            <a:off x="4740876" y="4935599"/>
            <a:ext cx="2278966" cy="1910490"/>
          </a:xfrm>
          <a:prstGeom prst="rect">
            <a:avLst/>
          </a:prstGeom>
        </p:spPr>
      </p:pic>
      <p:sp>
        <p:nvSpPr>
          <p:cNvPr id="34" name="Flowchart: Connector 33"/>
          <p:cNvSpPr/>
          <p:nvPr/>
        </p:nvSpPr>
        <p:spPr>
          <a:xfrm>
            <a:off x="5795953" y="5399032"/>
            <a:ext cx="703384" cy="538089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35" name="Picture 34" descr="A close up of a logo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478" r="8148" b="18094"/>
          <a:stretch>
            <a:fillRect/>
          </a:stretch>
        </p:blipFill>
        <p:spPr>
          <a:xfrm>
            <a:off x="7298784" y="4935599"/>
            <a:ext cx="2278966" cy="1910490"/>
          </a:xfrm>
          <a:prstGeom prst="rect">
            <a:avLst/>
          </a:prstGeom>
        </p:spPr>
      </p:pic>
      <p:sp>
        <p:nvSpPr>
          <p:cNvPr id="36" name="Flowchart: Connector 35"/>
          <p:cNvSpPr/>
          <p:nvPr/>
        </p:nvSpPr>
        <p:spPr>
          <a:xfrm>
            <a:off x="8353861" y="5399032"/>
            <a:ext cx="703384" cy="538089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37" name="Picture 36" descr="A close up of a logo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478" r="8148" b="18094"/>
          <a:stretch>
            <a:fillRect/>
          </a:stretch>
        </p:blipFill>
        <p:spPr>
          <a:xfrm>
            <a:off x="9577750" y="4935599"/>
            <a:ext cx="2278966" cy="1910490"/>
          </a:xfrm>
          <a:prstGeom prst="rect">
            <a:avLst/>
          </a:prstGeom>
        </p:spPr>
      </p:pic>
      <p:sp>
        <p:nvSpPr>
          <p:cNvPr id="38" name="Flowchart: Connector 37"/>
          <p:cNvSpPr/>
          <p:nvPr/>
        </p:nvSpPr>
        <p:spPr>
          <a:xfrm>
            <a:off x="10632827" y="5399032"/>
            <a:ext cx="703384" cy="538089"/>
          </a:xfrm>
          <a:prstGeom prst="flowChartConnector">
            <a:avLst/>
          </a:prstGeom>
          <a:solidFill>
            <a:srgbClr val="E020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8698 0.2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36028 0.2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45547 0.359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02227 0.348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16419 0.19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3697605"/>
            <a:ext cx="2421255" cy="290639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142615" y="269875"/>
            <a:ext cx="5350510" cy="3540125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Xin chào các bạn! Mình là Thỏ Con. Hôm nay mình sẽ dẫn các bạn ra vườn nhổ cà rốt với mình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" y="-154745"/>
            <a:ext cx="12121860" cy="68580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26" name="Oval 25"/>
          <p:cNvSpPr/>
          <p:nvPr/>
        </p:nvSpPr>
        <p:spPr>
          <a:xfrm rot="19053283">
            <a:off x="8456098" y="4546554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90</a:t>
            </a:r>
          </a:p>
        </p:txBody>
      </p:sp>
      <p:sp>
        <p:nvSpPr>
          <p:cNvPr id="27" name="Oval 26"/>
          <p:cNvSpPr/>
          <p:nvPr/>
        </p:nvSpPr>
        <p:spPr>
          <a:xfrm rot="20187462">
            <a:off x="7579003" y="4847708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1" name="Oval 20"/>
          <p:cNvSpPr/>
          <p:nvPr/>
        </p:nvSpPr>
        <p:spPr>
          <a:xfrm rot="20233842">
            <a:off x="6662574" y="5002033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</a:t>
            </a:r>
          </a:p>
        </p:txBody>
      </p:sp>
      <p:sp>
        <p:nvSpPr>
          <p:cNvPr id="20" name="Oval 19"/>
          <p:cNvSpPr/>
          <p:nvPr/>
        </p:nvSpPr>
        <p:spPr>
          <a:xfrm rot="298531">
            <a:off x="5748738" y="5042136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60</a:t>
            </a:r>
          </a:p>
        </p:txBody>
      </p:sp>
      <p:sp>
        <p:nvSpPr>
          <p:cNvPr id="25" name="Oval 24"/>
          <p:cNvSpPr/>
          <p:nvPr/>
        </p:nvSpPr>
        <p:spPr>
          <a:xfrm>
            <a:off x="4862264" y="5078996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2" name="Oval 21"/>
          <p:cNvSpPr/>
          <p:nvPr/>
        </p:nvSpPr>
        <p:spPr>
          <a:xfrm rot="20662943">
            <a:off x="4014030" y="5068664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40</a:t>
            </a:r>
          </a:p>
        </p:txBody>
      </p:sp>
      <p:sp>
        <p:nvSpPr>
          <p:cNvPr id="23" name="Oval 22"/>
          <p:cNvSpPr/>
          <p:nvPr/>
        </p:nvSpPr>
        <p:spPr>
          <a:xfrm>
            <a:off x="3069016" y="4995514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</a:t>
            </a:r>
          </a:p>
        </p:txBody>
      </p:sp>
      <p:sp>
        <p:nvSpPr>
          <p:cNvPr id="19" name="Oval 18"/>
          <p:cNvSpPr/>
          <p:nvPr/>
        </p:nvSpPr>
        <p:spPr>
          <a:xfrm>
            <a:off x="2022639" y="4878342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" name="Oval 5"/>
          <p:cNvSpPr/>
          <p:nvPr/>
        </p:nvSpPr>
        <p:spPr>
          <a:xfrm>
            <a:off x="976261" y="4878342"/>
            <a:ext cx="1547446" cy="1195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" name="Smiley Face 6"/>
          <p:cNvSpPr/>
          <p:nvPr/>
        </p:nvSpPr>
        <p:spPr>
          <a:xfrm>
            <a:off x="153157" y="4075214"/>
            <a:ext cx="1624403" cy="1406769"/>
          </a:xfrm>
          <a:prstGeom prst="smileyFace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20243156">
            <a:off x="-68845" y="3509448"/>
            <a:ext cx="840227" cy="783501"/>
          </a:xfrm>
          <a:prstGeom prst="arc">
            <a:avLst>
              <a:gd name="adj1" fmla="val 16092611"/>
              <a:gd name="adj2" fmla="val 33656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3098194" flipH="1">
            <a:off x="973834" y="3704713"/>
            <a:ext cx="599320" cy="741002"/>
          </a:xfrm>
          <a:prstGeom prst="arc">
            <a:avLst>
              <a:gd name="adj1" fmla="val 16092611"/>
              <a:gd name="adj2" fmla="val 336562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94880" y="3421558"/>
            <a:ext cx="253219" cy="22123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444317" y="3708181"/>
            <a:ext cx="253219" cy="22123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479" y="4616066"/>
            <a:ext cx="365759" cy="193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88048" y="4749178"/>
            <a:ext cx="365759" cy="193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hought Bubble: Cloud 31"/>
          <p:cNvSpPr/>
          <p:nvPr/>
        </p:nvSpPr>
        <p:spPr>
          <a:xfrm>
            <a:off x="3509995" y="2282820"/>
            <a:ext cx="4709448" cy="15682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lane, airplane, je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text on a white backgroun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r="19422"/>
          <a:stretch>
            <a:fillRect/>
          </a:stretch>
        </p:blipFill>
        <p:spPr>
          <a:xfrm>
            <a:off x="354314" y="3882684"/>
            <a:ext cx="3458031" cy="2321170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27619" r="19422"/>
          <a:stretch>
            <a:fillRect/>
          </a:stretch>
        </p:blipFill>
        <p:spPr>
          <a:xfrm>
            <a:off x="3812345" y="3882684"/>
            <a:ext cx="2037471" cy="232117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27619" r="19422"/>
          <a:stretch>
            <a:fillRect/>
          </a:stretch>
        </p:blipFill>
        <p:spPr>
          <a:xfrm>
            <a:off x="5849816" y="3882684"/>
            <a:ext cx="2037471" cy="2321170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27619" r="19422"/>
          <a:stretch>
            <a:fillRect/>
          </a:stretch>
        </p:blipFill>
        <p:spPr>
          <a:xfrm>
            <a:off x="7887287" y="3882684"/>
            <a:ext cx="2037471" cy="23211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978" y="4916656"/>
            <a:ext cx="661181" cy="56270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36651" y="5064367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3733" y="5064367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7572" y="5103055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75273" y="5088987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13940" y="5103055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12744" y="5103055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51411" y="5088987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64282" y="5088987"/>
            <a:ext cx="661181" cy="4853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Thought Bubble: Cloud 26"/>
          <p:cNvSpPr/>
          <p:nvPr/>
        </p:nvSpPr>
        <p:spPr>
          <a:xfrm>
            <a:off x="2251075" y="571500"/>
            <a:ext cx="7993380" cy="205867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2679700" y="1771650"/>
            <a:ext cx="78790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 phá đại dương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66700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&gt;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66700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B.&lt;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66065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581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57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0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2657426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4879975" y="746125"/>
            <a:ext cx="2341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20 ….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66700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&gt;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66700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=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66065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&lt;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9925" y="35448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6004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0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4" y="6350"/>
            <a:ext cx="41227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5092701" y="1447800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30 …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74955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&gt;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74955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&lt;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74320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4450" y="36195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0"/>
            <a:ext cx="4324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5739619" y="1261016"/>
            <a:ext cx="28604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50 … 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66700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&lt;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66700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B.&gt;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66065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581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57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0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07" y="18999"/>
            <a:ext cx="2657426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4879975" y="746125"/>
            <a:ext cx="2341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40 … 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66700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&lt;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66700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=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66065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&gt;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9925" y="35448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6004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0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4" y="6350"/>
            <a:ext cx="41227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5092701" y="1447800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80 …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66700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&lt;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66700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&gt;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66065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9925" y="35448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6004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0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50" y="9525"/>
            <a:ext cx="2657426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5060950" y="746125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40 …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74955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&lt;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74955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&gt;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74320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4450" y="36195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4" y="6350"/>
            <a:ext cx="41227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5292969" y="1336675"/>
            <a:ext cx="28604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90 … 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74955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&gt;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74955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&lt;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74320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=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4450" y="36195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0"/>
            <a:ext cx="4324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5739619" y="1261016"/>
            <a:ext cx="28604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60 … 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Chevron 10"/>
          <p:cNvSpPr/>
          <p:nvPr/>
        </p:nvSpPr>
        <p:spPr>
          <a:xfrm>
            <a:off x="4343400" y="2749550"/>
            <a:ext cx="1720850" cy="844550"/>
          </a:xfrm>
          <a:prstGeom prst="chevron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A. &gt;</a:t>
            </a:r>
          </a:p>
        </p:txBody>
      </p:sp>
      <p:sp>
        <p:nvSpPr>
          <p:cNvPr id="12" name="Arrow: Chevron 11"/>
          <p:cNvSpPr/>
          <p:nvPr/>
        </p:nvSpPr>
        <p:spPr>
          <a:xfrm>
            <a:off x="6230938" y="2749550"/>
            <a:ext cx="1662112" cy="83343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B. =</a:t>
            </a:r>
          </a:p>
        </p:txBody>
      </p:sp>
      <p:sp>
        <p:nvSpPr>
          <p:cNvPr id="13" name="Arrow: Chevron 12"/>
          <p:cNvSpPr/>
          <p:nvPr/>
        </p:nvSpPr>
        <p:spPr>
          <a:xfrm>
            <a:off x="8001000" y="2743200"/>
            <a:ext cx="1720850" cy="844550"/>
          </a:xfrm>
          <a:prstGeom prst="chevron">
            <a:avLst/>
          </a:prstGeom>
          <a:solidFill>
            <a:srgbClr val="FF99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C. &lt;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4450" y="36195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33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0"/>
            <a:ext cx="4324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5739619" y="1261016"/>
            <a:ext cx="28604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90 … 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438400" y="2133601"/>
            <a:ext cx="7543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 err="1">
                <a:solidFill>
                  <a:schemeClr val="accent2"/>
                </a:solidFill>
              </a:rPr>
              <a:t>Bài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học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đã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kết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thúc</a:t>
            </a:r>
            <a:r>
              <a:rPr lang="en-US" altLang="en-US" sz="4800" dirty="0">
                <a:solidFill>
                  <a:schemeClr val="accent2"/>
                </a:solidFill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 err="1">
                <a:solidFill>
                  <a:schemeClr val="accent2"/>
                </a:solidFill>
              </a:rPr>
              <a:t>Chúc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các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em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thật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nhiều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sức</a:t>
            </a:r>
            <a:r>
              <a:rPr lang="en-US" altLang="en-US" sz="4800" dirty="0">
                <a:solidFill>
                  <a:schemeClr val="accent2"/>
                </a:solidFill>
              </a:rPr>
              <a:t> </a:t>
            </a:r>
            <a:r>
              <a:rPr lang="en-US" altLang="en-US" sz="4800" dirty="0" err="1">
                <a:solidFill>
                  <a:schemeClr val="accent2"/>
                </a:solidFill>
              </a:rPr>
              <a:t>khoẻ</a:t>
            </a:r>
            <a:r>
              <a:rPr lang="en-US" altLang="en-US" sz="4800" dirty="0">
                <a:solidFill>
                  <a:schemeClr val="accent2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28365" y="224790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09315"/>
            <a:ext cx="3845560" cy="141668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10765" y="4997450"/>
            <a:ext cx="3845560" cy="141668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427730" y="376872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550920" y="536829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10765" y="1898650"/>
            <a:ext cx="3845560" cy="1416685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51860"/>
            <a:ext cx="3845560" cy="1416685"/>
          </a:xfrm>
          <a:prstGeom prst="rect">
            <a:avLst/>
          </a:prstGeom>
        </p:spPr>
      </p:pic>
      <p:sp>
        <p:nvSpPr>
          <p:cNvPr id="29" name="Text Box 28"/>
          <p:cNvSpPr txBox="1"/>
          <p:nvPr/>
        </p:nvSpPr>
        <p:spPr>
          <a:xfrm>
            <a:off x="3427730" y="38112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30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33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34" name="Text Box 33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35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10765" y="4997450"/>
            <a:ext cx="3845560" cy="1416685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37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38" name="Text Box 37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40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41" name="Text Box 40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42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10765" y="1898650"/>
            <a:ext cx="3845560" cy="1416685"/>
          </a:xfrm>
          <a:prstGeom prst="rect">
            <a:avLst/>
          </a:prstGeom>
        </p:spPr>
      </p:pic>
      <p:sp>
        <p:nvSpPr>
          <p:cNvPr id="43" name="Text Box 42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46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10765" y="1898650"/>
            <a:ext cx="3845560" cy="1416685"/>
          </a:xfrm>
          <a:prstGeom prst="rect">
            <a:avLst/>
          </a:prstGeom>
        </p:spPr>
      </p:pic>
      <p:sp>
        <p:nvSpPr>
          <p:cNvPr id="47" name="Text Box 46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48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49" name="Text Box 48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50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4997450"/>
            <a:ext cx="3845560" cy="1416685"/>
          </a:xfrm>
          <a:prstGeom prst="rect">
            <a:avLst/>
          </a:prstGeom>
        </p:spPr>
      </p:pic>
      <p:sp>
        <p:nvSpPr>
          <p:cNvPr id="51" name="Text Box 50"/>
          <p:cNvSpPr txBox="1"/>
          <p:nvPr/>
        </p:nvSpPr>
        <p:spPr>
          <a:xfrm>
            <a:off x="356616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56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1910080"/>
            <a:ext cx="3845560" cy="1416685"/>
          </a:xfrm>
          <a:prstGeom prst="rect">
            <a:avLst/>
          </a:prstGeom>
        </p:spPr>
      </p:pic>
      <p:sp>
        <p:nvSpPr>
          <p:cNvPr id="57" name="Text Box 56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0" name="Text Box 59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sp>
        <p:nvSpPr>
          <p:cNvPr id="61" name="Text Box 60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62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1910080"/>
            <a:ext cx="3845560" cy="1416685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4" name="Text Box 63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65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66" name="Text Box 65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67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1910080"/>
            <a:ext cx="3845560" cy="1416685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70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4997450"/>
            <a:ext cx="3845560" cy="1416685"/>
          </a:xfrm>
          <a:prstGeom prst="rect">
            <a:avLst/>
          </a:prstGeom>
        </p:spPr>
      </p:pic>
      <p:sp>
        <p:nvSpPr>
          <p:cNvPr id="71" name="Text Box 70"/>
          <p:cNvSpPr txBox="1"/>
          <p:nvPr/>
        </p:nvSpPr>
        <p:spPr>
          <a:xfrm>
            <a:off x="356616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pic>
        <p:nvPicPr>
          <p:cNvPr id="72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210435" y="3448685"/>
            <a:ext cx="3845560" cy="1416685"/>
          </a:xfrm>
          <a:prstGeom prst="rect">
            <a:avLst/>
          </a:prstGeom>
        </p:spPr>
      </p:pic>
      <p:sp>
        <p:nvSpPr>
          <p:cNvPr id="73" name="Text Box 72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pic>
        <p:nvPicPr>
          <p:cNvPr id="74" name="Content Placeholder 3"/>
          <p:cNvPicPr>
            <a:picLocks noChangeAspect="1"/>
          </p:cNvPicPr>
          <p:nvPr/>
        </p:nvPicPr>
        <p:blipFill>
          <a:blip r:embed="rId2"/>
          <a:srcRect l="-182" t="12505" r="182" b="27433"/>
          <a:stretch>
            <a:fillRect/>
          </a:stretch>
        </p:blipFill>
        <p:spPr>
          <a:xfrm>
            <a:off x="2326005" y="1910080"/>
            <a:ext cx="3845560" cy="1416685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76" name="Text Box 75"/>
          <p:cNvSpPr txBox="1"/>
          <p:nvPr/>
        </p:nvSpPr>
        <p:spPr>
          <a:xfrm>
            <a:off x="3427730" y="223647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cm</a:t>
            </a:r>
          </a:p>
        </p:txBody>
      </p:sp>
      <p:pic>
        <p:nvPicPr>
          <p:cNvPr id="7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700" y="1910080"/>
            <a:ext cx="1217295" cy="1461135"/>
          </a:xfrm>
          <a:prstGeom prst="rect">
            <a:avLst/>
          </a:prstGeom>
        </p:spPr>
      </p:pic>
      <p:sp>
        <p:nvSpPr>
          <p:cNvPr id="82" name="Oval Callout 81"/>
          <p:cNvSpPr/>
          <p:nvPr/>
        </p:nvSpPr>
        <p:spPr>
          <a:xfrm rot="780000">
            <a:off x="7515860" y="1510030"/>
            <a:ext cx="2214245" cy="87249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Nhổ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7" grpId="1"/>
      <p:bldP spid="29" grpId="1"/>
      <p:bldP spid="36" grpId="1"/>
      <p:bldP spid="38" grpId="1"/>
      <p:bldP spid="47" grpId="1"/>
      <p:bldP spid="57" grpId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427730" y="376872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550920" y="536829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427730" y="380809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dm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356616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Độ dài của đoạn thẳng là:</a:t>
            </a:r>
          </a:p>
        </p:txBody>
      </p:sp>
      <p:pic>
        <p:nvPicPr>
          <p:cNvPr id="7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745" y="3311525"/>
            <a:ext cx="1301750" cy="1562100"/>
          </a:xfrm>
          <a:prstGeom prst="rect">
            <a:avLst/>
          </a:prstGeom>
        </p:spPr>
      </p:pic>
      <p:sp>
        <p:nvSpPr>
          <p:cNvPr id="82" name="Oval Callout 81"/>
          <p:cNvSpPr/>
          <p:nvPr/>
        </p:nvSpPr>
        <p:spPr>
          <a:xfrm rot="780000">
            <a:off x="442595" y="2317750"/>
            <a:ext cx="2214245" cy="87249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Đúng rồi! Nhổ được 1 củ cà rốt nữa.</a:t>
            </a:r>
          </a:p>
        </p:txBody>
      </p:sp>
      <p:pic>
        <p:nvPicPr>
          <p:cNvPr id="11279" name="Picture 15" descr="1-21-2011 8-42-28 P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5" y="2781300"/>
            <a:ext cx="5181600" cy="88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6878320" y="2740660"/>
            <a:ext cx="3031490" cy="127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>
            <a:off x="2646680" y="1840230"/>
            <a:ext cx="3509645" cy="1416685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3294380" y="2290445"/>
            <a:ext cx="1867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001 4H" panose="020B0603050302020204" charset="0"/>
                <a:cs typeface="HP001 4H" panose="020B0603050302020204" charset="0"/>
              </a:rPr>
              <a:t>10 cm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>
            <a:off x="2478405" y="3313430"/>
            <a:ext cx="3509645" cy="141668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3103880" y="3768725"/>
            <a:ext cx="1867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001 4H" panose="020B0603050302020204" charset="0"/>
                <a:cs typeface="HP001 4H" panose="020B0603050302020204" charset="0"/>
              </a:rPr>
              <a:t>6 cm</a:t>
            </a: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>
            <a:off x="2473325" y="4873625"/>
            <a:ext cx="3509645" cy="141668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3103880" y="5289550"/>
            <a:ext cx="1867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001 4H" panose="020B0603050302020204" charset="0"/>
                <a:cs typeface="HP001 4H" panose="020B0603050302020204" charset="0"/>
              </a:rPr>
              <a:t>5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36" grpId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550920" y="5368290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3550920" y="5371465"/>
            <a:ext cx="1610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 4H" panose="020B0603050302020204" charset="0"/>
                <a:cs typeface="HP001 4H" panose="020B0603050302020204" charset="0"/>
              </a:rPr>
              <a:t>m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326005" y="272415"/>
            <a:ext cx="6649720" cy="1308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326005" y="272415"/>
            <a:ext cx="6649720" cy="927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Xăng - ti - mét được viết tắt là: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2326005" y="272415"/>
            <a:ext cx="6649720" cy="9283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thước nào đặt đúng?</a:t>
            </a:r>
          </a:p>
        </p:txBody>
      </p:sp>
      <p:pic>
        <p:nvPicPr>
          <p:cNvPr id="7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28075" y="4782185"/>
            <a:ext cx="1301750" cy="1562100"/>
          </a:xfrm>
          <a:prstGeom prst="rect">
            <a:avLst/>
          </a:prstGeom>
        </p:spPr>
      </p:pic>
      <p:pic>
        <p:nvPicPr>
          <p:cNvPr id="11279" name="Picture 15" descr="1-21-2011 8-42-28 P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0" y="2170430"/>
            <a:ext cx="4309110" cy="73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729990" y="5560695"/>
            <a:ext cx="3333115" cy="5080"/>
          </a:xfrm>
          <a:prstGeom prst="line">
            <a:avLst/>
          </a:prstGeom>
          <a:ln w="111125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 rot="16200000">
            <a:off x="2458085" y="2243455"/>
            <a:ext cx="1420495" cy="586105"/>
          </a:xfrm>
          <a:prstGeom prst="rect">
            <a:avLst/>
          </a:prstGeom>
        </p:spPr>
      </p:pic>
      <p:pic>
        <p:nvPicPr>
          <p:cNvPr id="5" name="Picture 15" descr="1-21-2011 8-42-28 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0" y="3875405"/>
            <a:ext cx="4309110" cy="73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215765" y="1878330"/>
            <a:ext cx="3298190" cy="2921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 rot="16200000">
            <a:off x="2358390" y="3870325"/>
            <a:ext cx="1420495" cy="586105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/>
          <a:srcRect l="-182" t="12505" r="182" b="27433"/>
          <a:stretch>
            <a:fillRect/>
          </a:stretch>
        </p:blipFill>
        <p:spPr>
          <a:xfrm rot="16200000">
            <a:off x="2309495" y="5539740"/>
            <a:ext cx="1420495" cy="586105"/>
          </a:xfrm>
          <a:prstGeom prst="rect">
            <a:avLst/>
          </a:prstGeom>
        </p:spPr>
      </p:pic>
      <p:pic>
        <p:nvPicPr>
          <p:cNvPr id="12" name="Picture 15" descr="1-21-2011 8-42-28 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05" y="5565775"/>
            <a:ext cx="4309110" cy="73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218305" y="3870325"/>
            <a:ext cx="3333115" cy="50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Oval Callout 13"/>
          <p:cNvSpPr/>
          <p:nvPr/>
        </p:nvSpPr>
        <p:spPr>
          <a:xfrm rot="780000">
            <a:off x="9380220" y="3806825"/>
            <a:ext cx="2214245" cy="87249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Đúng rồi! Nhổ được 1 củ cà rốt nữa.</a:t>
            </a:r>
          </a:p>
        </p:txBody>
      </p:sp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075" y="4737100"/>
            <a:ext cx="130175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1980565" y="93980"/>
            <a:ext cx="4638040" cy="23869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nè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94560"/>
            <a:ext cx="5550535" cy="4351655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: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: 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6033770" y="2176091"/>
            <a:ext cx="6113145" cy="39782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Bài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giải</a:t>
            </a:r>
            <a:endParaRPr lang="en-US" sz="3600" dirty="0">
              <a:latin typeface="HP001 4H" panose="020B0603050302020204" charset="0"/>
              <a:cs typeface="HP001 4H" panose="020B0603050302020204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An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có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tất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cả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số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quả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bóng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là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:</a:t>
            </a:r>
          </a:p>
          <a:p>
            <a:pPr marL="0" indent="0">
              <a:buNone/>
            </a:pP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   5 + 4 = 9 (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quả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bóng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)</a:t>
            </a:r>
          </a:p>
          <a:p>
            <a:pPr marL="0" indent="0">
              <a:buNone/>
            </a:pP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  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       </a:t>
            </a:r>
            <a:r>
              <a:rPr lang="en-US" sz="3600" dirty="0" err="1" smtClean="0">
                <a:latin typeface="HP001 4H" panose="020B0603050302020204" charset="0"/>
                <a:cs typeface="HP001 4H" panose="020B0603050302020204" charset="0"/>
              </a:rPr>
              <a:t>Đáp</a:t>
            </a:r>
            <a:r>
              <a:rPr lang="en-US" sz="3600" dirty="0" smtClean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số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: 9 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quả</a:t>
            </a:r>
            <a:r>
              <a:rPr lang="en-US" sz="3600" dirty="0">
                <a:latin typeface="HP001 4H" panose="020B0603050302020204" charset="0"/>
                <a:cs typeface="HP001 4H" panose="020B0603050302020204" charset="0"/>
              </a:rPr>
              <a:t> </a:t>
            </a:r>
            <a:r>
              <a:rPr lang="en-US" sz="3600" dirty="0" err="1">
                <a:latin typeface="HP001 4H" panose="020B0603050302020204" charset="0"/>
                <a:cs typeface="HP001 4H" panose="020B0603050302020204" charset="0"/>
              </a:rPr>
              <a:t>bóng</a:t>
            </a:r>
            <a:endParaRPr lang="en-US" sz="3600" dirty="0">
              <a:latin typeface="HP001 4H" panose="020B0603050302020204" charset="0"/>
              <a:cs typeface="HP001 4H" panose="020B0603050302020204" charset="0"/>
            </a:endParaRPr>
          </a:p>
          <a:p>
            <a:pPr marL="0" indent="0">
              <a:buNone/>
            </a:pPr>
            <a:endParaRPr lang="en-US" sz="3600" dirty="0">
              <a:latin typeface="HP001 4H" panose="020B0603050302020204" charset="0"/>
              <a:cs typeface="HP001 4H" panose="020B060305030202020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91369" y="1883397"/>
            <a:ext cx="0" cy="30980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 build="p"/>
      <p:bldP spid="3" grpId="1" build="p"/>
      <p:bldP spid="4" grpId="0" uiExpand="1" build="p"/>
      <p:bldP spid="4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398" y="2249805"/>
            <a:ext cx="8319381" cy="10922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SỐ TRÒN CHỤC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702</Words>
  <Application>Microsoft Office PowerPoint</Application>
  <PresentationFormat>Custom</PresentationFormat>
  <Paragraphs>209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HP001 4H</vt:lpstr>
      <vt:lpstr>等线</vt:lpstr>
      <vt:lpstr>VNI-Avo</vt:lpstr>
      <vt:lpstr>Calibri</vt:lpstr>
      <vt:lpstr>Calibri Light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toán: An có 5 quả bóng xanh và 4 quả bóng đỏ. Hỏi An có tất cả bao nhiêu quả bóng?</vt:lpstr>
      <vt:lpstr>CÁC SỐ TRÒN CHỤC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MTC</cp:lastModifiedBy>
  <cp:revision>84</cp:revision>
  <dcterms:created xsi:type="dcterms:W3CDTF">2018-11-27T03:58:00Z</dcterms:created>
  <dcterms:modified xsi:type="dcterms:W3CDTF">2020-04-13T02:21:21Z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1033-11.2.0.9255</vt:lpwstr>
  </property>
</Properties>
</file>