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44" r:id="rId4"/>
    <p:sldId id="346" r:id="rId5"/>
    <p:sldId id="337" r:id="rId6"/>
    <p:sldId id="351" r:id="rId7"/>
    <p:sldId id="352" r:id="rId8"/>
    <p:sldId id="345" r:id="rId9"/>
    <p:sldId id="347" r:id="rId10"/>
    <p:sldId id="353" r:id="rId11"/>
    <p:sldId id="323" r:id="rId12"/>
    <p:sldId id="309" r:id="rId13"/>
    <p:sldId id="355" r:id="rId14"/>
    <p:sldId id="356" r:id="rId15"/>
    <p:sldId id="357" r:id="rId16"/>
    <p:sldId id="358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 pitchFamily="34" charset="0"/>
      <p:regular r:id="rId23"/>
      <p:bold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宋体" panose="02010600030101010101" pitchFamily="2" charset="-122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3333FF"/>
    <a:srgbClr val="FFCCFF"/>
    <a:srgbClr val="CCFFFF"/>
    <a:srgbClr val="FFFFCC"/>
    <a:srgbClr val="FF99CC"/>
    <a:srgbClr val="FFFF99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18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12" Type="http://schemas.openxmlformats.org/officeDocument/2006/relationships/image" Target="../media/image2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1.gif"/><Relationship Id="rId1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30.gif"/><Relationship Id="rId17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29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41</a:t>
            </a:r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e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ep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59" y="2407783"/>
            <a:ext cx="3334884" cy="21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7" y="62690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KÕt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luËn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540" y="585910"/>
            <a:ext cx="8548915" cy="195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th¾ng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26" y="25368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8281" y="3116347"/>
            <a:ext cx="5007432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nhÐp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rÊt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172" y="3831568"/>
            <a:ext cx="8548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®¸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cao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nÕu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ư¬c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suy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ng­êi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1" y="1286327"/>
            <a:ext cx="7911296" cy="1514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715" y="2768481"/>
            <a:ext cx="8737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	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vi-VN" sz="2800" dirty="0" smtClean="0">
                <a:solidFill>
                  <a:srgbClr val="FF0000"/>
                </a:solidFill>
              </a:rPr>
              <a:t>ần </a:t>
            </a:r>
            <a:r>
              <a:rPr lang="vi-VN" sz="2800" dirty="0">
                <a:solidFill>
                  <a:srgbClr val="FF0000"/>
                </a:solidFill>
              </a:rPr>
              <a:t>em: </a:t>
            </a:r>
            <a:r>
              <a:rPr lang="vi-VN" sz="2800" dirty="0">
                <a:solidFill>
                  <a:srgbClr val="006600"/>
                </a:solidFill>
              </a:rPr>
              <a:t>viết e trước, m sau. Độ cao hai con chữ đều 2 li.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	</a:t>
            </a:r>
            <a:r>
              <a:rPr lang="vi-VN" sz="2800" dirty="0">
                <a:solidFill>
                  <a:srgbClr val="FF0000"/>
                </a:solidFill>
              </a:rPr>
              <a:t>Vần ep</a:t>
            </a:r>
            <a:r>
              <a:rPr lang="vi-VN" sz="2800" dirty="0">
                <a:solidFill>
                  <a:srgbClr val="006600"/>
                </a:solidFill>
              </a:rPr>
              <a:t>: viết e trước, p sau. Độ cao chừ p là 4 li.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	</a:t>
            </a:r>
            <a:r>
              <a:rPr lang="vi-VN" sz="2800" dirty="0">
                <a:solidFill>
                  <a:srgbClr val="FF0000"/>
                </a:solidFill>
              </a:rPr>
              <a:t>kem: </a:t>
            </a:r>
            <a:r>
              <a:rPr lang="vi-VN" sz="2800" dirty="0">
                <a:solidFill>
                  <a:srgbClr val="006600"/>
                </a:solidFill>
              </a:rPr>
              <a:t>viết k trước, vần em sau.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	</a:t>
            </a:r>
            <a:r>
              <a:rPr lang="vi-VN" sz="2800" dirty="0">
                <a:solidFill>
                  <a:srgbClr val="FF0000"/>
                </a:solidFill>
              </a:rPr>
              <a:t>dép: </a:t>
            </a:r>
            <a:r>
              <a:rPr lang="vi-VN" sz="2800" dirty="0">
                <a:solidFill>
                  <a:srgbClr val="006600"/>
                </a:solidFill>
              </a:rPr>
              <a:t>viết d trước, vần ep sau, dấu sắc đặt trên e.</a:t>
            </a:r>
          </a:p>
        </p:txBody>
      </p:sp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FF00"/>
                </a:solidFill>
              </a:rPr>
              <a:t>Trong những từ dưới đây từ nào có vần em?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1022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Hoa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8786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C</a:t>
            </a:r>
            <a:r>
              <a:rPr lang="vi-VN" sz="2000" b="1" dirty="0" smtClean="0">
                <a:solidFill>
                  <a:schemeClr val="bg1"/>
                </a:solidFill>
              </a:rPr>
              <a:t>ây </a:t>
            </a:r>
            <a:r>
              <a:rPr lang="vi-VN" sz="2000" b="1" dirty="0">
                <a:solidFill>
                  <a:schemeClr val="bg1"/>
                </a:solidFill>
              </a:rPr>
              <a:t>kem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1946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Mềm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dẻo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86803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>
                <a:solidFill>
                  <a:schemeClr val="bg1"/>
                </a:solidFill>
              </a:rPr>
              <a:t>Quả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trám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Trong các từ sau, từ nào chứa vần ăp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219705" y="121991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Cá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chép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12048" y="1194190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Bánh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xếp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206837" y="194702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Sáp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màu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612048" y="1943805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>
                <a:solidFill>
                  <a:schemeClr val="bg1"/>
                </a:solidFill>
              </a:rPr>
              <a:t>Tham</a:t>
            </a:r>
            <a:r>
              <a:rPr lang="en-US" sz="2000" b="1" dirty="0">
                <a:solidFill>
                  <a:schemeClr val="bg1"/>
                </a:solidFill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9504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31" y="3776979"/>
            <a:ext cx="40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371" y="3729372"/>
            <a:ext cx="398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d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Ðp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41: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ep­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10" y="1304242"/>
            <a:ext cx="1857375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75" y="1528080"/>
            <a:ext cx="28670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944032"/>
            <a:ext cx="245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lÔ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ph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Ðp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547" y="3946561"/>
            <a:ext cx="245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th­ư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8059" y="3921735"/>
            <a:ext cx="245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c</a:t>
            </a:r>
            <a:r>
              <a:rPr lang="en-US" sz="4000" b="1" dirty="0" smtClean="0">
                <a:latin typeface=".VnAvant" pitchFamily="34" charset="0"/>
              </a:rPr>
              <a:t>¸ </a:t>
            </a:r>
            <a:r>
              <a:rPr lang="en-US" sz="4000" b="1" dirty="0" err="1" smtClean="0">
                <a:latin typeface=".VnAvant" pitchFamily="34" charset="0"/>
              </a:rPr>
              <a:t>ch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Ðp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5" y="729460"/>
            <a:ext cx="1504950" cy="300974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60" y="762323"/>
            <a:ext cx="3003942" cy="297688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09" y="762324"/>
            <a:ext cx="3531079" cy="297688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91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058" y="3732338"/>
            <a:ext cx="280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x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ti</a:t>
            </a:r>
            <a:r>
              <a:rPr lang="en-US" sz="4000" b="1" dirty="0" smtClean="0">
                <a:latin typeface=".VnAvant" pitchFamily="34" charset="0"/>
              </a:rPr>
              <a:t> vi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9117" y="3732434"/>
            <a:ext cx="191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4967" y="3779559"/>
            <a:ext cx="257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ngâ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1" y="987461"/>
            <a:ext cx="2781300" cy="25908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61" y="987460"/>
            <a:ext cx="2505857" cy="259080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67" y="987459"/>
            <a:ext cx="2575833" cy="258643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347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7715" y="34712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658480"/>
            <a:ext cx="8695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.VnAvant" pitchFamily="34" charset="0"/>
              </a:rPr>
              <a:t>     C¸ </a:t>
            </a:r>
            <a:r>
              <a:rPr lang="en-US" sz="2600" dirty="0" err="1" smtClean="0">
                <a:latin typeface=".VnAvant" pitchFamily="34" charset="0"/>
              </a:rPr>
              <a:t>chÐp</a:t>
            </a:r>
            <a:r>
              <a:rPr lang="en-US" sz="2600" dirty="0" smtClean="0">
                <a:latin typeface=".VnAvant" pitchFamily="34" charset="0"/>
              </a:rPr>
              <a:t> vµ gµ </a:t>
            </a:r>
            <a:r>
              <a:rPr lang="en-US" sz="2600" dirty="0" err="1" smtClean="0">
                <a:latin typeface=".VnAvant" pitchFamily="34" charset="0"/>
              </a:rPr>
              <a:t>nhÐp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vÏ</a:t>
            </a:r>
            <a:r>
              <a:rPr lang="en-US" sz="2600" dirty="0">
                <a:latin typeface=".VnAvant" pitchFamily="34" charset="0"/>
              </a:rPr>
              <a:t>.</a:t>
            </a:r>
            <a:endParaRPr lang="en-US" sz="2600" dirty="0" smtClean="0">
              <a:latin typeface=".VnAvant" pitchFamily="34" charset="0"/>
            </a:endParaRPr>
          </a:p>
          <a:p>
            <a:pPr algn="just"/>
            <a:r>
              <a:rPr lang="en-US" sz="2600" dirty="0" smtClean="0">
                <a:latin typeface=".VnAvant" pitchFamily="34" charset="0"/>
              </a:rPr>
              <a:t>     C¸ </a:t>
            </a:r>
            <a:r>
              <a:rPr lang="en-US" sz="2600" dirty="0" err="1" smtClean="0">
                <a:latin typeface=".VnAvant" pitchFamily="34" charset="0"/>
              </a:rPr>
              <a:t>chÐp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vÏ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lµm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vua</a:t>
            </a:r>
            <a:r>
              <a:rPr lang="en-US" sz="2600" dirty="0" smtClean="0">
                <a:latin typeface=".VnAvant" pitchFamily="34" charset="0"/>
              </a:rPr>
              <a:t>.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smtClean="0">
                <a:latin typeface=".VnAvant" pitchFamily="34" charset="0"/>
              </a:rPr>
              <a:t>Gµ </a:t>
            </a:r>
            <a:r>
              <a:rPr lang="en-US" sz="2600" dirty="0" err="1" smtClean="0">
                <a:latin typeface=".VnAvant" pitchFamily="34" charset="0"/>
              </a:rPr>
              <a:t>nhÐp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vÏ</a:t>
            </a:r>
            <a:r>
              <a:rPr lang="en-US" sz="2600" dirty="0" smtClean="0">
                <a:latin typeface=".VnAvant" pitchFamily="34" charset="0"/>
              </a:rPr>
              <a:t> gµ </a:t>
            </a:r>
            <a:r>
              <a:rPr lang="en-US" sz="2600" dirty="0" err="1" smtClean="0">
                <a:latin typeface=".VnAvant" pitchFamily="34" charset="0"/>
              </a:rPr>
              <a:t>mÑ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ch¨m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lò</a:t>
            </a:r>
            <a:r>
              <a:rPr lang="en-US" sz="2600" dirty="0" smtClean="0">
                <a:latin typeface=".VnAvant" pitchFamily="34" charset="0"/>
              </a:rPr>
              <a:t> gµ </a:t>
            </a:r>
            <a:r>
              <a:rPr lang="en-US" sz="2600" dirty="0" err="1" smtClean="0">
                <a:latin typeface=".VnAvant" pitchFamily="34" charset="0"/>
              </a:rPr>
              <a:t>em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smtClean="0">
                <a:latin typeface=".VnAvant" pitchFamily="34" charset="0"/>
              </a:rPr>
              <a:t>    C« </a:t>
            </a:r>
            <a:r>
              <a:rPr lang="en-US" sz="2600" dirty="0" err="1" smtClean="0">
                <a:latin typeface=".VnAvant" pitchFamily="34" charset="0"/>
              </a:rPr>
              <a:t>cß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Chó</a:t>
            </a:r>
            <a:r>
              <a:rPr lang="en-US" sz="2600" dirty="0" smtClean="0">
                <a:latin typeface=".VnAvant" pitchFamily="34" charset="0"/>
              </a:rPr>
              <a:t> tr¾m </a:t>
            </a:r>
            <a:r>
              <a:rPr lang="en-US" sz="2600" dirty="0" err="1" smtClean="0">
                <a:latin typeface=".VnAvant" pitchFamily="34" charset="0"/>
              </a:rPr>
              <a:t>chÊm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Hä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cho</a:t>
            </a:r>
            <a:r>
              <a:rPr lang="en-US" sz="2600" dirty="0" smtClean="0">
                <a:latin typeface=".VnAvant" pitchFamily="34" charset="0"/>
              </a:rPr>
              <a:t> lµ gµ </a:t>
            </a:r>
            <a:r>
              <a:rPr lang="en-US" sz="2600" dirty="0" err="1" smtClean="0">
                <a:latin typeface=".VnAvant" pitchFamily="34" charset="0"/>
              </a:rPr>
              <a:t>nhÐp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vÏ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võa</a:t>
            </a:r>
            <a:r>
              <a:rPr lang="en-US" sz="2600" dirty="0" smtClean="0">
                <a:latin typeface=".VnAvant" pitchFamily="34" charset="0"/>
              </a:rPr>
              <a:t> ®</a:t>
            </a:r>
            <a:r>
              <a:rPr lang="en-US" sz="2600" dirty="0" err="1" smtClean="0">
                <a:latin typeface=".VnAvant" pitchFamily="34" charset="0"/>
              </a:rPr>
              <a:t>Ñp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võa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cã</a:t>
            </a:r>
            <a:r>
              <a:rPr lang="en-US" sz="2600" dirty="0" smtClean="0">
                <a:latin typeface=".VnAvant" pitchFamily="34" charset="0"/>
              </a:rPr>
              <a:t> ý </a:t>
            </a:r>
            <a:r>
              <a:rPr lang="en-US" sz="2600" dirty="0" err="1" smtClean="0">
                <a:latin typeface=".VnAvant" pitchFamily="34" charset="0"/>
              </a:rPr>
              <a:t>nghÜa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9" y="2815603"/>
            <a:ext cx="5675993" cy="281231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3359" y="1413223"/>
            <a:ext cx="8695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vµ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cß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tr¾m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chÊm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lµ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ý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nghÜa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29" y="34712"/>
            <a:ext cx="786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7715" y="789455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458" y="1413223"/>
            <a:ext cx="8695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vµ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cß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tr¾m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chÊm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lµ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ý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nghÜa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628" y="3777669"/>
            <a:ext cx="77651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nhÐp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tr¾m,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chÊm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3359" y="1413223"/>
            <a:ext cx="8695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vµ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cß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tr¾m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chÊm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lµ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ý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nghÜa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29" y="34712"/>
            <a:ext cx="786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7715" y="789455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458" y="1413223"/>
            <a:ext cx="8695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vµ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 C¸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cß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tr¾m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chÊm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lµ gµ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600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2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 ý </a:t>
            </a:r>
            <a:r>
              <a:rPr lang="en-US" sz="2600" dirty="0" err="1" smtClean="0">
                <a:solidFill>
                  <a:srgbClr val="006600"/>
                </a:solidFill>
                <a:latin typeface=".VnAvant" pitchFamily="34" charset="0"/>
              </a:rPr>
              <a:t>nghÜa</a:t>
            </a:r>
            <a:r>
              <a:rPr lang="en-US" sz="26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628" y="3777669"/>
            <a:ext cx="77651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nhÐp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tr¾m,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chÊm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5427" y="62690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th¾ng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cuéc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2" y="709877"/>
            <a:ext cx="7699586" cy="3063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3114" y="3773526"/>
            <a:ext cx="385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th¾ng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973" y="4296746"/>
            <a:ext cx="796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V×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kh¶o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lµ 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võa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2" y="347027"/>
            <a:ext cx="7699586" cy="3063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058" y="3467410"/>
            <a:ext cx="8548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nhÐp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699</Words>
  <Application>Microsoft Office PowerPoint</Application>
  <PresentationFormat>On-screen Show (16:10)</PresentationFormat>
  <Paragraphs>78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.VnAvant</vt:lpstr>
      <vt:lpstr>Times New Roman</vt:lpstr>
      <vt:lpstr>Tahoma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242</cp:revision>
  <dcterms:created xsi:type="dcterms:W3CDTF">2020-02-10T09:35:50Z</dcterms:created>
  <dcterms:modified xsi:type="dcterms:W3CDTF">2020-10-11T06:57:27Z</dcterms:modified>
</cp:coreProperties>
</file>