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81" r:id="rId2"/>
    <p:sldId id="282" r:id="rId3"/>
    <p:sldId id="307" r:id="rId4"/>
    <p:sldId id="283" r:id="rId5"/>
    <p:sldId id="308" r:id="rId6"/>
    <p:sldId id="284" r:id="rId7"/>
    <p:sldId id="286" r:id="rId8"/>
    <p:sldId id="304" r:id="rId9"/>
    <p:sldId id="303" r:id="rId10"/>
    <p:sldId id="302" r:id="rId11"/>
    <p:sldId id="305" r:id="rId12"/>
    <p:sldId id="306" r:id="rId13"/>
    <p:sldId id="293" r:id="rId14"/>
    <p:sldId id="301" r:id="rId15"/>
  </p:sldIdLst>
  <p:sldSz cx="9144000" cy="5715000" type="screen16x10"/>
  <p:notesSz cx="6858000" cy="9144000"/>
  <p:embeddedFontLst>
    <p:embeddedFont>
      <p:font typeface="Calibri" panose="020F0502020204030204" pitchFamily="34" charset="0"/>
      <p:regular r:id="rId17"/>
      <p:bold r:id="rId18"/>
      <p:italic r:id="rId19"/>
      <p:boldItalic r:id="rId20"/>
    </p:embeddedFont>
    <p:embeddedFont>
      <p:font typeface=".VnAvant" panose="020B7200000000000000" pitchFamily="34" charset="0"/>
      <p:regular r:id="rId21"/>
      <p:bold r:id="rId22"/>
      <p:italic r:id="rId23"/>
    </p:embeddedFont>
    <p:embeddedFont>
      <p:font typeface="宋体" panose="02010600030101010101" pitchFamily="2" charset="-122"/>
      <p:regular r:id="rId24"/>
    </p:embeddedFont>
    <p:embeddedFont>
      <p:font typeface="VNI-Juni" pitchFamily="2" charset="0"/>
      <p:regular r:id="rId25"/>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99"/>
    <a:srgbClr val="FF33CC"/>
    <a:srgbClr val="FF0066"/>
    <a:srgbClr val="FF66CC"/>
    <a:srgbClr val="FF66FF"/>
    <a:srgbClr val="0066CC"/>
    <a:srgbClr val="FFCCFF"/>
    <a:srgbClr val="99FF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p:scale>
          <a:sx n="66" d="100"/>
          <a:sy n="66" d="100"/>
        </p:scale>
        <p:origin x="-918" y="-27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11/10/2020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6</a:t>
            </a:fld>
            <a:endParaRPr lang="en-US"/>
          </a:p>
        </p:txBody>
      </p:sp>
    </p:spTree>
    <p:extLst>
      <p:ext uri="{BB962C8B-B14F-4D97-AF65-F5344CB8AC3E}">
        <p14:creationId xmlns:p14="http://schemas.microsoft.com/office/powerpoint/2010/main" val="198824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7</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8</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9</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10</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11</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12</a:t>
            </a:fld>
            <a:endParaRPr lang="en-US"/>
          </a:p>
        </p:txBody>
      </p:sp>
    </p:spTree>
    <p:extLst>
      <p:ext uri="{BB962C8B-B14F-4D97-AF65-F5344CB8AC3E}">
        <p14:creationId xmlns:p14="http://schemas.microsoft.com/office/powerpoint/2010/main" val="302034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4218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2020/10/11</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98"/>
            <a:ext cx="9305059" cy="5715000"/>
          </a:xfrm>
          <a:prstGeom prst="rect">
            <a:avLst/>
          </a:prstGeom>
          <a:ln>
            <a:solidFill>
              <a:schemeClr val="tx1"/>
            </a:solidFill>
            <a:prstDash val="sysDot"/>
          </a:ln>
        </p:spPr>
      </p:pic>
      <p:sp>
        <p:nvSpPr>
          <p:cNvPr id="3" name="TextBox 2"/>
          <p:cNvSpPr txBox="1"/>
          <p:nvPr/>
        </p:nvSpPr>
        <p:spPr>
          <a:xfrm>
            <a:off x="2932585" y="643540"/>
            <a:ext cx="3439886" cy="1107996"/>
          </a:xfrm>
          <a:prstGeom prst="rect">
            <a:avLst/>
          </a:prstGeom>
          <a:noFill/>
        </p:spPr>
        <p:txBody>
          <a:bodyPr wrap="square" rtlCol="0">
            <a:spAutoFit/>
          </a:bodyPr>
          <a:lstStyle/>
          <a:p>
            <a:pPr algn="ctr"/>
            <a:r>
              <a:rPr lang="en-US" sz="6600" b="1" dirty="0" smtClean="0">
                <a:solidFill>
                  <a:srgbClr val="006600"/>
                </a:solidFill>
                <a:latin typeface=".VnAvant" pitchFamily="34" charset="0"/>
              </a:rPr>
              <a:t>BÀI 38</a:t>
            </a:r>
            <a:endParaRPr lang="en-US" sz="6600" b="1" dirty="0">
              <a:solidFill>
                <a:srgbClr val="006600"/>
              </a:solidFill>
              <a:latin typeface=".VnAvant"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67" y="2005015"/>
            <a:ext cx="874236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5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1384995"/>
          </a:xfrm>
          <a:prstGeom prst="rect">
            <a:avLst/>
          </a:prstGeom>
          <a:noFill/>
        </p:spPr>
        <p:txBody>
          <a:bodyPr wrap="square" rtlCol="0">
            <a:spAutoFit/>
          </a:bodyPr>
          <a:lstStyle/>
          <a:p>
            <a:pPr algn="just"/>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b¶o</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anh</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b="1" i="1" dirty="0" smtClean="0">
                <a:solidFill>
                  <a:srgbClr val="006600"/>
                </a:solidFill>
                <a:latin typeface=".VnAvant" pitchFamily="34" charset="0"/>
              </a:rPr>
              <a:t>Hu! Hu! </a:t>
            </a:r>
            <a:r>
              <a:rPr lang="en-US" sz="2800" b="1" dirty="0" err="1" smtClean="0">
                <a:solidFill>
                  <a:srgbClr val="006600"/>
                </a:solidFill>
                <a:latin typeface=".VnAvant" pitchFamily="34" charset="0"/>
              </a:rPr>
              <a:t>Th</a:t>
            </a:r>
            <a:r>
              <a:rPr lang="en-US" sz="2800" b="1" dirty="0" smtClean="0">
                <a:solidFill>
                  <a:srgbClr val="006600"/>
                </a:solidFill>
                <a:latin typeface=".VnAvant" pitchFamily="34" charset="0"/>
              </a:rPr>
              <a:t>× ch¼ng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g× ®¸</a:t>
            </a:r>
            <a:r>
              <a:rPr lang="en-US" sz="2800" b="1" dirty="0" err="1" smtClean="0">
                <a:solidFill>
                  <a:srgbClr val="006600"/>
                </a:solidFill>
                <a:latin typeface=".VnAvant" pitchFamily="34" charset="0"/>
              </a:rPr>
              <a:t>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sî</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anh</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ph¶I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b="1" i="1" dirty="0" err="1" smtClean="0">
                <a:solidFill>
                  <a:srgbClr val="006600"/>
                </a:solidFill>
                <a:latin typeface=".VnAvant" pitchFamily="34" charset="0"/>
              </a:rPr>
              <a:t>Ha!Ha</a:t>
            </a:r>
            <a:r>
              <a:rPr lang="en-US" sz="2800" b="1" i="1" dirty="0" smtClean="0">
                <a:solidFill>
                  <a:srgbClr val="006600"/>
                </a:solidFill>
                <a:latin typeface=".VnAvant" pitchFamily="34" charset="0"/>
              </a:rPr>
              <a:t>! </a:t>
            </a:r>
            <a:r>
              <a:rPr lang="en-US" sz="2800" b="1" dirty="0" err="1" smtClean="0">
                <a:solidFill>
                  <a:srgbClr val="006600"/>
                </a:solidFill>
                <a:latin typeface=".VnAvant" pitchFamily="34" charset="0"/>
              </a:rPr>
              <a:t>Th</a:t>
            </a:r>
            <a:r>
              <a:rPr lang="en-US" sz="2800" b="1" dirty="0" smtClean="0">
                <a:solidFill>
                  <a:srgbClr val="006600"/>
                </a:solidFill>
                <a:latin typeface=".VnAvant" pitchFamily="34" charset="0"/>
              </a:rPr>
              <a:t>× may </a:t>
            </a:r>
            <a:r>
              <a:rPr lang="en-US" sz="2800" b="1" dirty="0" err="1" smtClean="0">
                <a:solidFill>
                  <a:srgbClr val="006600"/>
                </a:solidFill>
                <a:latin typeface=".VnAvant" pitchFamily="34" charset="0"/>
              </a:rPr>
              <a:t>ra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däa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îc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t«i</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499" y="1072240"/>
            <a:ext cx="3223064" cy="267477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420123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30038"/>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8" y="946150"/>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954107"/>
          </a:xfrm>
          <a:prstGeom prst="rect">
            <a:avLst/>
          </a:prstGeom>
          <a:noFill/>
        </p:spPr>
        <p:txBody>
          <a:bodyPr wrap="square" rtlCol="0">
            <a:spAutoFit/>
          </a:bodyPr>
          <a:lstStyle/>
          <a:p>
            <a:pPr algn="just"/>
            <a:r>
              <a:rPr lang="en-US" sz="2800" b="1" dirty="0" smtClean="0">
                <a:solidFill>
                  <a:srgbClr val="006600"/>
                </a:solidFill>
                <a:latin typeface=".VnAvant" pitchFamily="34" charset="0"/>
              </a:rPr>
              <a:t>Con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ngèc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lËp</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tøc</a:t>
            </a:r>
            <a:r>
              <a:rPr lang="en-US" sz="2800" b="1" dirty="0" smtClean="0">
                <a:solidFill>
                  <a:srgbClr val="006600"/>
                </a:solidFill>
                <a:latin typeface=".VnAvant" pitchFamily="34" charset="0"/>
              </a:rPr>
              <a:t> h¸ to </a:t>
            </a:r>
            <a:r>
              <a:rPr lang="en-US" sz="2800" b="1" dirty="0" err="1" smtClean="0">
                <a:solidFill>
                  <a:srgbClr val="006600"/>
                </a:solidFill>
                <a:latin typeface=".VnAvant" pitchFamily="34" charset="0"/>
              </a:rPr>
              <a:t>miÖng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Ha!Ha</a:t>
            </a:r>
            <a:r>
              <a:rPr lang="en-US" sz="2800" b="1" dirty="0" smtClean="0">
                <a:solidFill>
                  <a:srgbClr val="006600"/>
                </a:solidFill>
                <a:latin typeface=".VnAvant" pitchFamily="34" charset="0"/>
              </a:rPr>
              <a:t>! </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675" y="1157989"/>
            <a:ext cx="3082582" cy="242131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207306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8" y="946150"/>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954107"/>
          </a:xfrm>
          <a:prstGeom prst="rect">
            <a:avLst/>
          </a:prstGeom>
          <a:noFill/>
        </p:spPr>
        <p:txBody>
          <a:bodyPr wrap="square" rtlCol="0">
            <a:spAutoFit/>
          </a:bodyPr>
          <a:lstStyle/>
          <a:p>
            <a:pPr algn="just"/>
            <a:r>
              <a:rPr lang="en-US" sz="2800" b="1" dirty="0" err="1" smtClean="0">
                <a:solidFill>
                  <a:srgbClr val="006600"/>
                </a:solidFill>
                <a:latin typeface=".VnAvant" pitchFamily="34" charset="0"/>
              </a:rPr>
              <a:t>ChØ</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îi</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Ha!Ha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lËp</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tøc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nh¶y</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ra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khái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måm</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ch¹y </a:t>
            </a:r>
            <a:r>
              <a:rPr lang="en-US" sz="2800" b="1" dirty="0" err="1" smtClean="0">
                <a:solidFill>
                  <a:srgbClr val="006600"/>
                </a:solidFill>
                <a:latin typeface=".VnAvant" pitchFamily="34" charset="0"/>
              </a:rPr>
              <a:t>biÕn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vµo</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rõng</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2127" y="1106239"/>
            <a:ext cx="3279016" cy="264815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516834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0"/>
            <a:ext cx="9144000" cy="5715000"/>
          </a:xfrm>
          <a:prstGeom prst="rect">
            <a:avLst/>
          </a:prstGeom>
        </p:spPr>
      </p:pic>
      <p:sp>
        <p:nvSpPr>
          <p:cNvPr id="4" name="TextBox 3"/>
          <p:cNvSpPr txBox="1"/>
          <p:nvPr/>
        </p:nvSpPr>
        <p:spPr>
          <a:xfrm>
            <a:off x="2859315" y="1362882"/>
            <a:ext cx="5471885" cy="2492990"/>
          </a:xfrm>
          <a:prstGeom prst="rect">
            <a:avLst/>
          </a:prstGeom>
          <a:noFill/>
        </p:spPr>
        <p:txBody>
          <a:bodyPr wrap="square" rtlCol="0">
            <a:spAutoFit/>
          </a:bodyPr>
          <a:lstStyle/>
          <a:p>
            <a:pPr algn="just">
              <a:lnSpc>
                <a:spcPct val="150000"/>
              </a:lnSpc>
            </a:pPr>
            <a:r>
              <a:rPr lang="en-US" sz="2600" dirty="0" err="1" smtClean="0">
                <a:solidFill>
                  <a:srgbClr val="0000CC"/>
                </a:solidFill>
                <a:latin typeface=".VnAvant" pitchFamily="34" charset="0"/>
              </a:rPr>
              <a:t>C©u</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chuyÖn</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khuyªn</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c¸c</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em</a:t>
            </a:r>
            <a:r>
              <a:rPr lang="en-US" sz="2600" dirty="0" smtClean="0">
                <a:solidFill>
                  <a:srgbClr val="0000CC"/>
                </a:solidFill>
                <a:latin typeface=".VnAvant" pitchFamily="34" charset="0"/>
              </a:rPr>
              <a:t>: </a:t>
            </a:r>
          </a:p>
          <a:p>
            <a:pPr algn="just">
              <a:lnSpc>
                <a:spcPct val="150000"/>
              </a:lnSpc>
            </a:pPr>
            <a:r>
              <a:rPr lang="en-US" sz="2600" dirty="0" err="1" smtClean="0">
                <a:solidFill>
                  <a:srgbClr val="0000CC"/>
                </a:solidFill>
                <a:latin typeface=".VnAvant" pitchFamily="34" charset="0"/>
              </a:rPr>
              <a:t>Khi</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gÆp</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chuyÖn</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nguy</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hiÓm</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h·y</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b×nh</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tÜnh</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th«ng</a:t>
            </a:r>
            <a:r>
              <a:rPr lang="en-US" sz="2600" dirty="0" smtClean="0">
                <a:solidFill>
                  <a:srgbClr val="0000CC"/>
                </a:solidFill>
                <a:latin typeface=".VnAvant" pitchFamily="34" charset="0"/>
              </a:rPr>
              <a:t> minh </a:t>
            </a:r>
            <a:r>
              <a:rPr lang="en-US" sz="2600" dirty="0" err="1" smtClean="0">
                <a:solidFill>
                  <a:srgbClr val="0000CC"/>
                </a:solidFill>
                <a:latin typeface=".VnAvant" pitchFamily="34" charset="0"/>
              </a:rPr>
              <a:t>nghÜ</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c¸ch</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cøu</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m×nh</a:t>
            </a:r>
            <a:endParaRPr lang="en-US" sz="2600" dirty="0">
              <a:solidFill>
                <a:srgbClr val="0000CC"/>
              </a:solidFill>
              <a:latin typeface=".VnAvant" pitchFamily="34" charset="0"/>
            </a:endParaRPr>
          </a:p>
        </p:txBody>
      </p:sp>
    </p:spTree>
    <p:extLst>
      <p:ext uri="{BB962C8B-B14F-4D97-AF65-F5344CB8AC3E}">
        <p14:creationId xmlns:p14="http://schemas.microsoft.com/office/powerpoint/2010/main" val="40977859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WordArt 3"/>
          <p:cNvSpPr>
            <a:spLocks noChangeArrowheads="1" noChangeShapeType="1" noTextEdit="1"/>
          </p:cNvSpPr>
          <p:nvPr/>
        </p:nvSpPr>
        <p:spPr bwMode="auto">
          <a:xfrm>
            <a:off x="1341438" y="1841500"/>
            <a:ext cx="6553200" cy="1608667"/>
          </a:xfrm>
          <a:prstGeom prst="rect">
            <a:avLst/>
          </a:prstGeom>
        </p:spPr>
        <p:txBody>
          <a:bodyPr wrap="none" fromWordArt="1">
            <a:prstTxWarp prst="textCanUp">
              <a:avLst>
                <a:gd name="adj" fmla="val 85713"/>
              </a:avLst>
            </a:prstTxWarp>
          </a:bodyPr>
          <a:lstStyle/>
          <a:p>
            <a:pPr algn="ctr"/>
            <a:r>
              <a:rPr lang="it-IT" sz="3600" kern="10" spc="-360" dirty="0" smtClean="0">
                <a:ln w="12700">
                  <a:solidFill>
                    <a:srgbClr val="CCFFCC"/>
                  </a:solidFill>
                  <a:round/>
                  <a:headEnd/>
                  <a:tailEnd/>
                </a:ln>
                <a:solidFill>
                  <a:srgbClr val="FF0000"/>
                </a:solidFill>
                <a:latin typeface="VNI-Juni" pitchFamily="2" charset="0"/>
              </a:rPr>
              <a:t>TRAÂN TROÏNG CAÙM ÔN</a:t>
            </a:r>
            <a:endParaRPr lang="en-US" sz="3600" kern="10" spc="-360" dirty="0">
              <a:ln w="12700">
                <a:solidFill>
                  <a:srgbClr val="CCFFCC"/>
                </a:solidFill>
                <a:round/>
                <a:headEnd/>
                <a:tailEnd/>
              </a:ln>
              <a:solidFill>
                <a:srgbClr val="FF0000"/>
              </a:solidFill>
              <a:latin typeface="VNI-Juni" pitchFamily="2" charset="0"/>
            </a:endParaRPr>
          </a:p>
        </p:txBody>
      </p:sp>
      <p:sp>
        <p:nvSpPr>
          <p:cNvPr id="5" name="Oval 4"/>
          <p:cNvSpPr/>
          <p:nvPr/>
        </p:nvSpPr>
        <p:spPr>
          <a:xfrm>
            <a:off x="4672013" y="3829183"/>
            <a:ext cx="46038" cy="38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5000625" y="2440782"/>
            <a:ext cx="71438" cy="38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5-Point Star 8"/>
          <p:cNvSpPr/>
          <p:nvPr/>
        </p:nvSpPr>
        <p:spPr>
          <a:xfrm>
            <a:off x="7715250" y="476250"/>
            <a:ext cx="914400" cy="762000"/>
          </a:xfrm>
          <a:prstGeom prst="star5">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rgbClr val="FF0000"/>
              </a:solidFill>
            </a:endParaRPr>
          </a:p>
        </p:txBody>
      </p:sp>
      <p:sp>
        <p:nvSpPr>
          <p:cNvPr id="11" name="5-Point Star 10"/>
          <p:cNvSpPr/>
          <p:nvPr/>
        </p:nvSpPr>
        <p:spPr>
          <a:xfrm>
            <a:off x="7786688" y="4762500"/>
            <a:ext cx="914400" cy="762000"/>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6600"/>
              </a:solidFill>
            </a:endParaRPr>
          </a:p>
        </p:txBody>
      </p:sp>
      <p:pic>
        <p:nvPicPr>
          <p:cNvPr id="8"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95400" cy="14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01" y="3668669"/>
            <a:ext cx="1979613" cy="20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3763" y="3698655"/>
            <a:ext cx="2000250" cy="20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03481">
            <a:off x="7779016" y="74348"/>
            <a:ext cx="143933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577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93276"/>
            <a:ext cx="9141569" cy="5121724"/>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709390"/>
            <a:ext cx="8868228" cy="4878610"/>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2" name="TextBox 1"/>
          <p:cNvSpPr txBox="1"/>
          <p:nvPr/>
        </p:nvSpPr>
        <p:spPr>
          <a:xfrm>
            <a:off x="3338292" y="-2029"/>
            <a:ext cx="4108817" cy="584775"/>
          </a:xfrm>
          <a:prstGeom prst="rect">
            <a:avLst/>
          </a:prstGeom>
          <a:noFill/>
        </p:spPr>
        <p:txBody>
          <a:bodyPr wrap="none" rtlCol="0">
            <a:spAutoFit/>
          </a:bodyPr>
          <a:lstStyle/>
          <a:p>
            <a:r>
              <a:rPr lang="en-US" sz="3200" b="1" dirty="0" err="1" smtClean="0">
                <a:solidFill>
                  <a:srgbClr val="FF0000"/>
                </a:solidFill>
                <a:latin typeface=".VnAvant" pitchFamily="34" charset="0"/>
              </a:rPr>
              <a:t>Chó</a:t>
            </a:r>
            <a:r>
              <a:rPr lang="en-US" sz="3200" b="1" dirty="0" smtClean="0">
                <a:solidFill>
                  <a:srgbClr val="FF0000"/>
                </a:solidFill>
                <a:latin typeface=".VnAvant" pitchFamily="34" charset="0"/>
              </a:rPr>
              <a:t> </a:t>
            </a:r>
            <a:r>
              <a:rPr lang="en-US" sz="3200" b="1" dirty="0" err="1" smtClean="0">
                <a:solidFill>
                  <a:srgbClr val="FF0000"/>
                </a:solidFill>
                <a:latin typeface=".VnAvant" pitchFamily="34" charset="0"/>
              </a:rPr>
              <a:t>thá</a:t>
            </a:r>
            <a:r>
              <a:rPr lang="en-US" sz="3200" b="1" dirty="0" smtClean="0">
                <a:solidFill>
                  <a:srgbClr val="FF0000"/>
                </a:solidFill>
                <a:latin typeface=".VnAvant" pitchFamily="34" charset="0"/>
              </a:rPr>
              <a:t> </a:t>
            </a:r>
            <a:r>
              <a:rPr lang="en-US" sz="3200" b="1" dirty="0" err="1" smtClean="0">
                <a:solidFill>
                  <a:srgbClr val="FF0000"/>
                </a:solidFill>
                <a:latin typeface=".VnAvant" pitchFamily="34" charset="0"/>
              </a:rPr>
              <a:t>th«ng</a:t>
            </a:r>
            <a:r>
              <a:rPr lang="en-US" sz="3200" b="1" dirty="0" smtClean="0">
                <a:solidFill>
                  <a:srgbClr val="FF0000"/>
                </a:solidFill>
                <a:latin typeface=".VnAvant" pitchFamily="34" charset="0"/>
              </a:rPr>
              <a:t> minh</a:t>
            </a:r>
            <a:endParaRPr lang="en-US" sz="3200" b="1" dirty="0">
              <a:solidFill>
                <a:srgbClr val="FF0000"/>
              </a:solidFill>
              <a:latin typeface=".VnAvant" pitchFamily="34" charset="0"/>
            </a:endParaRPr>
          </a:p>
        </p:txBody>
      </p:sp>
      <p:sp>
        <p:nvSpPr>
          <p:cNvPr id="17" name="TextBox 16"/>
          <p:cNvSpPr txBox="1"/>
          <p:nvPr/>
        </p:nvSpPr>
        <p:spPr>
          <a:xfrm>
            <a:off x="279974" y="665848"/>
            <a:ext cx="8333907" cy="830997"/>
          </a:xfrm>
          <a:prstGeom prst="rect">
            <a:avLst/>
          </a:prstGeom>
          <a:noFill/>
        </p:spPr>
        <p:txBody>
          <a:bodyPr wrap="square" rtlCol="0">
            <a:spAutoFit/>
          </a:bodyPr>
          <a:lstStyle/>
          <a:p>
            <a:pPr algn="just"/>
            <a:r>
              <a:rPr lang="en-US" sz="2400" b="1" dirty="0" err="1" smtClean="0">
                <a:solidFill>
                  <a:srgbClr val="FF0000"/>
                </a:solidFill>
                <a:latin typeface=".VnAvant" pitchFamily="34" charset="0"/>
              </a:rPr>
              <a:t>C¸c</a:t>
            </a:r>
            <a:r>
              <a:rPr lang="en-US" sz="2400" b="1" dirty="0" smtClean="0">
                <a:solidFill>
                  <a:srgbClr val="FF0000"/>
                </a:solidFill>
                <a:latin typeface=".VnAvant" pitchFamily="34" charset="0"/>
              </a:rPr>
              <a:t> con </a:t>
            </a:r>
            <a:r>
              <a:rPr lang="en-US" sz="2400" b="1" dirty="0" err="1" smtClean="0">
                <a:solidFill>
                  <a:srgbClr val="FF0000"/>
                </a:solidFill>
                <a:latin typeface=".VnAvant" pitchFamily="34" charset="0"/>
              </a:rPr>
              <a:t>h·y</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quan</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s¸t</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tranh</a:t>
            </a:r>
            <a:r>
              <a:rPr lang="en-US" sz="2400" b="1" dirty="0" smtClean="0">
                <a:solidFill>
                  <a:srgbClr val="FF0000"/>
                </a:solidFill>
                <a:latin typeface=".VnAvant" pitchFamily="34" charset="0"/>
              </a:rPr>
              <a:t> vµ ®</a:t>
            </a:r>
            <a:r>
              <a:rPr lang="en-US" sz="2400" b="1" dirty="0" err="1" smtClean="0">
                <a:solidFill>
                  <a:srgbClr val="FF0000"/>
                </a:solidFill>
                <a:latin typeface=".VnAvant" pitchFamily="34" charset="0"/>
              </a:rPr>
              <a:t>o¸n</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cho</a:t>
            </a:r>
            <a:r>
              <a:rPr lang="en-US" sz="2400" b="1" dirty="0" smtClean="0">
                <a:solidFill>
                  <a:srgbClr val="FF0000"/>
                </a:solidFill>
                <a:latin typeface=".VnAvant" pitchFamily="34" charset="0"/>
              </a:rPr>
              <a:t> c« </a:t>
            </a:r>
            <a:r>
              <a:rPr lang="en-US" sz="2400" b="1" dirty="0" err="1" smtClean="0">
                <a:solidFill>
                  <a:srgbClr val="FF0000"/>
                </a:solidFill>
                <a:latin typeface=".VnAvant" pitchFamily="34" charset="0"/>
              </a:rPr>
              <a:t>néi</a:t>
            </a:r>
            <a:r>
              <a:rPr lang="en-US" sz="2400" b="1" dirty="0" smtClean="0">
                <a:solidFill>
                  <a:srgbClr val="FF0000"/>
                </a:solidFill>
                <a:latin typeface=".VnAvant" pitchFamily="34" charset="0"/>
              </a:rPr>
              <a:t> dung </a:t>
            </a:r>
            <a:r>
              <a:rPr lang="en-US" sz="2400" b="1" dirty="0" err="1" smtClean="0">
                <a:solidFill>
                  <a:srgbClr val="FF0000"/>
                </a:solidFill>
                <a:latin typeface=".VnAvant" pitchFamily="34" charset="0"/>
              </a:rPr>
              <a:t>c©u</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chuyÖn</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nµy</a:t>
            </a:r>
            <a:r>
              <a:rPr lang="en-US" sz="2400" b="1" dirty="0" smtClean="0">
                <a:solidFill>
                  <a:srgbClr val="FF0000"/>
                </a:solidFill>
                <a:latin typeface=".VnAvant" pitchFamily="34" charset="0"/>
              </a:rPr>
              <a:t>!</a:t>
            </a:r>
            <a:endParaRPr lang="en-US" sz="2400" b="1" dirty="0">
              <a:solidFill>
                <a:srgbClr val="FF0000"/>
              </a:solidFill>
              <a:latin typeface=".VnAvant" pitchFamily="34" charset="0"/>
            </a:endParaRPr>
          </a:p>
        </p:txBody>
      </p:sp>
      <p:sp>
        <p:nvSpPr>
          <p:cNvPr id="18" name="TextBox 17"/>
          <p:cNvSpPr txBox="1"/>
          <p:nvPr/>
        </p:nvSpPr>
        <p:spPr>
          <a:xfrm>
            <a:off x="81349" y="33999"/>
            <a:ext cx="3251211" cy="523220"/>
          </a:xfrm>
          <a:prstGeom prst="rect">
            <a:avLst/>
          </a:prstGeom>
          <a:noFill/>
        </p:spPr>
        <p:txBody>
          <a:bodyPr wrap="none" rtlCol="0">
            <a:spAutoFit/>
          </a:bodyPr>
          <a:lstStyle/>
          <a:p>
            <a:r>
              <a:rPr lang="en-US" sz="2800" b="1" dirty="0" smtClean="0">
                <a:solidFill>
                  <a:srgbClr val="0000CC"/>
                </a:solidFill>
                <a:latin typeface=".VnAvant" pitchFamily="34" charset="0"/>
              </a:rPr>
              <a:t>1. </a:t>
            </a:r>
            <a:r>
              <a:rPr lang="en-US" sz="2800" b="1" dirty="0" err="1" smtClean="0">
                <a:solidFill>
                  <a:srgbClr val="0000CC"/>
                </a:solidFill>
                <a:latin typeface=".VnAvant" pitchFamily="34" charset="0"/>
              </a:rPr>
              <a:t>Quan</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s¸t</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614" r="9015" b="29074"/>
          <a:stretch/>
        </p:blipFill>
        <p:spPr>
          <a:xfrm>
            <a:off x="758936" y="1613750"/>
            <a:ext cx="2076888" cy="1482537"/>
          </a:xfrm>
          <a:prstGeom prst="rect">
            <a:avLst/>
          </a:prstGeom>
          <a:effectLst>
            <a:glow rad="139700">
              <a:schemeClr val="accent1">
                <a:satMod val="175000"/>
                <a:alpha val="40000"/>
              </a:schemeClr>
            </a:glo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578" t="4917" r="9504" b="27169"/>
          <a:stretch/>
        </p:blipFill>
        <p:spPr>
          <a:xfrm>
            <a:off x="6492827" y="1623495"/>
            <a:ext cx="2076888" cy="1408060"/>
          </a:xfrm>
          <a:prstGeom prst="rect">
            <a:avLst/>
          </a:prstGeom>
          <a:effectLst>
            <a:glow rad="139700">
              <a:schemeClr val="accent1">
                <a:satMod val="175000"/>
                <a:alpha val="40000"/>
              </a:schemeClr>
            </a:glow>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7841" t="5026" r="11366" b="27858"/>
          <a:stretch/>
        </p:blipFill>
        <p:spPr>
          <a:xfrm>
            <a:off x="760235" y="3247586"/>
            <a:ext cx="2142917" cy="1437653"/>
          </a:xfrm>
          <a:prstGeom prst="rect">
            <a:avLst/>
          </a:prstGeom>
          <a:effectLst>
            <a:glow rad="139700">
              <a:schemeClr val="accent1">
                <a:satMod val="175000"/>
                <a:alpha val="40000"/>
              </a:schemeClr>
            </a:glow>
          </a:effectLst>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0142" t="3581" r="11740" b="29034"/>
          <a:stretch/>
        </p:blipFill>
        <p:spPr>
          <a:xfrm>
            <a:off x="3654808" y="3293737"/>
            <a:ext cx="2084499" cy="1363922"/>
          </a:xfrm>
          <a:prstGeom prst="rect">
            <a:avLst/>
          </a:prstGeom>
          <a:effectLst>
            <a:glow rad="139700">
              <a:schemeClr val="accent1">
                <a:satMod val="175000"/>
                <a:alpha val="40000"/>
              </a:schemeClr>
            </a:glow>
          </a:effec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6932" t="6010" r="11464" b="27718"/>
          <a:stretch/>
        </p:blipFill>
        <p:spPr>
          <a:xfrm>
            <a:off x="6519178" y="3282624"/>
            <a:ext cx="2044245" cy="1340736"/>
          </a:xfrm>
          <a:prstGeom prst="rect">
            <a:avLst/>
          </a:prstGeom>
          <a:effectLst>
            <a:glow rad="139700">
              <a:schemeClr val="accent1">
                <a:satMod val="175000"/>
                <a:alpha val="40000"/>
              </a:schemeClr>
            </a:glow>
          </a:effectLst>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8769" r="10252" b="33051"/>
          <a:stretch/>
        </p:blipFill>
        <p:spPr>
          <a:xfrm>
            <a:off x="3669322" y="1623494"/>
            <a:ext cx="2084499" cy="1423628"/>
          </a:xfrm>
          <a:prstGeom prst="rect">
            <a:avLst/>
          </a:prstGeom>
          <a:ln>
            <a:solidFill>
              <a:srgbClr val="FFFF99"/>
            </a:solidFill>
          </a:ln>
          <a:effectLst>
            <a:glow rad="139700">
              <a:schemeClr val="accent1">
                <a:satMod val="175000"/>
                <a:alpha val="40000"/>
              </a:schemeClr>
            </a:glow>
          </a:effectLst>
        </p:spPr>
      </p:pic>
      <p:sp>
        <p:nvSpPr>
          <p:cNvPr id="8" name="Rectangle 7"/>
          <p:cNvSpPr/>
          <p:nvPr/>
        </p:nvSpPr>
        <p:spPr>
          <a:xfrm>
            <a:off x="1106971" y="4895269"/>
            <a:ext cx="7180171" cy="523220"/>
          </a:xfrm>
          <a:prstGeom prst="rect">
            <a:avLst/>
          </a:prstGeom>
        </p:spPr>
        <p:txBody>
          <a:bodyPr wrap="none">
            <a:spAutoFit/>
          </a:bodyPr>
          <a:lstStyle/>
          <a:p>
            <a:r>
              <a:rPr lang="en-US" sz="2800" dirty="0" err="1">
                <a:solidFill>
                  <a:srgbClr val="006600"/>
                </a:solidFill>
                <a:latin typeface="Arial" pitchFamily="34" charset="0"/>
                <a:cs typeface="Arial" pitchFamily="34" charset="0"/>
              </a:rPr>
              <a:t>Câu</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chuyện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có</a:t>
            </a:r>
            <a:r>
              <a:rPr lang="en-US" sz="2800" dirty="0">
                <a:solidFill>
                  <a:srgbClr val="006600"/>
                </a:solidFill>
                <a:latin typeface="Arial" pitchFamily="34" charset="0"/>
                <a:cs typeface="Arial" pitchFamily="34" charset="0"/>
              </a:rPr>
              <a:t> 2 </a:t>
            </a:r>
            <a:r>
              <a:rPr lang="en-US" sz="2800" dirty="0" err="1">
                <a:solidFill>
                  <a:srgbClr val="006600"/>
                </a:solidFill>
                <a:latin typeface="Arial" pitchFamily="34" charset="0"/>
                <a:cs typeface="Arial" pitchFamily="34" charset="0"/>
              </a:rPr>
              <a:t>nhân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vật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là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thỏ</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cá</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sấu</a:t>
            </a:r>
            <a:r>
              <a:rPr lang="en-US" sz="2800" dirty="0">
                <a:solidFill>
                  <a:srgbClr val="006600"/>
                </a:solidFill>
                <a:latin typeface="Arial" pitchFamily="34" charset="0"/>
                <a:cs typeface="Arial" pitchFamily="34" charset="0"/>
              </a:rPr>
              <a:t>. </a:t>
            </a:r>
          </a:p>
        </p:txBody>
      </p:sp>
      <p:sp>
        <p:nvSpPr>
          <p:cNvPr id="11" name="Rectangle 10"/>
          <p:cNvSpPr/>
          <p:nvPr/>
        </p:nvSpPr>
        <p:spPr>
          <a:xfrm>
            <a:off x="337614" y="850513"/>
            <a:ext cx="8718883" cy="461665"/>
          </a:xfrm>
          <a:prstGeom prst="rect">
            <a:avLst/>
          </a:prstGeom>
        </p:spPr>
        <p:txBody>
          <a:bodyPr wrap="square">
            <a:spAutoFit/>
          </a:bodyPr>
          <a:lstStyle/>
          <a:p>
            <a:pPr algn="just"/>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Các</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từ</a:t>
            </a:r>
            <a:r>
              <a:rPr lang="en-US" sz="2400" dirty="0">
                <a:solidFill>
                  <a:srgbClr val="FF0000"/>
                </a:solidFill>
                <a:latin typeface="Arial" pitchFamily="34" charset="0"/>
                <a:cs typeface="Arial" pitchFamily="34" charset="0"/>
              </a:rPr>
              <a:t> Hu! Hu!, Ha! Ha! (</a:t>
            </a:r>
            <a:r>
              <a:rPr lang="en-US" sz="2400" dirty="0" err="1">
                <a:solidFill>
                  <a:srgbClr val="FF0000"/>
                </a:solidFill>
                <a:latin typeface="Arial" pitchFamily="34" charset="0"/>
                <a:cs typeface="Arial" pitchFamily="34" charset="0"/>
              </a:rPr>
              <a:t>là</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tiếng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kêu</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của</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cá</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sấu</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có</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nghĩa</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gì</a:t>
            </a:r>
            <a:r>
              <a:rPr lang="en-US" sz="2400" dirty="0">
                <a:solidFill>
                  <a:srgbClr val="FF0000"/>
                </a:solidFill>
                <a:latin typeface="Arial" pitchFamily="34" charset="0"/>
                <a:cs typeface="Arial" pitchFamily="34" charset="0"/>
              </a:rPr>
              <a:t>? </a:t>
            </a:r>
          </a:p>
        </p:txBody>
      </p:sp>
      <p:sp>
        <p:nvSpPr>
          <p:cNvPr id="12" name="Rectangle 11"/>
          <p:cNvSpPr/>
          <p:nvPr/>
        </p:nvSpPr>
        <p:spPr>
          <a:xfrm>
            <a:off x="319311" y="4822058"/>
            <a:ext cx="8661244" cy="707886"/>
          </a:xfrm>
          <a:prstGeom prst="rect">
            <a:avLst/>
          </a:prstGeom>
          <a:solidFill>
            <a:schemeClr val="bg1"/>
          </a:solidFill>
        </p:spPr>
        <p:txBody>
          <a:bodyPr wrap="square">
            <a:spAutoFit/>
          </a:bodyPr>
          <a:lstStyle/>
          <a:p>
            <a:r>
              <a:rPr lang="vi-VN" sz="2000" dirty="0">
                <a:solidFill>
                  <a:srgbClr val="006600"/>
                </a:solidFill>
              </a:rPr>
              <a:t>Cá sấu đớp thỏ. Khi cá sấu kêu Hu! Hu! thì miệng nó khép lại gần kín. Còn khi nó kêu Ha! Ha! thì miệng nó mở to ra, thỏ nhảy khỏi miệng cá sấu.</a:t>
            </a:r>
            <a:endParaRPr lang="en-US" sz="2000" dirty="0">
              <a:solidFill>
                <a:srgbClr val="006600"/>
              </a:solidFill>
            </a:endParaRPr>
          </a:p>
        </p:txBody>
      </p:sp>
    </p:spTree>
    <p:extLst>
      <p:ext uri="{BB962C8B-B14F-4D97-AF65-F5344CB8AC3E}">
        <p14:creationId xmlns:p14="http://schemas.microsoft.com/office/powerpoint/2010/main" val="2040037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660" y="145247"/>
            <a:ext cx="8643257" cy="1815882"/>
          </a:xfrm>
          <a:prstGeom prst="rect">
            <a:avLst/>
          </a:prstGeom>
        </p:spPr>
        <p:txBody>
          <a:bodyPr wrap="square">
            <a:spAutoFit/>
          </a:bodyPr>
          <a:lstStyle/>
          <a:p>
            <a:pPr algn="just"/>
            <a:r>
              <a:rPr lang="vi-VN" sz="2800" dirty="0">
                <a:solidFill>
                  <a:srgbClr val="FF0000"/>
                </a:solidFill>
              </a:rPr>
              <a:t> Câu chuyện kể về một chú thỏ con bị cá sấu đớp. Thế mà thỏ vẫn thoát khỏi miệng cá sấu. Làm thế nào cho cá sấu mở miệng? Thỏ đã nghĩ ra cách gì để lừa cá sấu mở miệng?</a:t>
            </a:r>
            <a:endParaRPr lang="en-US" sz="28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20" y="1858963"/>
            <a:ext cx="3669393" cy="370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288" y="1830222"/>
            <a:ext cx="4249058" cy="368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564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93276"/>
            <a:ext cx="9141569" cy="512172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593276"/>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sz="2800">
              <a:latin typeface="Arial" pitchFamily="34" charset="0"/>
              <a:cs typeface="Arial" pitchFamily="34" charset="0"/>
            </a:endParaRPr>
          </a:p>
        </p:txBody>
      </p:sp>
      <p:sp>
        <p:nvSpPr>
          <p:cNvPr id="10" name="Rectangle 6"/>
          <p:cNvSpPr txBox="1">
            <a:spLocks noChangeArrowheads="1"/>
          </p:cNvSpPr>
          <p:nvPr/>
        </p:nvSpPr>
        <p:spPr>
          <a:xfrm>
            <a:off x="130629" y="718351"/>
            <a:ext cx="8868228" cy="4924079"/>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13" name="TextBox 12"/>
          <p:cNvSpPr txBox="1"/>
          <p:nvPr/>
        </p:nvSpPr>
        <p:spPr>
          <a:xfrm>
            <a:off x="81349" y="48513"/>
            <a:ext cx="3251211" cy="523220"/>
          </a:xfrm>
          <a:prstGeom prst="rect">
            <a:avLst/>
          </a:prstGeom>
          <a:noFill/>
        </p:spPr>
        <p:txBody>
          <a:bodyPr wrap="none" rtlCol="0">
            <a:spAutoFit/>
          </a:bodyPr>
          <a:lstStyle/>
          <a:p>
            <a:r>
              <a:rPr lang="en-US" sz="2800" b="1" dirty="0" smtClean="0">
                <a:solidFill>
                  <a:srgbClr val="0000CC"/>
                </a:solidFill>
                <a:latin typeface=".VnAvant" pitchFamily="34" charset="0"/>
              </a:rPr>
              <a:t>1. </a:t>
            </a:r>
            <a:r>
              <a:rPr lang="en-US" sz="2800" b="1" dirty="0" err="1" smtClean="0">
                <a:solidFill>
                  <a:srgbClr val="0000CC"/>
                </a:solidFill>
                <a:latin typeface=".VnAvant" pitchFamily="34" charset="0"/>
              </a:rPr>
              <a:t>Quan</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s¸t</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sp>
        <p:nvSpPr>
          <p:cNvPr id="16" name="TextBox 15"/>
          <p:cNvSpPr txBox="1"/>
          <p:nvPr/>
        </p:nvSpPr>
        <p:spPr>
          <a:xfrm>
            <a:off x="3338292" y="41513"/>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032" y="965956"/>
            <a:ext cx="2641599" cy="2026356"/>
          </a:xfrm>
          <a:prstGeom prst="rect">
            <a:avLst/>
          </a:prstGeom>
          <a:effectLst>
            <a:glow rad="101600">
              <a:schemeClr val="accent2">
                <a:satMod val="175000"/>
                <a:alpha val="40000"/>
              </a:schemeClr>
            </a:glo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3" y="965956"/>
            <a:ext cx="2476520" cy="2078000"/>
          </a:xfrm>
          <a:prstGeom prst="rect">
            <a:avLst/>
          </a:prstGeom>
          <a:effectLst>
            <a:glow rad="101600">
              <a:schemeClr val="accent2">
                <a:satMod val="175000"/>
                <a:alpha val="40000"/>
              </a:schemeClr>
            </a:glo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850" y="983035"/>
            <a:ext cx="2499293" cy="2009277"/>
          </a:xfrm>
          <a:prstGeom prst="rect">
            <a:avLst/>
          </a:prstGeom>
          <a:effectLst>
            <a:glow rad="101600">
              <a:schemeClr val="accent2">
                <a:satMod val="175000"/>
                <a:alpha val="40000"/>
              </a:schemeClr>
            </a:glo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993" y="3329768"/>
            <a:ext cx="2476520" cy="2055227"/>
          </a:xfrm>
          <a:prstGeom prst="rect">
            <a:avLst/>
          </a:prstGeom>
          <a:effectLst>
            <a:glow rad="101600">
              <a:schemeClr val="accent2">
                <a:satMod val="175000"/>
                <a:alpha val="40000"/>
              </a:schemeClr>
            </a:glow>
          </a:effec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2105" y="3329769"/>
            <a:ext cx="2587526" cy="2032455"/>
          </a:xfrm>
          <a:prstGeom prst="rect">
            <a:avLst/>
          </a:prstGeom>
          <a:effectLst>
            <a:glow rad="101600">
              <a:schemeClr val="accent2">
                <a:satMod val="175000"/>
                <a:alpha val="40000"/>
              </a:schemeClr>
            </a:glow>
          </a:effectLst>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9850" y="3315255"/>
            <a:ext cx="2544838" cy="2055227"/>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680099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5849" y="3955"/>
            <a:ext cx="2784737" cy="523220"/>
          </a:xfrm>
          <a:prstGeom prst="rect">
            <a:avLst/>
          </a:prstGeom>
        </p:spPr>
        <p:txBody>
          <a:bodyPr wrap="none">
            <a:spAutoFit/>
          </a:bodyPr>
          <a:lstStyle/>
          <a:p>
            <a:pPr algn="ctr"/>
            <a:r>
              <a:rPr lang="en-US" sz="2800" err="1">
                <a:solidFill>
                  <a:srgbClr val="FF0000"/>
                </a:solidFill>
                <a:latin typeface="Arial" pitchFamily="34" charset="0"/>
                <a:cs typeface="Arial" pitchFamily="34" charset="0"/>
              </a:rPr>
              <a:t>Nghe</a:t>
            </a:r>
            <a:r>
              <a:rPr lang="en-US" sz="2800">
                <a:solidFill>
                  <a:srgbClr val="FF0000"/>
                </a:solidFill>
                <a:latin typeface="Arial" pitchFamily="34" charset="0"/>
                <a:cs typeface="Arial" pitchFamily="34" charset="0"/>
              </a:rPr>
              <a:t> </a:t>
            </a:r>
            <a:r>
              <a:rPr lang="en-US" sz="2800" smtClean="0">
                <a:solidFill>
                  <a:srgbClr val="FF0000"/>
                </a:solidFill>
                <a:latin typeface="Arial" pitchFamily="34" charset="0"/>
                <a:cs typeface="Arial" pitchFamily="34" charset="0"/>
              </a:rPr>
              <a:t>kể </a:t>
            </a:r>
            <a:r>
              <a:rPr lang="en-US" sz="2800" dirty="0" err="1">
                <a:solidFill>
                  <a:srgbClr val="FF0000"/>
                </a:solidFill>
                <a:latin typeface="Arial" pitchFamily="34" charset="0"/>
                <a:cs typeface="Arial" pitchFamily="34" charset="0"/>
              </a:rPr>
              <a:t>chuyện</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27175"/>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6" name="Rectangle 5"/>
          <p:cNvSpPr/>
          <p:nvPr/>
        </p:nvSpPr>
        <p:spPr>
          <a:xfrm>
            <a:off x="0" y="527175"/>
            <a:ext cx="9144000" cy="707886"/>
          </a:xfrm>
          <a:prstGeom prst="rect">
            <a:avLst/>
          </a:prstGeom>
        </p:spPr>
        <p:txBody>
          <a:bodyPr wrap="square">
            <a:spAutoFit/>
          </a:bodyPr>
          <a:lstStyle/>
          <a:p>
            <a:pPr algn="just"/>
            <a:r>
              <a:rPr lang="vi-VN" sz="2000" dirty="0">
                <a:solidFill>
                  <a:srgbClr val="006600"/>
                </a:solidFill>
              </a:rPr>
              <a:t>(1)	Có một chú thỏ con đi đến bờ sông ăn cỏ. Lát sau, thỏ khát nước. Nó lần xuống sông uống nước thì thấy một con cá sấu to xù đang nằm ờ đó.</a:t>
            </a:r>
          </a:p>
        </p:txBody>
      </p:sp>
      <p:sp>
        <p:nvSpPr>
          <p:cNvPr id="7" name="Rectangle 6"/>
          <p:cNvSpPr/>
          <p:nvPr/>
        </p:nvSpPr>
        <p:spPr>
          <a:xfrm>
            <a:off x="-1" y="1235061"/>
            <a:ext cx="8984343" cy="707886"/>
          </a:xfrm>
          <a:prstGeom prst="rect">
            <a:avLst/>
          </a:prstGeom>
        </p:spPr>
        <p:txBody>
          <a:bodyPr wrap="square">
            <a:spAutoFit/>
          </a:bodyPr>
          <a:lstStyle/>
          <a:p>
            <a:pPr algn="just"/>
            <a:r>
              <a:rPr lang="vi-VN" sz="2000" dirty="0">
                <a:solidFill>
                  <a:srgbClr val="006600"/>
                </a:solidFill>
              </a:rPr>
              <a:t>(2)	Cá sấu nhìn thấy thỏ thì nằm im, giả vờ ngủ. Thỏ tưởng cá sấu đang ngủ nên rón rén đi xuống mép nước. Bất ngờ, cá sấu vọt tới, đớp thỏ.</a:t>
            </a:r>
          </a:p>
        </p:txBody>
      </p:sp>
      <p:sp>
        <p:nvSpPr>
          <p:cNvPr id="8" name="Rectangle 7"/>
          <p:cNvSpPr/>
          <p:nvPr/>
        </p:nvSpPr>
        <p:spPr>
          <a:xfrm>
            <a:off x="0" y="1970514"/>
            <a:ext cx="9144000" cy="400110"/>
          </a:xfrm>
          <a:prstGeom prst="rect">
            <a:avLst/>
          </a:prstGeom>
        </p:spPr>
        <p:txBody>
          <a:bodyPr wrap="square">
            <a:spAutoFit/>
          </a:bodyPr>
          <a:lstStyle/>
          <a:p>
            <a:pPr algn="just"/>
            <a:r>
              <a:rPr lang="vi-VN" sz="2000" smtClean="0">
                <a:solidFill>
                  <a:srgbClr val="006600"/>
                </a:solidFill>
              </a:rPr>
              <a:t>(3)	Trước khi nuốt mồi, cá sấu tru mõm kêu lên “Hu! Hu!” để doạ thỏ cho vui.</a:t>
            </a:r>
            <a:endParaRPr lang="vi-VN" sz="2000" dirty="0">
              <a:solidFill>
                <a:srgbClr val="006600"/>
              </a:solidFill>
            </a:endParaRPr>
          </a:p>
        </p:txBody>
      </p:sp>
      <p:sp>
        <p:nvSpPr>
          <p:cNvPr id="9" name="Rectangle 8"/>
          <p:cNvSpPr/>
          <p:nvPr/>
        </p:nvSpPr>
        <p:spPr>
          <a:xfrm>
            <a:off x="36286" y="2366893"/>
            <a:ext cx="8860971" cy="1015663"/>
          </a:xfrm>
          <a:prstGeom prst="rect">
            <a:avLst/>
          </a:prstGeom>
        </p:spPr>
        <p:txBody>
          <a:bodyPr wrap="square">
            <a:spAutoFit/>
          </a:bodyPr>
          <a:lstStyle/>
          <a:p>
            <a:pPr algn="just"/>
            <a:r>
              <a:rPr lang="vi-VN" sz="2000" dirty="0">
                <a:solidFill>
                  <a:srgbClr val="006600"/>
                </a:solidFill>
              </a:rPr>
              <a:t>(4)	Thỏ nằm trong mồm cá sấu sợ chết khiếp nhưng vần cố bình tĩnh nghĩ mẹo thoát thân. Nó bảo cá sấu: “Anh kêu Hu! Hu! thì chắng có gì đáng sợ. Anh phải kêu Haỉ Ha! thì may ra mới doạ được tôi”.</a:t>
            </a:r>
          </a:p>
        </p:txBody>
      </p:sp>
      <p:sp>
        <p:nvSpPr>
          <p:cNvPr id="10" name="Rectangle 9"/>
          <p:cNvSpPr/>
          <p:nvPr/>
        </p:nvSpPr>
        <p:spPr>
          <a:xfrm>
            <a:off x="36286" y="3337553"/>
            <a:ext cx="8948056" cy="707886"/>
          </a:xfrm>
          <a:prstGeom prst="rect">
            <a:avLst/>
          </a:prstGeom>
        </p:spPr>
        <p:txBody>
          <a:bodyPr wrap="square">
            <a:spAutoFit/>
          </a:bodyPr>
          <a:lstStyle/>
          <a:p>
            <a:pPr algn="just"/>
            <a:r>
              <a:rPr lang="en-US" sz="2000" dirty="0">
                <a:solidFill>
                  <a:srgbClr val="006600"/>
                </a:solidFill>
                <a:latin typeface="Arial" pitchFamily="34" charset="0"/>
                <a:cs typeface="Arial" pitchFamily="34" charset="0"/>
              </a:rPr>
              <a:t>(5)	</a:t>
            </a:r>
            <a:r>
              <a:rPr lang="en-US" sz="2000" dirty="0" err="1">
                <a:solidFill>
                  <a:srgbClr val="006600"/>
                </a:solidFill>
                <a:latin typeface="Arial" pitchFamily="34" charset="0"/>
                <a:cs typeface="Arial" pitchFamily="34" charset="0"/>
              </a:rPr>
              <a:t>Nghe</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thỏ</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nói</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thế</a:t>
            </a:r>
            <a:r>
              <a:rPr lang="en-US" sz="2000" dirty="0">
                <a:solidFill>
                  <a:srgbClr val="006600"/>
                </a:solidFill>
                <a:latin typeface="Arial" pitchFamily="34" charset="0"/>
                <a:cs typeface="Arial" pitchFamily="34" charset="0"/>
              </a:rPr>
              <a:t>, con </a:t>
            </a:r>
            <a:r>
              <a:rPr lang="en-US" sz="2000" dirty="0" err="1">
                <a:solidFill>
                  <a:srgbClr val="006600"/>
                </a:solidFill>
                <a:latin typeface="Arial" pitchFamily="34" charset="0"/>
                <a:cs typeface="Arial" pitchFamily="34" charset="0"/>
              </a:rPr>
              <a:t>cá</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sấu</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ngu</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ngốc</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lập</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tức</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há</a:t>
            </a:r>
            <a:r>
              <a:rPr lang="en-US" sz="2000" dirty="0">
                <a:solidFill>
                  <a:srgbClr val="006600"/>
                </a:solidFill>
                <a:latin typeface="Arial" pitchFamily="34" charset="0"/>
                <a:cs typeface="Arial" pitchFamily="34" charset="0"/>
              </a:rPr>
              <a:t> to </a:t>
            </a:r>
            <a:r>
              <a:rPr lang="en-US" sz="2000" dirty="0" err="1">
                <a:solidFill>
                  <a:srgbClr val="006600"/>
                </a:solidFill>
                <a:latin typeface="Arial" pitchFamily="34" charset="0"/>
                <a:cs typeface="Arial" pitchFamily="34" charset="0"/>
              </a:rPr>
              <a:t>miệng</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kêu</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lem</a:t>
            </a:r>
            <a:r>
              <a:rPr lang="en-US" sz="2000" dirty="0">
                <a:solidFill>
                  <a:srgbClr val="006600"/>
                </a:solidFill>
                <a:latin typeface="Arial" pitchFamily="34" charset="0"/>
                <a:cs typeface="Arial" pitchFamily="34" charset="0"/>
              </a:rPr>
              <a:t>: “Ha! Ha!”.</a:t>
            </a:r>
          </a:p>
        </p:txBody>
      </p:sp>
      <p:sp>
        <p:nvSpPr>
          <p:cNvPr id="11" name="Rectangle 10"/>
          <p:cNvSpPr/>
          <p:nvPr/>
        </p:nvSpPr>
        <p:spPr>
          <a:xfrm>
            <a:off x="78470" y="4076349"/>
            <a:ext cx="8905871" cy="707886"/>
          </a:xfrm>
          <a:prstGeom prst="rect">
            <a:avLst/>
          </a:prstGeom>
        </p:spPr>
        <p:txBody>
          <a:bodyPr wrap="square">
            <a:spAutoFit/>
          </a:bodyPr>
          <a:lstStyle/>
          <a:p>
            <a:pPr algn="just"/>
            <a:r>
              <a:rPr lang="en-US" sz="2000" dirty="0">
                <a:solidFill>
                  <a:srgbClr val="006600"/>
                </a:solidFill>
                <a:latin typeface="Arial" pitchFamily="34" charset="0"/>
                <a:cs typeface="Arial" pitchFamily="34" charset="0"/>
              </a:rPr>
              <a:t>(6)	</a:t>
            </a:r>
            <a:r>
              <a:rPr lang="en-US" sz="2000" dirty="0" err="1">
                <a:solidFill>
                  <a:srgbClr val="006600"/>
                </a:solidFill>
                <a:latin typeface="Arial" pitchFamily="34" charset="0"/>
                <a:cs typeface="Arial" pitchFamily="34" charset="0"/>
              </a:rPr>
              <a:t>Thỏ</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chỉ</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chờ</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vậy</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lập</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tức</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nhảy</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phổc</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khỏi</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mồm</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cá</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sấu</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chạy</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biến</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vào</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rừng</a:t>
            </a:r>
            <a:r>
              <a:rPr lang="en-US" sz="2000" dirty="0">
                <a:solidFill>
                  <a:srgbClr val="006600"/>
                </a:solidFill>
                <a:latin typeface="Arial" pitchFamily="34" charset="0"/>
                <a:cs typeface="Arial" pitchFamily="34" charset="0"/>
              </a:rPr>
              <a:t>.</a:t>
            </a:r>
          </a:p>
        </p:txBody>
      </p:sp>
    </p:spTree>
    <p:extLst>
      <p:ext uri="{BB962C8B-B14F-4D97-AF65-F5344CB8AC3E}">
        <p14:creationId xmlns:p14="http://schemas.microsoft.com/office/powerpoint/2010/main" val="37885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607790"/>
            <a:ext cx="9141569" cy="5074430"/>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47716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723904"/>
            <a:ext cx="8868228" cy="4878610"/>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18" name="TextBox 17"/>
          <p:cNvSpPr txBox="1"/>
          <p:nvPr/>
        </p:nvSpPr>
        <p:spPr>
          <a:xfrm>
            <a:off x="81349" y="19485"/>
            <a:ext cx="3012363" cy="523220"/>
          </a:xfrm>
          <a:prstGeom prst="rect">
            <a:avLst/>
          </a:prstGeom>
          <a:noFill/>
        </p:spPr>
        <p:txBody>
          <a:bodyPr wrap="none" rtlCol="0">
            <a:spAutoFit/>
          </a:bodyPr>
          <a:lstStyle/>
          <a:p>
            <a:r>
              <a:rPr lang="en-US" sz="2800" b="1" dirty="0" smtClean="0">
                <a:solidFill>
                  <a:srgbClr val="0000CC"/>
                </a:solidFill>
                <a:latin typeface=".VnAvant" pitchFamily="34" charset="0"/>
              </a:rPr>
              <a:t>2. KÓ </a:t>
            </a:r>
            <a:r>
              <a:rPr lang="en-US" sz="2800" b="1" dirty="0" err="1" smtClean="0">
                <a:solidFill>
                  <a:srgbClr val="0000CC"/>
                </a:solidFill>
                <a:latin typeface=".VnAvant" pitchFamily="34" charset="0"/>
              </a:rPr>
              <a:t>theo</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sp>
        <p:nvSpPr>
          <p:cNvPr id="14" name="TextBox 13"/>
          <p:cNvSpPr txBox="1"/>
          <p:nvPr/>
        </p:nvSpPr>
        <p:spPr>
          <a:xfrm>
            <a:off x="3093712" y="39704"/>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7614" r="9015" b="29074"/>
          <a:stretch/>
        </p:blipFill>
        <p:spPr>
          <a:xfrm>
            <a:off x="358056" y="1033175"/>
            <a:ext cx="2662196" cy="2147981"/>
          </a:xfrm>
          <a:prstGeom prst="rect">
            <a:avLst/>
          </a:prstGeom>
          <a:effectLst>
            <a:glow rad="101600">
              <a:schemeClr val="accent2">
                <a:satMod val="175000"/>
                <a:alpha val="40000"/>
              </a:schemeClr>
            </a:glow>
          </a:effectLst>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8578" t="4917" r="9504" b="27169"/>
          <a:stretch/>
        </p:blipFill>
        <p:spPr>
          <a:xfrm>
            <a:off x="6091947" y="1042919"/>
            <a:ext cx="2662198" cy="2040075"/>
          </a:xfrm>
          <a:prstGeom prst="rect">
            <a:avLst/>
          </a:prstGeom>
          <a:effectLst>
            <a:glow rad="101600">
              <a:schemeClr val="accent2">
                <a:satMod val="175000"/>
                <a:alpha val="40000"/>
              </a:schemeClr>
            </a:glow>
          </a:effectLst>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7841" t="5026" r="11366" b="27858"/>
          <a:stretch/>
        </p:blipFill>
        <p:spPr>
          <a:xfrm>
            <a:off x="373869" y="3378197"/>
            <a:ext cx="2646383" cy="2082951"/>
          </a:xfrm>
          <a:prstGeom prst="rect">
            <a:avLst/>
          </a:prstGeom>
          <a:effectLst>
            <a:glow rad="101600">
              <a:schemeClr val="accent2">
                <a:satMod val="175000"/>
                <a:alpha val="40000"/>
              </a:schemeClr>
            </a:glow>
          </a:effectLst>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10142" t="3581" r="11740" b="29034"/>
          <a:stretch/>
        </p:blipFill>
        <p:spPr>
          <a:xfrm>
            <a:off x="3282955" y="3424348"/>
            <a:ext cx="2671953" cy="1976125"/>
          </a:xfrm>
          <a:prstGeom prst="rect">
            <a:avLst/>
          </a:prstGeom>
          <a:effectLst>
            <a:glow rad="101600">
              <a:schemeClr val="accent2">
                <a:satMod val="175000"/>
                <a:alpha val="40000"/>
              </a:schemeClr>
            </a:glow>
          </a:effectLst>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6932" t="6010" r="11464" b="27718"/>
          <a:stretch/>
        </p:blipFill>
        <p:spPr>
          <a:xfrm>
            <a:off x="6132812" y="3413234"/>
            <a:ext cx="2620355" cy="1942531"/>
          </a:xfrm>
          <a:prstGeom prst="rect">
            <a:avLst/>
          </a:prstGeom>
          <a:effectLst>
            <a:glow rad="101600">
              <a:schemeClr val="accent2">
                <a:satMod val="175000"/>
                <a:alpha val="40000"/>
              </a:schemeClr>
            </a:glow>
          </a:effectLst>
        </p:spPr>
      </p:pic>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l="8769" r="10252" b="33051"/>
          <a:stretch/>
        </p:blipFill>
        <p:spPr>
          <a:xfrm>
            <a:off x="3268441" y="1042919"/>
            <a:ext cx="2671953" cy="2062630"/>
          </a:xfrm>
          <a:prstGeom prst="rect">
            <a:avLst/>
          </a:prstGeom>
          <a:ln>
            <a:solidFill>
              <a:srgbClr val="FFFF99"/>
            </a:solidFill>
          </a:ln>
          <a:effectLst>
            <a:glow rad="101600">
              <a:schemeClr val="accent2">
                <a:satMod val="175000"/>
                <a:alpha val="40000"/>
              </a:schemeClr>
            </a:glow>
          </a:effectLst>
        </p:spPr>
      </p:pic>
    </p:spTree>
    <p:extLst>
      <p:ext uri="{BB962C8B-B14F-4D97-AF65-F5344CB8AC3E}">
        <p14:creationId xmlns:p14="http://schemas.microsoft.com/office/powerpoint/2010/main" val="3578972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1384995"/>
          </a:xfrm>
          <a:prstGeom prst="rect">
            <a:avLst/>
          </a:prstGeom>
          <a:noFill/>
        </p:spPr>
        <p:txBody>
          <a:bodyPr wrap="square" rtlCol="0">
            <a:spAutoFit/>
          </a:bodyPr>
          <a:lstStyle/>
          <a:p>
            <a:pPr marL="457200" indent="-457200" algn="just">
              <a:buFontTx/>
              <a:buChar char="-"/>
            </a:pP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con ®</a:t>
            </a:r>
            <a:r>
              <a:rPr lang="en-US" sz="2800" b="1" dirty="0" err="1" smtClean="0">
                <a:solidFill>
                  <a:srgbClr val="006600"/>
                </a:solidFill>
                <a:latin typeface=".VnAvant" pitchFamily="34" charset="0"/>
              </a:rPr>
              <a:t>Õn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bê</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s«ng</a:t>
            </a:r>
            <a:r>
              <a:rPr lang="en-US" sz="2800" b="1" dirty="0" smtClean="0">
                <a:solidFill>
                  <a:srgbClr val="006600"/>
                </a:solidFill>
                <a:latin typeface=".VnAvant" pitchFamily="34" charset="0"/>
              </a:rPr>
              <a:t> ¨n </a:t>
            </a:r>
            <a:r>
              <a:rPr lang="en-US" sz="2800" b="1" dirty="0" err="1" smtClean="0">
                <a:solidFill>
                  <a:srgbClr val="006600"/>
                </a:solidFill>
                <a:latin typeface=".VnAvant" pitchFamily="34" charset="0"/>
              </a:rPr>
              <a:t>cá</a:t>
            </a:r>
            <a:r>
              <a:rPr lang="en-US" sz="2800" b="1" dirty="0" smtClean="0">
                <a:solidFill>
                  <a:srgbClr val="006600"/>
                </a:solidFill>
                <a:latin typeface=".VnAvant" pitchFamily="34" charset="0"/>
              </a:rPr>
              <a:t>.</a:t>
            </a:r>
          </a:p>
          <a:p>
            <a:pPr marL="457200" indent="-457200" algn="just">
              <a:buFontTx/>
              <a:buChar char="-"/>
            </a:pPr>
            <a:r>
              <a:rPr lang="en-US" sz="2800" b="1" dirty="0" err="1" smtClean="0">
                <a:solidFill>
                  <a:srgbClr val="006600"/>
                </a:solidFill>
                <a:latin typeface=".VnAvant" pitchFamily="34" charset="0"/>
              </a:rPr>
              <a:t>Nã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nh×n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thÊy</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xuèng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bê</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s«ng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uèng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n­ưíc</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2306" y="1066800"/>
            <a:ext cx="3161816" cy="2653019"/>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1677998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1384995"/>
          </a:xfrm>
          <a:prstGeom prst="rect">
            <a:avLst/>
          </a:prstGeom>
          <a:noFill/>
        </p:spPr>
        <p:txBody>
          <a:bodyPr wrap="square" rtlCol="0">
            <a:spAutoFit/>
          </a:bodyPr>
          <a:lstStyle/>
          <a:p>
            <a:pPr marL="457200" indent="-457200" algn="just">
              <a:buFontTx/>
              <a:buChar char="-"/>
            </a:pP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t­ưëng</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ang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ngñ</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nªn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rãn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rÐn</a:t>
            </a:r>
            <a:r>
              <a:rPr lang="en-US" sz="2800" b="1" dirty="0" smtClean="0">
                <a:solidFill>
                  <a:srgbClr val="006600"/>
                </a:solidFill>
                <a:latin typeface=".VnAvant" pitchFamily="34" charset="0"/>
              </a:rPr>
              <a:t> ®I </a:t>
            </a:r>
            <a:r>
              <a:rPr lang="en-US" sz="2800" b="1" dirty="0" err="1" smtClean="0">
                <a:solidFill>
                  <a:srgbClr val="006600"/>
                </a:solidFill>
                <a:latin typeface=".VnAvant" pitchFamily="34" charset="0"/>
              </a:rPr>
              <a:t>xuèng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mư­¬ng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n­ưíc</a:t>
            </a:r>
            <a:r>
              <a:rPr lang="en-US" sz="2800" b="1" dirty="0" smtClean="0">
                <a:solidFill>
                  <a:srgbClr val="006600"/>
                </a:solidFill>
                <a:latin typeface=".VnAvant" pitchFamily="34" charset="0"/>
              </a:rPr>
              <a:t>.</a:t>
            </a:r>
          </a:p>
          <a:p>
            <a:pPr marL="457200" indent="-457200" algn="just">
              <a:buFontTx/>
              <a:buChar char="-"/>
            </a:pPr>
            <a:r>
              <a:rPr lang="en-US" sz="2800" b="1" dirty="0" smtClean="0">
                <a:solidFill>
                  <a:srgbClr val="006600"/>
                </a:solidFill>
                <a:latin typeface=".VnAvant" pitchFamily="34" charset="0"/>
              </a:rPr>
              <a:t>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bÊt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ngê</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vät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tíi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íp</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12" y="1253521"/>
            <a:ext cx="2846643" cy="2183644"/>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420123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230883" y="3872592"/>
            <a:ext cx="8667720" cy="954107"/>
          </a:xfrm>
          <a:prstGeom prst="rect">
            <a:avLst/>
          </a:prstGeom>
          <a:noFill/>
        </p:spPr>
        <p:txBody>
          <a:bodyPr wrap="square" rtlCol="0">
            <a:spAutoFit/>
          </a:bodyPr>
          <a:lstStyle/>
          <a:p>
            <a:pPr algn="just"/>
            <a:r>
              <a:rPr lang="en-US" sz="2800" b="1" dirty="0" err="1" smtClean="0">
                <a:solidFill>
                  <a:srgbClr val="006600"/>
                </a:solidFill>
                <a:latin typeface=".VnAvant" pitchFamily="34" charset="0"/>
              </a:rPr>
              <a:t>Tr­ưíc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nuèt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måi</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chu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mâm</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i="1" dirty="0" smtClean="0">
                <a:solidFill>
                  <a:srgbClr val="006600"/>
                </a:solidFill>
                <a:latin typeface=".VnAvant" pitchFamily="34" charset="0"/>
              </a:rPr>
              <a:t>Hu! Hu! </a:t>
            </a:r>
            <a:r>
              <a:rPr lang="en-US" sz="2800" b="1" dirty="0" smtClean="0">
                <a:solidFill>
                  <a:srgbClr val="006600"/>
                </a:solidFill>
                <a:latin typeface=".VnAvant" pitchFamily="34" charset="0"/>
              </a:rPr>
              <a:t>®Ó </a:t>
            </a:r>
            <a:r>
              <a:rPr lang="en-US" sz="2800" b="1" dirty="0" err="1" smtClean="0">
                <a:solidFill>
                  <a:srgbClr val="006600"/>
                </a:solidFill>
                <a:latin typeface=".VnAvant" pitchFamily="34" charset="0"/>
              </a:rPr>
              <a:t>däa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cho</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vui</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784" y="1171720"/>
            <a:ext cx="3089543" cy="2483801"/>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420123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TotalTime>
  <Words>451</Words>
  <Application>Microsoft Office PowerPoint</Application>
  <PresentationFormat>On-screen Show (16:10)</PresentationFormat>
  <Paragraphs>49</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.VnAvant</vt:lpstr>
      <vt:lpstr>宋体</vt:lpstr>
      <vt:lpstr>VNI-Juni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Carcassonno</cp:lastModifiedBy>
  <cp:revision>203</cp:revision>
  <dcterms:created xsi:type="dcterms:W3CDTF">2020-02-10T09:35:50Z</dcterms:created>
  <dcterms:modified xsi:type="dcterms:W3CDTF">2020-10-11T06:54:55Z</dcterms:modified>
</cp:coreProperties>
</file>