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356" r:id="rId2"/>
    <p:sldId id="348" r:id="rId3"/>
    <p:sldId id="256" r:id="rId4"/>
    <p:sldId id="257" r:id="rId5"/>
    <p:sldId id="344" r:id="rId6"/>
    <p:sldId id="337" r:id="rId7"/>
    <p:sldId id="336" r:id="rId8"/>
    <p:sldId id="323" r:id="rId9"/>
    <p:sldId id="355" r:id="rId10"/>
    <p:sldId id="309" r:id="rId11"/>
    <p:sldId id="350" r:id="rId12"/>
    <p:sldId id="351" r:id="rId13"/>
    <p:sldId id="352" r:id="rId14"/>
    <p:sldId id="353" r:id="rId15"/>
    <p:sldId id="354" r:id="rId16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.VnAvant" panose="020B7200000000000000" pitchFamily="34" charset="0"/>
      <p:regular r:id="rId24"/>
      <p:bold r:id="rId25"/>
      <p:italic r:id="rId26"/>
    </p:embeddedFont>
    <p:embeddedFont>
      <p:font typeface="宋体" panose="02010600030101010101" pitchFamily="2" charset="-122"/>
      <p:regular r:id="rId2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FFCC"/>
    <a:srgbClr val="FF99CC"/>
    <a:srgbClr val="FFFF99"/>
    <a:srgbClr val="99FFCC"/>
    <a:srgbClr val="FF66FF"/>
    <a:srgbClr val="0066CC"/>
    <a:srgbClr val="FF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918" y="-27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gif"/><Relationship Id="rId12" Type="http://schemas.openxmlformats.org/officeDocument/2006/relationships/image" Target="../media/image25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2.gif"/><Relationship Id="rId17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20.gif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2.gif"/><Relationship Id="rId17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19.gif"/><Relationship Id="rId4" Type="http://schemas.openxmlformats.org/officeDocument/2006/relationships/audio" Target="../media/audio2.wav"/><Relationship Id="rId9" Type="http://schemas.openxmlformats.org/officeDocument/2006/relationships/image" Target="../media/image20.gif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37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p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2251981"/>
            <a:ext cx="3359604" cy="26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7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2685" y="1441322"/>
            <a:ext cx="50872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Câu chuyện là lời khuyên: Phải chăm chỉ lao động. Vừa biết vui chơi vừa chăm chỉ lao động thì cuộc sống sẽ tốt đẹp, không phải lo lắng gì.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9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7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0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Trong các từ sau, từ nào có chứa vần ăm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022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</a:rPr>
              <a:t>Cặp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sách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8786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B. </a:t>
            </a:r>
            <a:r>
              <a:rPr lang="vi-VN" sz="2000" b="1" dirty="0">
                <a:solidFill>
                  <a:schemeClr val="bg1"/>
                </a:solidFill>
              </a:rPr>
              <a:t>Tăm bông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1946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Tháp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rùa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868030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Quả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trám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Trong các từ sau, từ nào chứa vần ăp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2219705" y="121991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Thắp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sáng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612048" y="1194190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B. </a:t>
            </a:r>
            <a:r>
              <a:rPr lang="en-US" sz="2000" b="1" dirty="0" err="1">
                <a:solidFill>
                  <a:schemeClr val="bg1"/>
                </a:solidFill>
              </a:rPr>
              <a:t>Tháp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rùa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2206837" y="194702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Sáp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màu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5612048" y="1943805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Tham</a:t>
            </a:r>
            <a:r>
              <a:rPr lang="en-US" sz="2000" b="1" dirty="0">
                <a:solidFill>
                  <a:schemeClr val="bg1"/>
                </a:solidFill>
              </a:rPr>
              <a:t> lam</a:t>
            </a:r>
          </a:p>
        </p:txBody>
      </p:sp>
    </p:spTree>
    <p:extLst>
      <p:ext uri="{BB962C8B-B14F-4D97-AF65-F5344CB8AC3E}">
        <p14:creationId xmlns:p14="http://schemas.microsoft.com/office/powerpoint/2010/main" val="42949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8742" y="33893"/>
            <a:ext cx="4180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KiÓm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tra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cò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856" y="1038095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vµ gµ (1)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430" y="1485667"/>
            <a:ext cx="53293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.VnAvant" pitchFamily="34" charset="0"/>
              </a:rPr>
              <a:t>C¶ </a:t>
            </a:r>
            <a:r>
              <a:rPr lang="en-US" sz="2800" dirty="0" err="1" smtClean="0">
                <a:latin typeface=".VnAvant" pitchFamily="34" charset="0"/>
              </a:rPr>
              <a:t>mïa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hÌ</a:t>
            </a:r>
            <a:r>
              <a:rPr lang="en-US" sz="2800" dirty="0" smtClean="0">
                <a:latin typeface=".VnAvant" pitchFamily="34" charset="0"/>
              </a:rPr>
              <a:t>, </a:t>
            </a:r>
            <a:r>
              <a:rPr lang="en-US" sz="2800" dirty="0" err="1" smtClean="0">
                <a:latin typeface=".VnAvant" pitchFamily="34" charset="0"/>
              </a:rPr>
              <a:t>ve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chØ</a:t>
            </a:r>
            <a:r>
              <a:rPr lang="en-US" sz="2800" dirty="0" smtClean="0">
                <a:latin typeface=".VnAvant" pitchFamily="34" charset="0"/>
              </a:rPr>
              <a:t> ham </a:t>
            </a:r>
            <a:r>
              <a:rPr lang="en-US" sz="2800" dirty="0" err="1" smtClean="0">
                <a:latin typeface=".VnAvant" pitchFamily="34" charset="0"/>
              </a:rPr>
              <a:t>móa</a:t>
            </a:r>
            <a:r>
              <a:rPr lang="en-US" sz="2800" dirty="0" smtClean="0">
                <a:latin typeface=".VnAvant" pitchFamily="34" charset="0"/>
              </a:rPr>
              <a:t> ca. </a:t>
            </a:r>
            <a:r>
              <a:rPr lang="en-US" sz="2800" dirty="0" err="1" smtClean="0">
                <a:latin typeface=".VnAvant" pitchFamily="34" charset="0"/>
              </a:rPr>
              <a:t>Ngã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chÞ</a:t>
            </a:r>
            <a:r>
              <a:rPr lang="en-US" sz="2800" dirty="0" smtClean="0">
                <a:latin typeface=".VnAvant" pitchFamily="34" charset="0"/>
              </a:rPr>
              <a:t> gµ ®¹p ®¹p, </a:t>
            </a:r>
            <a:r>
              <a:rPr lang="en-US" sz="2800" dirty="0" err="1" smtClean="0">
                <a:latin typeface=".VnAvant" pitchFamily="34" charset="0"/>
              </a:rPr>
              <a:t>giò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giò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lóa</a:t>
            </a:r>
            <a:r>
              <a:rPr lang="en-US" sz="2800" dirty="0" smtClean="0">
                <a:latin typeface=".VnAvant" pitchFamily="34" charset="0"/>
              </a:rPr>
              <a:t>, </a:t>
            </a:r>
            <a:r>
              <a:rPr lang="en-US" sz="2800" dirty="0" err="1" smtClean="0">
                <a:latin typeface=".VnAvant" pitchFamily="34" charset="0"/>
              </a:rPr>
              <a:t>ve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thá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thÎ</a:t>
            </a:r>
            <a:r>
              <a:rPr lang="en-US" sz="2800" dirty="0" smtClean="0">
                <a:latin typeface=".VnAvant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latin typeface=".VnAvant" pitchFamily="34" charset="0"/>
              </a:rPr>
              <a:t>Lµm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th</a:t>
            </a:r>
            <a:r>
              <a:rPr lang="en-US" sz="2800" dirty="0" smtClean="0">
                <a:latin typeface=".VnAvant" pitchFamily="34" charset="0"/>
              </a:rPr>
              <a:t>×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g× </a:t>
            </a:r>
            <a:r>
              <a:rPr lang="en-US" sz="2800" dirty="0" err="1" smtClean="0">
                <a:latin typeface=".VnAvant" pitchFamily="34" charset="0"/>
              </a:rPr>
              <a:t>thó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vÞ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nhØ</a:t>
            </a:r>
            <a:r>
              <a:rPr lang="en-US" sz="2800" dirty="0" smtClean="0">
                <a:latin typeface=".VnAvant" pitchFamily="34" charset="0"/>
              </a:rPr>
              <a:t>?</a:t>
            </a:r>
          </a:p>
          <a:p>
            <a:pPr algn="just"/>
            <a:r>
              <a:rPr lang="en-US" sz="2800" dirty="0" smtClean="0">
                <a:latin typeface=".VnAvant" pitchFamily="34" charset="0"/>
              </a:rPr>
              <a:t>Gµ ®¸p.</a:t>
            </a:r>
          </a:p>
          <a:p>
            <a:pPr algn="just"/>
            <a:r>
              <a:rPr lang="en-US" sz="2800" dirty="0" smtClean="0">
                <a:latin typeface=".VnAvant" pitchFamily="34" charset="0"/>
              </a:rPr>
              <a:t>- </a:t>
            </a:r>
            <a:r>
              <a:rPr lang="en-US" sz="2800" dirty="0" err="1" smtClean="0">
                <a:latin typeface=".VnAvant" pitchFamily="34" charset="0"/>
              </a:rPr>
              <a:t>ChÞ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lµm</a:t>
            </a:r>
            <a:r>
              <a:rPr lang="en-US" sz="2800" smtClean="0">
                <a:latin typeface=".VnAvant" pitchFamily="34" charset="0"/>
              </a:rPr>
              <a:t> ®Ó </a:t>
            </a:r>
            <a:r>
              <a:rPr lang="en-US" sz="2800" dirty="0" err="1" smtClean="0">
                <a:latin typeface=".VnAvant" pitchFamily="34" charset="0"/>
              </a:rPr>
              <a:t>cã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lóa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cho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lò</a:t>
            </a:r>
            <a:r>
              <a:rPr lang="en-US" sz="2800" dirty="0" smtClean="0">
                <a:latin typeface=".VnAvant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</a:rPr>
              <a:t>trÎ</a:t>
            </a:r>
            <a:r>
              <a:rPr lang="en-US" sz="2800" dirty="0" smtClean="0">
                <a:latin typeface=".VnAvant" pitchFamily="34" charset="0"/>
              </a:rPr>
              <a:t>.</a:t>
            </a:r>
            <a:endParaRPr lang="en-US" sz="2800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37" y="1550733"/>
            <a:ext cx="3196747" cy="254752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2017486" y="4256697"/>
            <a:ext cx="317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La </a:t>
            </a: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hông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- Ten</a:t>
            </a:r>
            <a:endParaRPr lang="en-US" sz="1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57876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25730" y="575934"/>
            <a:ext cx="3779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HS ®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bµi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Ve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vµ gµ</a:t>
            </a:r>
            <a:endParaRPr lang="vi-VN" sz="2800" dirty="0">
              <a:solidFill>
                <a:srgbClr val="00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257" y="4667155"/>
            <a:ext cx="8494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Qua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cuéc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chuyÖn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gi÷a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vµ gµ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nghÜ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g×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vÒ</a:t>
            </a:r>
            <a:r>
              <a:rPr lang="en-US" sz="28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681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37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p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2251981"/>
            <a:ext cx="3359604" cy="265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31" y="3776979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¨m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chØ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37: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¨p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21" y="1575255"/>
            <a:ext cx="1831279" cy="2164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49" y="1527909"/>
            <a:ext cx="2750022" cy="21761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64743" y="3704013"/>
            <a:ext cx="398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Æp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s¸ch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¨m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¨p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6516585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9801" y="2393652"/>
            <a:ext cx="136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.VnAvant" pitchFamily="34" charset="0"/>
              </a:rPr>
              <a:t>th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¾p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2808" y="2440407"/>
            <a:ext cx="251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.VnAvant" pitchFamily="34" charset="0"/>
              </a:rPr>
              <a:t>b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¾p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ng</a:t>
            </a:r>
            <a:r>
              <a:rPr lang="en-US" sz="4000" b="1" dirty="0" smtClean="0">
                <a:latin typeface=".VnAvant" pitchFamily="34" charset="0"/>
              </a:rPr>
              <a:t>«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187" y="2381044"/>
            <a:ext cx="136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.VnAvant" pitchFamily="3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»m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2" y="759196"/>
            <a:ext cx="1690239" cy="157484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42" y="783688"/>
            <a:ext cx="1676663" cy="153411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45" y="783688"/>
            <a:ext cx="1561265" cy="15677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130628" y="4788247"/>
            <a:ext cx="2409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.VnAvant" pitchFamily="34" charset="0"/>
              </a:rPr>
              <a:t>t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¾m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9480" y="4792160"/>
            <a:ext cx="1741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.VnAvant" pitchFamily="34" charset="0"/>
              </a:rPr>
              <a:t>n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»m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1447" y="4728908"/>
            <a:ext cx="2468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.VnAvant" pitchFamily="34" charset="0"/>
              </a:rPr>
              <a:t>g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¾p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0" y="3388949"/>
            <a:ext cx="1739635" cy="125415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42" y="3371335"/>
            <a:ext cx="1734045" cy="127176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45" y="3395265"/>
            <a:ext cx="1755656" cy="126580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91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13" grpId="0"/>
      <p:bldP spid="13" grpId="1"/>
      <p:bldP spid="14" grpId="0"/>
      <p:bldP spid="14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261610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vµ gµ (2)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458" y="745453"/>
            <a:ext cx="86953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 smtClean="0">
                <a:latin typeface=".VnAvant" pitchFamily="34" charset="0"/>
              </a:rPr>
              <a:t>Mïa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thu</a:t>
            </a:r>
            <a:r>
              <a:rPr lang="en-US" sz="2600" dirty="0" smtClean="0">
                <a:latin typeface=".VnAvant" pitchFamily="34" charset="0"/>
              </a:rPr>
              <a:t> qua. </a:t>
            </a:r>
            <a:r>
              <a:rPr lang="en-US" sz="2600" dirty="0" err="1" smtClean="0">
                <a:latin typeface=".VnAvant" pitchFamily="34" charset="0"/>
              </a:rPr>
              <a:t>Cá</a:t>
            </a:r>
            <a:r>
              <a:rPr lang="en-US" sz="2600" dirty="0" smtClean="0">
                <a:latin typeface=".VnAvant" pitchFamily="34" charset="0"/>
              </a:rPr>
              <a:t> l¸ </a:t>
            </a:r>
            <a:r>
              <a:rPr lang="en-US" sz="2600" dirty="0" err="1" smtClean="0">
                <a:latin typeface=".VnAvant" pitchFamily="34" charset="0"/>
              </a:rPr>
              <a:t>kh</a:t>
            </a:r>
            <a:r>
              <a:rPr lang="en-US" sz="2600" dirty="0" smtClean="0">
                <a:latin typeface=".VnAvant" pitchFamily="34" charset="0"/>
              </a:rPr>
              <a:t>« c¶. </a:t>
            </a:r>
            <a:r>
              <a:rPr lang="en-US" sz="2600" dirty="0" err="1" smtClean="0">
                <a:latin typeface=".VnAvant" pitchFamily="34" charset="0"/>
              </a:rPr>
              <a:t>Nh</a:t>
            </a:r>
            <a:r>
              <a:rPr lang="en-US" sz="2600" dirty="0" smtClean="0">
                <a:latin typeface=".VnAvant" pitchFamily="34" charset="0"/>
              </a:rPr>
              <a:t>µ </a:t>
            </a:r>
            <a:r>
              <a:rPr lang="en-US" sz="2600" dirty="0" err="1" smtClean="0">
                <a:latin typeface=".VnAvant" pitchFamily="34" charset="0"/>
              </a:rPr>
              <a:t>ve</a:t>
            </a:r>
            <a:r>
              <a:rPr lang="en-US" sz="2600" dirty="0" smtClean="0">
                <a:latin typeface=".VnAvant" pitchFamily="34" charset="0"/>
              </a:rPr>
              <a:t> ch¼ng </a:t>
            </a:r>
            <a:r>
              <a:rPr lang="en-US" sz="2600" dirty="0" err="1" smtClean="0">
                <a:latin typeface=".VnAvant" pitchFamily="34" charset="0"/>
              </a:rPr>
              <a:t>cã</a:t>
            </a:r>
            <a:r>
              <a:rPr lang="en-US" sz="2600" dirty="0" smtClean="0">
                <a:latin typeface=".VnAvant" pitchFamily="34" charset="0"/>
              </a:rPr>
              <a:t> g×. </a:t>
            </a:r>
            <a:r>
              <a:rPr lang="en-US" sz="2600" dirty="0" err="1" smtClean="0">
                <a:latin typeface=".VnAvant" pitchFamily="34" charset="0"/>
              </a:rPr>
              <a:t>Ve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gÆp</a:t>
            </a:r>
            <a:r>
              <a:rPr lang="en-US" sz="2600" dirty="0" smtClean="0">
                <a:latin typeface=".VnAvant" pitchFamily="34" charset="0"/>
              </a:rPr>
              <a:t> gµ </a:t>
            </a:r>
            <a:r>
              <a:rPr lang="en-US" sz="2600" dirty="0" err="1" smtClean="0">
                <a:latin typeface=".VnAvant" pitchFamily="34" charset="0"/>
              </a:rPr>
              <a:t>ngá</a:t>
            </a:r>
            <a:r>
              <a:rPr lang="en-US" sz="2600" dirty="0" smtClean="0">
                <a:latin typeface=".VnAvant" pitchFamily="34" charset="0"/>
              </a:rPr>
              <a:t> ý:</a:t>
            </a:r>
          </a:p>
          <a:p>
            <a:pPr marL="457200" indent="-457200" algn="just">
              <a:buFontTx/>
              <a:buChar char="-"/>
            </a:pPr>
            <a:r>
              <a:rPr lang="en-US" sz="2600" dirty="0" err="1" smtClean="0">
                <a:latin typeface=".VnAvant" pitchFamily="34" charset="0"/>
              </a:rPr>
              <a:t>ChÞ</a:t>
            </a:r>
            <a:r>
              <a:rPr lang="en-US" sz="2600" dirty="0" smtClean="0">
                <a:latin typeface=".VnAvant" pitchFamily="34" charset="0"/>
              </a:rPr>
              <a:t> ….</a:t>
            </a:r>
            <a:r>
              <a:rPr lang="en-US" sz="2600" dirty="0" err="1" smtClean="0">
                <a:latin typeface=".VnAvant" pitchFamily="34" charset="0"/>
              </a:rPr>
              <a:t>cho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ve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tÝ</a:t>
            </a:r>
            <a:r>
              <a:rPr lang="en-US" sz="2600" dirty="0" smtClean="0">
                <a:latin typeface=".VnAvant" pitchFamily="34" charset="0"/>
              </a:rPr>
              <a:t> g× </a:t>
            </a:r>
            <a:r>
              <a:rPr lang="en-US" sz="2600" dirty="0" err="1" smtClean="0">
                <a:latin typeface=".VnAvant" pitchFamily="34" charset="0"/>
              </a:rPr>
              <a:t>nhÐ</a:t>
            </a:r>
            <a:r>
              <a:rPr lang="en-US" sz="2600" dirty="0" smtClean="0">
                <a:latin typeface=".VnAvant" pitchFamily="34" charset="0"/>
              </a:rPr>
              <a:t>?</a:t>
            </a:r>
          </a:p>
          <a:p>
            <a:pPr algn="just"/>
            <a:r>
              <a:rPr lang="en-US" sz="2600" dirty="0" smtClean="0">
                <a:latin typeface=".VnAvant" pitchFamily="34" charset="0"/>
              </a:rPr>
              <a:t>Gµ </a:t>
            </a:r>
            <a:r>
              <a:rPr lang="en-US" sz="2600" dirty="0" err="1" smtClean="0">
                <a:latin typeface=".VnAvant" pitchFamily="34" charset="0"/>
              </a:rPr>
              <a:t>cho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ve</a:t>
            </a:r>
            <a:r>
              <a:rPr lang="en-US" sz="2600" dirty="0" smtClean="0">
                <a:latin typeface=".VnAvant" pitchFamily="34" charset="0"/>
              </a:rPr>
              <a:t> vµ </a:t>
            </a:r>
            <a:r>
              <a:rPr lang="en-US" sz="2600" dirty="0" err="1" smtClean="0">
                <a:latin typeface=".VnAvant" pitchFamily="34" charset="0"/>
              </a:rPr>
              <a:t>thñ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thØ</a:t>
            </a:r>
            <a:r>
              <a:rPr lang="en-US" sz="2600" dirty="0" smtClean="0">
                <a:latin typeface=".VnAvant" pitchFamily="34" charset="0"/>
              </a:rPr>
              <a:t>.</a:t>
            </a:r>
          </a:p>
          <a:p>
            <a:pPr algn="just"/>
            <a:r>
              <a:rPr lang="en-US" sz="2600" dirty="0" smtClean="0">
                <a:latin typeface=".VnAvant" pitchFamily="34" charset="0"/>
              </a:rPr>
              <a:t>- </a:t>
            </a:r>
            <a:r>
              <a:rPr lang="en-US" sz="2600" dirty="0" err="1" smtClean="0">
                <a:latin typeface=".VnAvant" pitchFamily="34" charset="0"/>
              </a:rPr>
              <a:t>Ve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ch¨m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móa</a:t>
            </a:r>
            <a:r>
              <a:rPr lang="en-US" sz="2600" dirty="0" smtClean="0">
                <a:latin typeface=".VnAvant" pitchFamily="34" charset="0"/>
              </a:rPr>
              <a:t> vµ </a:t>
            </a:r>
            <a:r>
              <a:rPr lang="en-US" sz="2600" dirty="0" err="1" smtClean="0">
                <a:latin typeface=".VnAvant" pitchFamily="34" charset="0"/>
              </a:rPr>
              <a:t>ch¨m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lµm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n÷a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th</a:t>
            </a:r>
            <a:r>
              <a:rPr lang="en-US" sz="2600" dirty="0" smtClean="0">
                <a:latin typeface=".VnAvant" pitchFamily="34" charset="0"/>
              </a:rPr>
              <a:t>× </a:t>
            </a:r>
            <a:r>
              <a:rPr lang="en-US" sz="2600" dirty="0" err="1" smtClean="0">
                <a:latin typeface=".VnAvant" pitchFamily="34" charset="0"/>
              </a:rPr>
              <a:t>sÏ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latin typeface=".VnAvant" pitchFamily="34" charset="0"/>
              </a:rPr>
              <a:t>ch</a:t>
            </a:r>
            <a:r>
              <a:rPr lang="en-US" sz="2600" dirty="0" smtClean="0">
                <a:latin typeface=".VnAvant" pitchFamily="34" charset="0"/>
              </a:rPr>
              <a:t>¶ Lo g×</a:t>
            </a:r>
            <a:endParaRPr lang="en-US" sz="2600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3905" y="2846310"/>
            <a:ext cx="317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La </a:t>
            </a:r>
            <a:r>
              <a:rPr lang="en-US" sz="1800" b="1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sz="1800" b="1" i="1" dirty="0" err="1" smtClean="0">
                <a:latin typeface="Arial" pitchFamily="34" charset="0"/>
                <a:cs typeface="Arial" pitchFamily="34" charset="0"/>
              </a:rPr>
              <a:t>hông</a:t>
            </a:r>
            <a:r>
              <a:rPr lang="en-US" sz="1800" b="1" i="1" dirty="0" smtClean="0">
                <a:latin typeface="Arial" pitchFamily="34" charset="0"/>
                <a:cs typeface="Arial" pitchFamily="34" charset="0"/>
              </a:rPr>
              <a:t> - Ten</a:t>
            </a:r>
            <a:endParaRPr lang="en-US" sz="18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61" y="3259184"/>
            <a:ext cx="4463939" cy="236045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9256" y="70543"/>
            <a:ext cx="74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g×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ve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304798" y="1255484"/>
            <a:ext cx="3875314" cy="2032000"/>
          </a:xfrm>
          <a:prstGeom prst="cloudCallout">
            <a:avLst>
              <a:gd name="adj1" fmla="val -13295"/>
              <a:gd name="adj2" fmla="val 3606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lphaLcParenR"/>
            </a:pPr>
            <a:r>
              <a:rPr lang="en-US" sz="2400" dirty="0" err="1" smtClean="0">
                <a:solidFill>
                  <a:schemeClr val="tx1"/>
                </a:solidFill>
                <a:latin typeface=".VnAvant" pitchFamily="34" charset="0"/>
              </a:rPr>
              <a:t>Võa</a:t>
            </a:r>
            <a:r>
              <a:rPr lang="en-US" sz="24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.VnAvant" pitchFamily="34" charset="0"/>
              </a:rPr>
              <a:t>ch¨m</a:t>
            </a:r>
            <a:r>
              <a:rPr lang="en-US" sz="24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.VnAvant" pitchFamily="34" charset="0"/>
              </a:rPr>
              <a:t>chØ</a:t>
            </a:r>
            <a:r>
              <a:rPr lang="en-US" sz="24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.VnAvant" pitchFamily="34" charset="0"/>
              </a:rPr>
              <a:t>móa</a:t>
            </a:r>
            <a:endParaRPr lang="en-US" sz="2400" dirty="0" smtClean="0"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.VnAvant" pitchFamily="34" charset="0"/>
              </a:rPr>
              <a:t>võa</a:t>
            </a:r>
            <a:r>
              <a:rPr lang="en-US" sz="24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.VnAvant" pitchFamily="34" charset="0"/>
              </a:rPr>
              <a:t>ch¨m</a:t>
            </a:r>
            <a:r>
              <a:rPr lang="en-US" sz="24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.VnAvant" pitchFamily="34" charset="0"/>
              </a:rPr>
              <a:t>lµm</a:t>
            </a:r>
            <a:endParaRPr lang="en-US" sz="24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5138056" y="1168400"/>
            <a:ext cx="3381829" cy="478972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1,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th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× ch¼ng lo g×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5138056" y="2438400"/>
            <a:ext cx="3381829" cy="478972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2,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th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×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ch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cã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g×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-2.08218E-6 L 5E-6 0.0472 C 0.00712 0.05719 0.01077 0.07218 0.01077 0.08773 C 0.01077 0.10605 0.00712 0.12021 5E-6 0.13021 L -0.03334 0.17879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89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" y="1404258"/>
            <a:ext cx="8362950" cy="1409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475925"/>
            <a:ext cx="87534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CC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Vần ăm: </a:t>
            </a:r>
            <a:r>
              <a:rPr lang="vi-VN" sz="2800" dirty="0">
                <a:solidFill>
                  <a:srgbClr val="0000CC"/>
                </a:solidFill>
              </a:rPr>
              <a:t>ă và m đều cao 2 li.</a:t>
            </a:r>
          </a:p>
          <a:p>
            <a:pPr algn="just"/>
            <a:r>
              <a:rPr lang="vi-VN" sz="2800" dirty="0">
                <a:solidFill>
                  <a:srgbClr val="0000CC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Vần ăp: </a:t>
            </a:r>
            <a:r>
              <a:rPr lang="vi-VN" sz="2800" dirty="0">
                <a:solidFill>
                  <a:srgbClr val="0000CC"/>
                </a:solidFill>
              </a:rPr>
              <a:t>ă cao 2 li, p cao 4 li.</a:t>
            </a:r>
          </a:p>
          <a:p>
            <a:pPr algn="just"/>
            <a:r>
              <a:rPr lang="vi-VN" sz="2800" dirty="0">
                <a:solidFill>
                  <a:srgbClr val="0000CC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chăm: </a:t>
            </a:r>
            <a:r>
              <a:rPr lang="vi-VN" sz="2800" dirty="0">
                <a:solidFill>
                  <a:srgbClr val="0000CC"/>
                </a:solidFill>
              </a:rPr>
              <a:t>viết ch rồi đến vần ăm.</a:t>
            </a:r>
          </a:p>
          <a:p>
            <a:pPr algn="just"/>
            <a:r>
              <a:rPr lang="vi-VN" sz="2800" dirty="0">
                <a:solidFill>
                  <a:srgbClr val="0000CC"/>
                </a:solidFill>
              </a:rPr>
              <a:t>-	</a:t>
            </a:r>
            <a:r>
              <a:rPr lang="vi-VN" sz="2800" dirty="0">
                <a:solidFill>
                  <a:srgbClr val="FF0000"/>
                </a:solidFill>
              </a:rPr>
              <a:t>cặp: </a:t>
            </a:r>
            <a:r>
              <a:rPr lang="vi-VN" sz="2800" dirty="0">
                <a:solidFill>
                  <a:srgbClr val="0000CC"/>
                </a:solidFill>
              </a:rPr>
              <a:t>viết c rồi đến vần ăp, dấu nặng đặt dưới ă.</a:t>
            </a:r>
          </a:p>
        </p:txBody>
      </p:sp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61322"/>
          </a:xfrm>
          <a:prstGeom prst="rect">
            <a:avLst/>
          </a:prstGeom>
        </p:spPr>
      </p:pic>
      <p:pic>
        <p:nvPicPr>
          <p:cNvPr id="5" name="Bai 3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857" t="15754" r="13095" b="15992"/>
          <a:stretch/>
        </p:blipFill>
        <p:spPr>
          <a:xfrm>
            <a:off x="1429656" y="607961"/>
            <a:ext cx="6574972" cy="454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1500</TotalTime>
  <Words>446</Words>
  <Application>Microsoft Office PowerPoint</Application>
  <PresentationFormat>On-screen Show (16:10)</PresentationFormat>
  <Paragraphs>71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Tahoma</vt:lpstr>
      <vt:lpstr>Times New Roman</vt:lpstr>
      <vt:lpstr>.VnAvant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Carcassonno</cp:lastModifiedBy>
  <cp:revision>231</cp:revision>
  <dcterms:created xsi:type="dcterms:W3CDTF">2020-02-10T09:35:50Z</dcterms:created>
  <dcterms:modified xsi:type="dcterms:W3CDTF">2020-10-11T06:03:48Z</dcterms:modified>
</cp:coreProperties>
</file>