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0" r:id="rId4"/>
    <p:sldId id="317" r:id="rId5"/>
    <p:sldId id="297" r:id="rId6"/>
    <p:sldId id="309" r:id="rId7"/>
    <p:sldId id="316" r:id="rId8"/>
    <p:sldId id="257" r:id="rId9"/>
    <p:sldId id="266" r:id="rId10"/>
    <p:sldId id="267" r:id="rId11"/>
    <p:sldId id="279" r:id="rId12"/>
    <p:sldId id="280" r:id="rId13"/>
    <p:sldId id="281" r:id="rId14"/>
    <p:sldId id="282" r:id="rId15"/>
    <p:sldId id="283" r:id="rId16"/>
    <p:sldId id="284" r:id="rId17"/>
    <p:sldId id="311" r:id="rId18"/>
    <p:sldId id="318" r:id="rId19"/>
    <p:sldId id="321" r:id="rId20"/>
    <p:sldId id="31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6600"/>
    <a:srgbClr val="FF9933"/>
    <a:srgbClr val="000066"/>
    <a:srgbClr val="FF3300"/>
    <a:srgbClr val="003300"/>
    <a:srgbClr val="800000"/>
    <a:srgbClr val="CC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22" autoAdjust="0"/>
    <p:restoredTop sz="94728" autoAdjust="0"/>
  </p:normalViewPr>
  <p:slideViewPr>
    <p:cSldViewPr>
      <p:cViewPr varScale="1">
        <p:scale>
          <a:sx n="41" d="100"/>
          <a:sy n="41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A841F-6F3C-4744-8789-BE53D019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B87A8-7624-4903-A509-74F33A17E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99C5-AFFD-4F14-83B0-FF468BF6F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F7B72-83EA-4418-B827-6F49B60BD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89E5-3655-46BB-B99D-C77D7424E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572A4-21D1-4702-AB11-A2A00ED4E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9572-8433-44D3-AC2B-575480F51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9A9B2-F13A-4E94-9269-A64141E3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D498-0783-4E20-B979-47A1A09B6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BF74-9F55-40EE-AB56-024C3ADC6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7451-FC59-40E3-A26A-96648EDF3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8D30-CD2F-4FC8-8008-79AE2D650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D60E6-BD5F-4BD6-A70E-B30C8F3C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41B106-1FD4-43C3-B6B1-00824F334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VAN%20TUAN\Van%20Tua\van%20ban\giao%20an%20dien%20tu\AN%20PHUONG\Ca%20bai%20(nhac).wav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0.em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hon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6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PC\Desktop\bai%20am%20nhac%20cuoi%20ky15.5\New%20Folder\Nhac%20dem%20bai%20Mau%20xanh%20que%20huong.mp3" TargetMode="External"/><Relationship Id="rId5" Type="http://schemas.openxmlformats.org/officeDocument/2006/relationships/image" Target="../media/image10.em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Desktop\bai%20am%20nhac%20cuoi%20ky15.5\New%20Folder\Nhac%20dem%20bai%20Em%20van%20nho%20truong%20xua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9"/>
          <p:cNvSpPr>
            <a:spLocks noChangeArrowheads="1" noChangeShapeType="1" noTextEdit="1"/>
          </p:cNvSpPr>
          <p:nvPr/>
        </p:nvSpPr>
        <p:spPr bwMode="auto">
          <a:xfrm>
            <a:off x="1371600" y="1905000"/>
            <a:ext cx="7086600" cy="2286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CÔ GIÁO VÀ CÁC BẠN </a:t>
            </a:r>
          </a:p>
          <a:p>
            <a:pPr algn="ctr"/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ĐẾN VỚI TIẾT HỌC HÔM NAY</a:t>
            </a:r>
          </a:p>
        </p:txBody>
      </p:sp>
      <p:pic>
        <p:nvPicPr>
          <p:cNvPr id="2051" name="Picture 10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10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2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2578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3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810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5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4958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6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7912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7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676400" y="5943600"/>
            <a:ext cx="5791200" cy="914400"/>
            <a:chOff x="1248" y="2832"/>
            <a:chExt cx="3600" cy="336"/>
          </a:xfrm>
        </p:grpSpPr>
        <p:pic>
          <p:nvPicPr>
            <p:cNvPr id="2070" name="Picture 28" descr="Picture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" y="2832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29" descr="Picture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8" y="2832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30" descr="Picture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2832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31" descr="Picture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2832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32" descr="Picture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8" y="2832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0" name="Picture 34" descr="Pictur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5760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5" descr="Picture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-228600"/>
            <a:ext cx="2346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6" descr="Picture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524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5" descr="Picture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7" descr="Pictur SAC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4267200"/>
            <a:ext cx="1905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8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1910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9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0386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40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41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8382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42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38862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4102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z="4000" b="1" i="1" smtClean="0">
                <a:solidFill>
                  <a:schemeClr val="bg1"/>
                </a:solidFill>
              </a:rPr>
              <a:t>Nhịp cầu tre lối về nhà em, qua rẫy nương xanh thấy vui êm đềm.</a:t>
            </a:r>
          </a:p>
        </p:txBody>
      </p:sp>
      <p:pic>
        <p:nvPicPr>
          <p:cNvPr id="11267" name="Picture 5" descr="bridgeg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019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105400"/>
            <a:ext cx="8839200" cy="1295400"/>
          </a:xfrm>
        </p:spPr>
        <p:txBody>
          <a:bodyPr/>
          <a:lstStyle/>
          <a:p>
            <a:pPr algn="l" eaLnBrk="1" hangingPunct="1"/>
            <a:r>
              <a:rPr lang="en-US" sz="4000" b="1" i="1" smtClean="0">
                <a:solidFill>
                  <a:schemeClr val="bg1"/>
                </a:solidFill>
              </a:rPr>
              <a:t>Tình quê hương gắn liền yêu thương, bao mùa mưa nắng em vẫn đến trường.</a:t>
            </a:r>
          </a:p>
        </p:txBody>
      </p:sp>
      <p:pic>
        <p:nvPicPr>
          <p:cNvPr id="12291" name="Picture 4" descr="090201052318-494-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48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11151406-a-tb-ben-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41910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NOTESTA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334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smtClean="0">
                <a:solidFill>
                  <a:schemeClr val="bg1"/>
                </a:solidFill>
              </a:rPr>
              <a:t>Thầy cô em đã dạy cho em yêu nước, yêu quê và yêu gia đình.</a:t>
            </a:r>
          </a:p>
        </p:txBody>
      </p:sp>
      <p:pic>
        <p:nvPicPr>
          <p:cNvPr id="13315" name="Picture 5" descr="mxpzx1231940743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533400" y="3048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0960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4864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solidFill>
                  <a:schemeClr val="bg1"/>
                </a:solidFill>
              </a:rPr>
              <a:t>Tre xanh kia sẽ có ngày rồi già, chồi non vươn lên thắm cây vườn mượt mà.</a:t>
            </a:r>
          </a:p>
        </p:txBody>
      </p:sp>
      <p:pic>
        <p:nvPicPr>
          <p:cNvPr id="14339" name="Picture 5" descr="people-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248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4102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solidFill>
                  <a:schemeClr val="bg1"/>
                </a:solidFill>
              </a:rPr>
              <a:t>Trường học này là cây hoa, còn nụ cười là hương hoa bay toả khắp quê nhà.</a:t>
            </a:r>
          </a:p>
        </p:txBody>
      </p:sp>
      <p:pic>
        <p:nvPicPr>
          <p:cNvPr id="15363" name="Picture 7" descr="4ec9f291-ee67-40e0-a411-3c9090080b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60960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hagia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924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0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81600"/>
            <a:ext cx="8915400" cy="1447800"/>
          </a:xfrm>
        </p:spPr>
        <p:txBody>
          <a:bodyPr/>
          <a:lstStyle/>
          <a:p>
            <a:pPr algn="l" eaLnBrk="1" hangingPunct="1"/>
            <a:r>
              <a:rPr lang="en-US" sz="3800" b="1" i="1" smtClean="0">
                <a:solidFill>
                  <a:schemeClr val="bg1"/>
                </a:solidFill>
              </a:rPr>
              <a:t>Em siêng năng gắng học hành ngày ngày, rồi mai sau đây sẽ nên người thành tài.</a:t>
            </a:r>
          </a:p>
        </p:txBody>
      </p:sp>
      <p:pic>
        <p:nvPicPr>
          <p:cNvPr id="16389" name="Picture 5" descr="NOTESTA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6019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10200"/>
            <a:ext cx="8534400" cy="1143000"/>
          </a:xfrm>
        </p:spPr>
        <p:txBody>
          <a:bodyPr/>
          <a:lstStyle/>
          <a:p>
            <a:pPr algn="l" eaLnBrk="1" hangingPunct="1"/>
            <a:r>
              <a:rPr lang="en-US" sz="3800" b="1" i="1" smtClean="0">
                <a:solidFill>
                  <a:schemeClr val="bg1"/>
                </a:solidFill>
              </a:rPr>
              <a:t> Dù cuộc đời nhịp thoi đưa, từng mùa hè từng cơn mưa, em vẫn nhớ trường xưa</a:t>
            </a:r>
          </a:p>
        </p:txBody>
      </p:sp>
      <p:pic>
        <p:nvPicPr>
          <p:cNvPr id="17411" name="Picture 4" descr="374412578347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6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6019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819400" y="53975"/>
            <a:ext cx="5278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6600"/>
                </a:solidFill>
              </a:rPr>
              <a:t>Hát gõ đệm có lĩnh xướng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2206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>
                <a:solidFill>
                  <a:srgbClr val="FFFF66"/>
                </a:solidFill>
              </a:rPr>
              <a:t>Lĩnh xướng 1: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915400" cy="1108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 i="1">
                <a:solidFill>
                  <a:schemeClr val="bg1"/>
                </a:solidFill>
              </a:rPr>
              <a:t>Trường làng em có hàng tre xanh,cây rợp bóng mát yêu đời yên lành</a:t>
            </a:r>
          </a:p>
          <a:p>
            <a:pPr eaLnBrk="1" hangingPunct="1"/>
            <a:r>
              <a:rPr lang="en-US" sz="2200" b="1">
                <a:solidFill>
                  <a:schemeClr val="bg1"/>
                </a:solidFill>
              </a:rPr>
              <a:t>  </a:t>
            </a:r>
            <a:r>
              <a:rPr lang="en-US" sz="2200" b="1">
                <a:solidFill>
                  <a:srgbClr val="FF99FF"/>
                </a:solidFill>
              </a:rPr>
              <a:t>X                  X         X            X             X             X          X           X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85800" y="2286000"/>
            <a:ext cx="20986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 b="1">
                <a:solidFill>
                  <a:srgbClr val="FFFF66"/>
                </a:solidFill>
              </a:rPr>
              <a:t>Lĩnh xướng 2: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686800" cy="1108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 i="1">
                <a:solidFill>
                  <a:schemeClr val="bg1"/>
                </a:solidFill>
              </a:rPr>
              <a:t>Nhịp cầu tre lối về nhà em, qua rẫy nương xanh thấy vui êm đềm.</a:t>
            </a:r>
          </a:p>
          <a:p>
            <a:pPr eaLnBrk="1" hangingPunct="1"/>
            <a:r>
              <a:rPr lang="en-US" sz="2200" b="1">
                <a:solidFill>
                  <a:schemeClr val="bg1"/>
                </a:solidFill>
              </a:rPr>
              <a:t>  </a:t>
            </a:r>
            <a:r>
              <a:rPr lang="en-US" sz="2200" b="1">
                <a:solidFill>
                  <a:srgbClr val="FF99FF"/>
                </a:solidFill>
              </a:rPr>
              <a:t>X            X        X         X            X                X             X          X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609600" y="3581400"/>
            <a:ext cx="20621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 b="1">
                <a:solidFill>
                  <a:srgbClr val="FFFF66"/>
                </a:solidFill>
              </a:rPr>
              <a:t>Lĩnh xư</a:t>
            </a:r>
            <a:r>
              <a:rPr lang="en-US" b="1">
                <a:solidFill>
                  <a:srgbClr val="FFFF66"/>
                </a:solidFill>
              </a:rPr>
              <a:t>ớ</a:t>
            </a:r>
            <a:r>
              <a:rPr lang="en-US" sz="2200" b="1">
                <a:solidFill>
                  <a:srgbClr val="FFFF66"/>
                </a:solidFill>
              </a:rPr>
              <a:t>ng 1: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81000" y="3962400"/>
            <a:ext cx="9525000" cy="1062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100" b="1" i="1">
                <a:solidFill>
                  <a:schemeClr val="bg1"/>
                </a:solidFill>
              </a:rPr>
              <a:t>Tình quê hương gắn liền yêu thương, bao mùa mưa nắng em vẫn đến trường.</a:t>
            </a:r>
          </a:p>
          <a:p>
            <a:pPr eaLnBrk="1" hangingPunct="1"/>
            <a:r>
              <a:rPr lang="en-US" sz="2100" b="1">
                <a:solidFill>
                  <a:schemeClr val="bg1"/>
                </a:solidFill>
              </a:rPr>
              <a:t> </a:t>
            </a:r>
            <a:r>
              <a:rPr lang="en-US" sz="2100" b="1">
                <a:solidFill>
                  <a:srgbClr val="FF99FF"/>
                </a:solidFill>
              </a:rPr>
              <a:t>X                 X             X            X                  X               X           X             X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685800" y="4800600"/>
            <a:ext cx="20986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 b="1">
                <a:solidFill>
                  <a:srgbClr val="FFFF66"/>
                </a:solidFill>
              </a:rPr>
              <a:t>Lĩnh xướng 2: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381000" y="5257800"/>
            <a:ext cx="876300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 i="1">
                <a:solidFill>
                  <a:schemeClr val="bg1"/>
                </a:solidFill>
              </a:rPr>
              <a:t>Thầy cô em đã dạy cho em, yêu nước yêu quê và yêu gia đình.</a:t>
            </a:r>
          </a:p>
          <a:p>
            <a:pPr eaLnBrk="1" hangingPunct="1"/>
            <a:r>
              <a:rPr lang="en-US" sz="2200" b="1">
                <a:solidFill>
                  <a:schemeClr val="bg1"/>
                </a:solidFill>
              </a:rPr>
              <a:t> </a:t>
            </a:r>
            <a:r>
              <a:rPr lang="en-US" sz="2200" b="1">
                <a:solidFill>
                  <a:srgbClr val="FF99FF"/>
                </a:solidFill>
              </a:rPr>
              <a:t>X            X         X          X            X            X        X          X</a:t>
            </a:r>
          </a:p>
        </p:txBody>
      </p:sp>
      <p:pic>
        <p:nvPicPr>
          <p:cNvPr id="106509" name="Ca bai (nhac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NOTESTA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019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1" name="Picture 15" descr="NhacCu-06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82550"/>
            <a:ext cx="1676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2137" fill="hold"/>
                                        <p:tgtEl>
                                          <p:spTgt spid="106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09"/>
                </p:tgtEl>
              </p:cMediaNode>
            </p:audio>
          </p:childTnLst>
        </p:cTn>
      </p:par>
    </p:tnLst>
    <p:bldLst>
      <p:bldP spid="106498" grpId="0"/>
      <p:bldP spid="106499" grpId="0"/>
      <p:bldP spid="106500" grpId="0"/>
      <p:bldP spid="106501" grpId="0"/>
      <p:bldP spid="106502" grpId="0"/>
      <p:bldP spid="106503" grpId="0"/>
      <p:bldP spid="106504" grpId="0"/>
      <p:bldP spid="106505" grpId="0"/>
      <p:bldP spid="106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3733800" y="12954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FFFF66"/>
                </a:solidFill>
              </a:rPr>
              <a:t>Cả lớp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304800" y="2362200"/>
            <a:ext cx="8839200" cy="2862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i="1">
                <a:solidFill>
                  <a:schemeClr val="bg1"/>
                </a:solidFill>
              </a:rPr>
              <a:t>Tre xanh kia sẽ có ngày rồi già, chồi non vươn lên thắm cây vườn mượt mà. </a:t>
            </a:r>
          </a:p>
          <a:p>
            <a:pPr eaLnBrk="1" hangingPunct="1"/>
            <a:r>
              <a:rPr lang="en-US" b="1" i="1">
                <a:solidFill>
                  <a:schemeClr val="bg1"/>
                </a:solidFill>
              </a:rPr>
              <a:t>  X             X              X          X             X              X                      X               X                                                                                                                                    Trường học này là cây hoa, còn nụ cười là hương hoa bay toả khắp quê nhà.</a:t>
            </a:r>
          </a:p>
          <a:p>
            <a:pPr eaLnBrk="1" hangingPunct="1"/>
            <a:r>
              <a:rPr lang="en-US" b="1" i="1">
                <a:solidFill>
                  <a:schemeClr val="bg1"/>
                </a:solidFill>
              </a:rPr>
              <a:t>  X                             X            X                        X                X          X              X </a:t>
            </a:r>
          </a:p>
          <a:p>
            <a:pPr eaLnBrk="1" hangingPunct="1"/>
            <a:r>
              <a:rPr lang="en-US" b="1" i="1">
                <a:solidFill>
                  <a:schemeClr val="bg1"/>
                </a:solidFill>
              </a:rPr>
              <a:t>Em siêng năng gắng học hành ngày ngày, rồi mai sau đây sẽ nên người thành tài. </a:t>
            </a:r>
          </a:p>
          <a:p>
            <a:pPr eaLnBrk="1" hangingPunct="1"/>
            <a:r>
              <a:rPr lang="en-US" b="1" i="1">
                <a:solidFill>
                  <a:schemeClr val="bg1"/>
                </a:solidFill>
              </a:rPr>
              <a:t>X               X                       X                  X            X           X                  X                X</a:t>
            </a:r>
          </a:p>
          <a:p>
            <a:pPr eaLnBrk="1" hangingPunct="1"/>
            <a:r>
              <a:rPr lang="en-US" b="1" i="1">
                <a:solidFill>
                  <a:schemeClr val="bg1"/>
                </a:solidFill>
              </a:rPr>
              <a:t>Dù cuộc đời nhịp thoi đưa, từng mùa hè từng cơn mưa, em vẫn nhớ trường xưa</a:t>
            </a:r>
          </a:p>
          <a:p>
            <a:pPr eaLnBrk="1" hangingPunct="1"/>
            <a:r>
              <a:rPr lang="en-US" b="1" i="1">
                <a:solidFill>
                  <a:schemeClr val="bg1"/>
                </a:solidFill>
              </a:rPr>
              <a:t>X                             X             X                             X             X          X                   X</a:t>
            </a:r>
          </a:p>
        </p:txBody>
      </p:sp>
      <p:pic>
        <p:nvPicPr>
          <p:cNvPr id="119816" name="Picture 8" descr="NhacCu-06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676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6019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019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2667000" y="457200"/>
            <a:ext cx="5278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6600"/>
                </a:solidFill>
              </a:rPr>
              <a:t>Hát gõ đệm có lĩnh xướng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  <p:bldP spid="119815" grpId="0"/>
      <p:bldP spid="1198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u="sng" smtClean="0">
                <a:solidFill>
                  <a:srgbClr val="CC00CC"/>
                </a:solidFill>
              </a:rPr>
              <a:t>Hoạt động 3</a:t>
            </a:r>
            <a:r>
              <a:rPr lang="en-US" sz="4800" b="1" smtClean="0"/>
              <a:t/>
            </a:r>
            <a:br>
              <a:rPr lang="en-US" sz="4800" b="1" smtClean="0"/>
            </a:br>
            <a:r>
              <a:rPr lang="en-US" sz="4800" b="1" smtClean="0">
                <a:solidFill>
                  <a:srgbClr val="0000FF"/>
                </a:solidFill>
              </a:rPr>
              <a:t>Củng cố dặn dò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Dặn học sinh về nhà ôn tập lại 2 bài hát</a:t>
            </a:r>
            <a:r>
              <a:rPr lang="en-US" smtClean="0"/>
              <a:t> </a:t>
            </a:r>
            <a:r>
              <a:rPr lang="en-US" i="1" smtClean="0">
                <a:solidFill>
                  <a:srgbClr val="003300"/>
                </a:solidFill>
              </a:rPr>
              <a:t>Màu xanh quê hương, Em vẫn nhớ trường xưa.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Kể câu chuyện khúc nhạc dưới trăng cho bạn bè, người thân nghe.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Chuẩn bị bài mới tiết 29: </a:t>
            </a:r>
            <a:r>
              <a:rPr lang="en-US" i="1" smtClean="0">
                <a:solidFill>
                  <a:srgbClr val="FF3300"/>
                </a:solidFill>
              </a:rPr>
              <a:t>Ôn tập TĐN số 7, số 8. Nghe nhạc.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752600" y="2362200"/>
            <a:ext cx="5715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KẾ HOẠCH BÀI HỌC</a:t>
            </a:r>
          </a:p>
        </p:txBody>
      </p:sp>
      <p:pic>
        <p:nvPicPr>
          <p:cNvPr id="3075" name="Picture 5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114800"/>
            <a:ext cx="365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logo tr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371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8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2133600"/>
          </a:xfrm>
        </p:spPr>
        <p:txBody>
          <a:bodyPr/>
          <a:lstStyle/>
          <a:p>
            <a:pPr algn="l" eaLnBrk="1" hangingPunct="1"/>
            <a:r>
              <a:rPr lang="en-US" b="1" i="1" smtClean="0">
                <a:solidFill>
                  <a:srgbClr val="6600FF"/>
                </a:solidFill>
              </a:rPr>
              <a:t>Cám ơn cô giáo </a:t>
            </a:r>
            <a:br>
              <a:rPr lang="en-US" b="1" i="1" smtClean="0">
                <a:solidFill>
                  <a:srgbClr val="6600FF"/>
                </a:solidFill>
              </a:rPr>
            </a:br>
            <a:r>
              <a:rPr lang="en-US" b="1" i="1" smtClean="0">
                <a:solidFill>
                  <a:srgbClr val="6600FF"/>
                </a:solidFill>
              </a:rPr>
              <a:t>và các bạn </a:t>
            </a:r>
            <a:br>
              <a:rPr lang="en-US" b="1" i="1" smtClean="0">
                <a:solidFill>
                  <a:srgbClr val="6600FF"/>
                </a:solidFill>
              </a:rPr>
            </a:br>
            <a:r>
              <a:rPr lang="en-US" b="1" i="1" smtClean="0">
                <a:solidFill>
                  <a:srgbClr val="6600FF"/>
                </a:solidFill>
              </a:rPr>
              <a:t>đã theo dõi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 descr="Picture1"/>
          <p:cNvSpPr>
            <a:spLocks noChangeArrowheads="1"/>
          </p:cNvSpPr>
          <p:nvPr/>
        </p:nvSpPr>
        <p:spPr bwMode="auto">
          <a:xfrm>
            <a:off x="304800" y="914400"/>
            <a:ext cx="2971800" cy="1143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TIẾT </a:t>
            </a:r>
            <a:r>
              <a:rPr lang="en-US" sz="48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28</a:t>
            </a:r>
          </a:p>
        </p:txBody>
      </p:sp>
      <p:sp>
        <p:nvSpPr>
          <p:cNvPr id="4099" name="WordArt 10"/>
          <p:cNvSpPr>
            <a:spLocks noChangeArrowheads="1" noChangeShapeType="1" noTextEdit="1"/>
          </p:cNvSpPr>
          <p:nvPr/>
        </p:nvSpPr>
        <p:spPr bwMode="auto">
          <a:xfrm>
            <a:off x="2514600" y="1905000"/>
            <a:ext cx="44862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ÔN TẬP 2 BÀI HÁT : </a:t>
            </a:r>
          </a:p>
        </p:txBody>
      </p:sp>
      <p:sp>
        <p:nvSpPr>
          <p:cNvPr id="4100" name="WordArt 11"/>
          <p:cNvSpPr>
            <a:spLocks noChangeArrowheads="1" noChangeShapeType="1" noTextEdit="1"/>
          </p:cNvSpPr>
          <p:nvPr/>
        </p:nvSpPr>
        <p:spPr bwMode="auto">
          <a:xfrm>
            <a:off x="1524000" y="2743200"/>
            <a:ext cx="64103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Dàn đồng ca mùa hạ,</a:t>
            </a: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EM VẪN NHỚ TRƯỜNG XƯA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1" name="WordArt 12"/>
          <p:cNvSpPr>
            <a:spLocks noChangeArrowheads="1" noChangeShapeType="1" noTextEdit="1"/>
          </p:cNvSpPr>
          <p:nvPr/>
        </p:nvSpPr>
        <p:spPr bwMode="auto">
          <a:xfrm>
            <a:off x="2133600" y="4191000"/>
            <a:ext cx="5114925" cy="117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KỂ CHUYỆN ÂM NHẠC</a:t>
            </a:r>
          </a:p>
        </p:txBody>
      </p:sp>
      <p:pic>
        <p:nvPicPr>
          <p:cNvPr id="4102" name="Picture 14" descr="PictureSACH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295400"/>
            <a:ext cx="1371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Picture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60198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Picture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7150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Picture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105400"/>
            <a:ext cx="12954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9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114800" y="3810000"/>
            <a:ext cx="1295400" cy="11430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800000"/>
                </a:solidFill>
              </a:rPr>
              <a:t>Nhóm học sinh biễu diễn</a:t>
            </a:r>
          </a:p>
        </p:txBody>
      </p:sp>
      <p:pic>
        <p:nvPicPr>
          <p:cNvPr id="5124" name="Picture 11" descr="Picture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03348">
            <a:off x="5486400" y="53340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 descr="Picture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2883">
            <a:off x="304800" y="3048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4"/>
          <p:cNvSpPr>
            <a:spLocks noChangeArrowheads="1"/>
          </p:cNvSpPr>
          <p:nvPr/>
        </p:nvSpPr>
        <p:spPr bwMode="auto">
          <a:xfrm>
            <a:off x="296863" y="1524000"/>
            <a:ext cx="90773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>
                <a:solidFill>
                  <a:srgbClr val="000066"/>
                </a:solidFill>
              </a:rPr>
              <a:t>2. Yêu cầu đội văn nghệ hát múa bài hát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>
                <a:solidFill>
                  <a:srgbClr val="000066"/>
                </a:solidFill>
              </a:rPr>
              <a:t>“ Em vẫn nhớ trường xưa”</a:t>
            </a:r>
          </a:p>
        </p:txBody>
      </p:sp>
      <p:sp>
        <p:nvSpPr>
          <p:cNvPr id="115727" name="AutoShape 15"/>
          <p:cNvSpPr>
            <a:spLocks noChangeArrowheads="1"/>
          </p:cNvSpPr>
          <p:nvPr/>
        </p:nvSpPr>
        <p:spPr bwMode="gray">
          <a:xfrm>
            <a:off x="1066800" y="3048000"/>
            <a:ext cx="838200" cy="228600"/>
          </a:xfrm>
          <a:prstGeom prst="rightArrow">
            <a:avLst>
              <a:gd name="adj1" fmla="val 62787"/>
              <a:gd name="adj2" fmla="val 151284"/>
            </a:avLst>
          </a:prstGeom>
          <a:solidFill>
            <a:srgbClr val="FF00FF">
              <a:alpha val="50195"/>
            </a:srgbClr>
          </a:solidFill>
          <a:ln w="19050" cap="rnd" algn="ctr">
            <a:solidFill>
              <a:srgbClr val="C0C0C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/>
              <a:t>     </a:t>
            </a:r>
            <a:endParaRPr lang="en-US" sz="2800" b="1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2"/>
          <p:cNvGrpSpPr>
            <a:grpSpLocks/>
          </p:cNvGrpSpPr>
          <p:nvPr/>
        </p:nvGrpSpPr>
        <p:grpSpPr bwMode="auto">
          <a:xfrm>
            <a:off x="914400" y="2057400"/>
            <a:ext cx="7696200" cy="3657600"/>
            <a:chOff x="528" y="1056"/>
            <a:chExt cx="4848" cy="1968"/>
          </a:xfrm>
        </p:grpSpPr>
        <p:pic>
          <p:nvPicPr>
            <p:cNvPr id="6163" name="Picture 4" descr="Mau luyen thanh"/>
            <p:cNvPicPr>
              <a:picLocks noChangeAspect="1" noChangeArrowheads="1"/>
            </p:cNvPicPr>
            <p:nvPr/>
          </p:nvPicPr>
          <p:blipFill>
            <a:blip r:embed="rId3"/>
            <a:srcRect l="30847" t="9407" b="83299"/>
            <a:stretch>
              <a:fillRect/>
            </a:stretch>
          </p:blipFill>
          <p:spPr bwMode="auto">
            <a:xfrm>
              <a:off x="528" y="1056"/>
              <a:ext cx="470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4" name="Rectangle 11"/>
            <p:cNvSpPr>
              <a:spLocks noChangeArrowheads="1"/>
            </p:cNvSpPr>
            <p:nvPr/>
          </p:nvSpPr>
          <p:spPr bwMode="auto">
            <a:xfrm>
              <a:off x="528" y="2496"/>
              <a:ext cx="4848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/>
                <a:t> Đồ … Rê … Mi … Rê …   Đồ</a:t>
              </a:r>
            </a:p>
          </p:txBody>
        </p:sp>
      </p:grpSp>
      <p:sp>
        <p:nvSpPr>
          <p:cNvPr id="6147" name="WordArt 13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57150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00000">
                      <a:srgbClr val="0000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thanh khởi động giọng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3399FF"/>
                  </a:gs>
                  <a:gs pos="100000">
                    <a:srgbClr val="0000CC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6148" name="Group 14"/>
          <p:cNvGrpSpPr>
            <a:grpSpLocks/>
          </p:cNvGrpSpPr>
          <p:nvPr/>
        </p:nvGrpSpPr>
        <p:grpSpPr bwMode="auto">
          <a:xfrm>
            <a:off x="609600" y="5715000"/>
            <a:ext cx="7924800" cy="609600"/>
            <a:chOff x="240" y="144"/>
            <a:chExt cx="5136" cy="816"/>
          </a:xfrm>
        </p:grpSpPr>
        <p:pic>
          <p:nvPicPr>
            <p:cNvPr id="6158" name="Picture 15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16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17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8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18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19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0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9" name="Picture 20" descr="Pic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1254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1" descr="Picture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7526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4" descr="Picture1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0"/>
            <a:ext cx="990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2" name="Group 26"/>
          <p:cNvGrpSpPr>
            <a:grpSpLocks/>
          </p:cNvGrpSpPr>
          <p:nvPr/>
        </p:nvGrpSpPr>
        <p:grpSpPr bwMode="auto">
          <a:xfrm>
            <a:off x="609600" y="5791200"/>
            <a:ext cx="7924800" cy="609600"/>
            <a:chOff x="240" y="144"/>
            <a:chExt cx="5136" cy="816"/>
          </a:xfrm>
        </p:grpSpPr>
        <p:pic>
          <p:nvPicPr>
            <p:cNvPr id="6153" name="Picture 27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28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29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8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30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31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0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Nhac dem bai Mau xanh que huong.mp3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0" y="6019800"/>
            <a:ext cx="304800" cy="304800"/>
          </a:xfrm>
        </p:spPr>
      </p:pic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838200" y="1219200"/>
            <a:ext cx="6924675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1: Ôn tập bài hát </a:t>
            </a:r>
            <a:endParaRPr lang="en-US" sz="44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1447800" y="2895600"/>
            <a:ext cx="6934200" cy="1371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CC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“Dàn đồng ca mùa hạ”</a:t>
            </a:r>
            <a:endParaRPr lang="en-US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/>
                  </a:gs>
                  <a:gs pos="100000">
                    <a:srgbClr val="00CC00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173" name="Picture 9" descr="Picture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35652">
            <a:off x="0" y="7620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Picture9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 rot="-535652">
            <a:off x="5715000" y="56388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7" fill="hold"/>
                                        <p:tgtEl>
                                          <p:spTgt spid="104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6"/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334250" cy="1565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2: Ôn tập bài hát</a:t>
            </a:r>
            <a:endParaRPr lang="en-US" sz="48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5" name="WordArt 7"/>
          <p:cNvSpPr>
            <a:spLocks noChangeArrowheads="1" noChangeShapeType="1" noTextEdit="1"/>
          </p:cNvSpPr>
          <p:nvPr/>
        </p:nvSpPr>
        <p:spPr bwMode="auto">
          <a:xfrm>
            <a:off x="1219200" y="2819400"/>
            <a:ext cx="6705600" cy="12049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Em vẫn nhớ trường xưa</a:t>
            </a:r>
            <a:endParaRPr lang="en-US" sz="4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5050"/>
                </a:solidFill>
              </a:rPr>
              <a:t>Hoạt động 2: Ôn tập bài hát</a:t>
            </a:r>
          </a:p>
        </p:txBody>
      </p:sp>
      <p:pic>
        <p:nvPicPr>
          <p:cNvPr id="9219" name="Picture 4" descr="PPT1A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grayscl/>
          </a:blip>
          <a:srcRect/>
          <a:stretch>
            <a:fillRect/>
          </a:stretch>
        </p:blipFill>
        <p:spPr>
          <a:xfrm>
            <a:off x="0" y="914400"/>
            <a:ext cx="6858000" cy="5791200"/>
          </a:xfrm>
          <a:solidFill>
            <a:schemeClr val="tx1"/>
          </a:solidFill>
        </p:spPr>
      </p:pic>
      <p:pic>
        <p:nvPicPr>
          <p:cNvPr id="7175" name="Nhac dem bai Em van nho truong xu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5486400"/>
            <a:ext cx="8534400" cy="1143000"/>
          </a:xfrm>
        </p:spPr>
        <p:txBody>
          <a:bodyPr/>
          <a:lstStyle/>
          <a:p>
            <a:pPr algn="l" eaLnBrk="1" hangingPunct="1"/>
            <a:r>
              <a:rPr lang="en-US" sz="4000" b="1" i="1" smtClean="0">
                <a:solidFill>
                  <a:schemeClr val="bg1"/>
                </a:solidFill>
              </a:rPr>
              <a:t>Trường làng em có hàng tre xanh, cây rợp bóng mát yêu đời yên lành</a:t>
            </a:r>
          </a:p>
        </p:txBody>
      </p:sp>
      <p:pic>
        <p:nvPicPr>
          <p:cNvPr id="10243" name="Picture 9" descr="water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0960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562</Words>
  <Application>Microsoft PowerPoint</Application>
  <PresentationFormat>On-screen Show (4:3)</PresentationFormat>
  <Paragraphs>54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Default Design</vt:lpstr>
      <vt:lpstr>Slide 1</vt:lpstr>
      <vt:lpstr>Slide 2</vt:lpstr>
      <vt:lpstr>Slide 3</vt:lpstr>
      <vt:lpstr>Nhóm học sinh biễu diễn</vt:lpstr>
      <vt:lpstr>Slide 5</vt:lpstr>
      <vt:lpstr>Slide 6</vt:lpstr>
      <vt:lpstr>Slide 7</vt:lpstr>
      <vt:lpstr>Hoạt động 2: Ôn tập bài hát</vt:lpstr>
      <vt:lpstr>Trường làng em có hàng tre xanh, cây rợp bóng mát yêu đời yên lành</vt:lpstr>
      <vt:lpstr>Nhịp cầu tre lối về nhà em, qua rẫy nương xanh thấy vui êm đềm.</vt:lpstr>
      <vt:lpstr>Tình quê hương gắn liền yêu thương, bao mùa mưa nắng em vẫn đến trường.</vt:lpstr>
      <vt:lpstr>Thầy cô em đã dạy cho em yêu nước, yêu quê và yêu gia đình.</vt:lpstr>
      <vt:lpstr>Tre xanh kia sẽ có ngày rồi già, chồi non vươn lên thắm cây vườn mượt mà.</vt:lpstr>
      <vt:lpstr>Trường học này là cây hoa, còn nụ cười là hương hoa bay toả khắp quê nhà.</vt:lpstr>
      <vt:lpstr>Em siêng năng gắng học hành ngày ngày, rồi mai sau đây sẽ nên người thành tài.</vt:lpstr>
      <vt:lpstr> Dù cuộc đời nhịp thoi đưa, từng mùa hè từng cơn mưa, em vẫn nhớ trường xưa</vt:lpstr>
      <vt:lpstr>Slide 17</vt:lpstr>
      <vt:lpstr>Slide 18</vt:lpstr>
      <vt:lpstr>Hoạt động 3 Củng cố dặn dò</vt:lpstr>
      <vt:lpstr>Cám ơn cô giáo  và các bạn  đã theo dõi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bluestar</dc:creator>
  <cp:lastModifiedBy>CSTeam</cp:lastModifiedBy>
  <cp:revision>152</cp:revision>
  <cp:lastPrinted>1601-01-01T00:00:00Z</cp:lastPrinted>
  <dcterms:created xsi:type="dcterms:W3CDTF">1601-01-01T00:00:00Z</dcterms:created>
  <dcterms:modified xsi:type="dcterms:W3CDTF">2016-06-30T02:19:00Z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