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75" r:id="rId2"/>
    <p:sldId id="259" r:id="rId3"/>
    <p:sldId id="277" r:id="rId4"/>
    <p:sldId id="279" r:id="rId5"/>
    <p:sldId id="260" r:id="rId6"/>
    <p:sldId id="264" r:id="rId7"/>
    <p:sldId id="265" r:id="rId8"/>
    <p:sldId id="266" r:id="rId9"/>
    <p:sldId id="268" r:id="rId10"/>
    <p:sldId id="269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EB193"/>
    <a:srgbClr val="0000FF"/>
    <a:srgbClr val="4139E1"/>
    <a:srgbClr val="FF6600"/>
    <a:srgbClr val="00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1" autoAdjust="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3D12-462C-4F1D-9467-F8B7A8564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969B-11F5-4F4C-91E4-C897FC396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48F9-7E84-4165-8642-23B5B30B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CEA2-E198-4355-8718-CBEE6E6F0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D4FD-CF9C-41FA-9A9B-5CF9AF95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2067-66C5-4CAA-95F4-F6F93250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9723-E6BC-4C4B-9D5A-BD834DF14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CA66-53CF-4CFF-A75E-FED043B3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C9C4-6470-4C9C-8904-DCA62EFE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640C-2454-4002-91B0-A9012CCC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CC7A-AD3C-4451-BBEE-ECB89D3EB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2219-A9C6-44B6-8249-7CFB3A5A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97272F4-C6DB-45BC-AA0B-435D63697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033" name="Picture 17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8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9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Ôn tập bài Tre ngà bên lăng Bác,</a:t>
            </a:r>
          </a:p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Màu xanh quê hương</a:t>
            </a:r>
          </a:p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TĐN:Số 6</a:t>
            </a:r>
            <a:endParaRPr lang="en-US" sz="32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3076" name="Picture 13" descr="nguoi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1676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514725" cy="1128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tiết tấu</a:t>
            </a:r>
          </a:p>
        </p:txBody>
      </p:sp>
      <p:pic>
        <p:nvPicPr>
          <p:cNvPr id="12291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7807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495800"/>
            <a:ext cx="7696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music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7912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music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6682">
            <a:off x="3530600" y="5667375"/>
            <a:ext cx="390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7620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FF"/>
                </a:solidFill>
              </a:rPr>
              <a:t>  Về nhà các em hát nhiều lầnthuộc lời bài hát và tìm vài động tác phụ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00FF"/>
                </a:solidFill>
              </a:rPr>
              <a:t>  họa đơn giản .</a:t>
            </a:r>
          </a:p>
        </p:txBody>
      </p:sp>
      <p:pic>
        <p:nvPicPr>
          <p:cNvPr id="13315" name="Picture 3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5113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5021263"/>
            <a:ext cx="15113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94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Xin trân trọng cảm ơn các thầy cô!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0" name="Picture 4" descr="1228823feg8tq6pvi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3771106" y="-2932906"/>
            <a:ext cx="1754188" cy="8382000"/>
          </a:xfrm>
          <a:noFill/>
        </p:spPr>
      </p:pic>
      <p:pic>
        <p:nvPicPr>
          <p:cNvPr id="14341" name="Picture 5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191000"/>
            <a:ext cx="990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267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990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Acoustic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Acoustic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294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gray">
          <a:xfrm>
            <a:off x="1524000" y="9144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66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Khởi</a:t>
            </a:r>
            <a:r>
              <a:rPr lang="en-US" sz="66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66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đọng</a:t>
            </a:r>
            <a:r>
              <a:rPr lang="en-US" sz="66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66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giọng</a:t>
            </a:r>
            <a:endParaRPr lang="en-US" sz="6600" b="1" dirty="0">
              <a:solidFill>
                <a:srgbClr val="00A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08125" y="28559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965325" y="2657475"/>
            <a:ext cx="352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Ò    o     ó    o  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143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5123" name="Picture 3" descr="1228823feg8tq6pv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121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228823feg8tq6pv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1143000"/>
            <a:ext cx="36464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4139E1"/>
                </a:solidFill>
              </a:rPr>
              <a:t>Kiểm tra bài cũ</a:t>
            </a:r>
            <a:r>
              <a:rPr lang="en-US" sz="3600" b="1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66800" y="2276475"/>
            <a:ext cx="7315200" cy="193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i="1">
                <a:solidFill>
                  <a:srgbClr val="0000FF"/>
                </a:solidFill>
              </a:rPr>
              <a:t>Em hãy cho biết tiết âm nhạc tuần trước các em học bài gì?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94125" y="4311650"/>
            <a:ext cx="3841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			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51225" y="46402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79925" y="3549650"/>
            <a:ext cx="1841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22825" y="5173663"/>
            <a:ext cx="18415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46325" y="40068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47800" y="4495800"/>
            <a:ext cx="632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00200" y="4724400"/>
            <a:ext cx="640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9906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4139E1"/>
                </a:solidFill>
                <a:latin typeface="Arial"/>
              </a:rPr>
              <a:t>-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Em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nào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thuộc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và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hát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được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bài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này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2360613"/>
            <a:ext cx="7386638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</a:rPr>
              <a:t>2 </a:t>
            </a:r>
            <a:r>
              <a:rPr lang="en-US" sz="4000" b="1" dirty="0" err="1" smtClean="0">
                <a:solidFill>
                  <a:srgbClr val="0000FF"/>
                </a:solidFill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trước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lớp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hát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bên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Lăng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Bác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49149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-Giáo viên nhận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-228600" y="990600"/>
            <a:ext cx="83820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err="1" smtClean="0">
                <a:solidFill>
                  <a:srgbClr val="00AC00"/>
                </a:solidFill>
              </a:rPr>
              <a:t>Âm</a:t>
            </a:r>
            <a:r>
              <a:rPr lang="en-US" sz="4400" dirty="0" smtClean="0">
                <a:solidFill>
                  <a:srgbClr val="00AC00"/>
                </a:solidFill>
              </a:rPr>
              <a:t> </a:t>
            </a:r>
            <a:r>
              <a:rPr lang="en-US" sz="4400" dirty="0" err="1" smtClean="0">
                <a:solidFill>
                  <a:srgbClr val="00AC00"/>
                </a:solidFill>
              </a:rPr>
              <a:t>Nhạc</a:t>
            </a:r>
            <a:endParaRPr lang="en-US" sz="4400" dirty="0" smtClean="0">
              <a:solidFill>
                <a:srgbClr val="00AC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18288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23:-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hát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Màu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xanh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quê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hương,Tre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ngà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Bên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Lăng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Bác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-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:TĐN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6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7174" name="Picture 7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8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9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 Box 41"/>
          <p:cNvSpPr txBox="1">
            <a:spLocks noChangeArrowheads="1"/>
          </p:cNvSpPr>
          <p:nvPr/>
        </p:nvSpPr>
        <p:spPr bwMode="auto">
          <a:xfrm>
            <a:off x="914400" y="46482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0000FF"/>
                </a:solidFill>
              </a:rPr>
              <a:t>Hoạt</a:t>
            </a:r>
            <a:r>
              <a:rPr lang="en-US" sz="3600">
                <a:solidFill>
                  <a:srgbClr val="FF6600"/>
                </a:solidFill>
              </a:rPr>
              <a:t> </a:t>
            </a:r>
            <a:r>
              <a:rPr lang="en-US" sz="3600">
                <a:solidFill>
                  <a:srgbClr val="0000FF"/>
                </a:solidFill>
              </a:rPr>
              <a:t>động 1: Ôn tập bài hát Màu xanh 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066800"/>
            <a:ext cx="8005763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AC00"/>
                </a:solidFill>
              </a:rPr>
              <a:t/>
            </a:r>
            <a:br>
              <a:rPr lang="en-US" b="1" dirty="0" smtClean="0">
                <a:solidFill>
                  <a:srgbClr val="00AC00"/>
                </a:solidFill>
              </a:rPr>
            </a:br>
            <a:r>
              <a:rPr lang="en-US" sz="4400" dirty="0" err="1" smtClean="0">
                <a:solidFill>
                  <a:srgbClr val="00AC00"/>
                </a:solidFill>
              </a:rPr>
              <a:t>Âm</a:t>
            </a:r>
            <a:r>
              <a:rPr lang="en-US" sz="4400" dirty="0" smtClean="0">
                <a:solidFill>
                  <a:srgbClr val="00AC00"/>
                </a:solidFill>
              </a:rPr>
              <a:t> </a:t>
            </a:r>
            <a:r>
              <a:rPr lang="en-US" sz="4400" dirty="0" err="1" smtClean="0">
                <a:solidFill>
                  <a:srgbClr val="00AC00"/>
                </a:solidFill>
              </a:rPr>
              <a:t>Nhạc</a:t>
            </a:r>
            <a:endParaRPr lang="en-US" sz="4400" dirty="0" smtClean="0">
              <a:solidFill>
                <a:srgbClr val="00AC00"/>
              </a:solidFill>
            </a:endParaRPr>
          </a:p>
        </p:txBody>
      </p:sp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8382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7620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990600" y="24384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6600"/>
                </a:solidFill>
              </a:rPr>
              <a:t>Tiết 33:-Ôn tập 2 bài Màu xanh quê hươngNgà Bên Lăng Bác</a:t>
            </a:r>
          </a:p>
          <a:p>
            <a:pPr eaLnBrk="1" hangingPunct="1"/>
            <a:r>
              <a:rPr lang="en-US" sz="2800">
                <a:solidFill>
                  <a:srgbClr val="FF6600"/>
                </a:solidFill>
              </a:rPr>
              <a:t>            -Ôn tập:TĐN số 6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838200" y="47244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Hoạt động 2:Ôn tập bài Hát Tre Ngà Bên Lăng Bác.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7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172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2209800"/>
            <a:ext cx="76962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Bên</a:t>
            </a:r>
            <a:r>
              <a:rPr lang="en-US" sz="2100" b="1">
                <a:solidFill>
                  <a:srgbClr val="00AC00"/>
                </a:solidFill>
              </a:rPr>
              <a:t> Lăng Bác </a:t>
            </a:r>
            <a:r>
              <a:rPr lang="en-US" sz="2100" b="1" u="sng">
                <a:solidFill>
                  <a:srgbClr val="FF6600"/>
                </a:solidFill>
              </a:rPr>
              <a:t>Hồ</a:t>
            </a:r>
            <a:r>
              <a:rPr lang="en-US" sz="2100" b="1" u="sng">
                <a:solidFill>
                  <a:srgbClr val="00AC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có </a:t>
            </a:r>
            <a:r>
              <a:rPr lang="en-US" sz="2100" b="1" u="sng">
                <a:solidFill>
                  <a:srgbClr val="FF6600"/>
                </a:solidFill>
              </a:rPr>
              <a:t>đôi</a:t>
            </a:r>
            <a:r>
              <a:rPr lang="en-US" sz="2100" b="1">
                <a:solidFill>
                  <a:srgbClr val="00AC00"/>
                </a:solidFill>
              </a:rPr>
              <a:t> khóm tre </a:t>
            </a:r>
            <a:r>
              <a:rPr lang="en-US" sz="2100" b="1" u="sng">
                <a:solidFill>
                  <a:srgbClr val="FF6600"/>
                </a:solidFill>
              </a:rPr>
              <a:t>ngà</a:t>
            </a:r>
            <a:r>
              <a:rPr lang="en-US" sz="2100" b="1">
                <a:solidFill>
                  <a:srgbClr val="FF6600"/>
                </a:solidFill>
              </a:rPr>
              <a:t>.</a:t>
            </a:r>
          </a:p>
          <a:p>
            <a:pPr eaLnBrk="1" hangingPunct="1"/>
            <a:endParaRPr lang="en-US" sz="2100" b="1" u="sng">
              <a:solidFill>
                <a:srgbClr val="FF6600"/>
              </a:solidFill>
            </a:endParaRPr>
          </a:p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Đón</a:t>
            </a:r>
            <a:r>
              <a:rPr lang="en-US" sz="2100" b="1">
                <a:solidFill>
                  <a:srgbClr val="00AC00"/>
                </a:solidFill>
              </a:rPr>
              <a:t> gió đâu </a:t>
            </a:r>
            <a:r>
              <a:rPr lang="en-US" sz="2100" b="1" u="sng">
                <a:solidFill>
                  <a:srgbClr val="FF6600"/>
                </a:solidFill>
              </a:rPr>
              <a:t>về</a:t>
            </a:r>
            <a:r>
              <a:rPr lang="en-US" sz="2100" b="1">
                <a:solidFill>
                  <a:srgbClr val="FF66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mà đu </a:t>
            </a:r>
            <a:r>
              <a:rPr lang="en-US" sz="2100" b="1" u="sng">
                <a:solidFill>
                  <a:srgbClr val="FF6600"/>
                </a:solidFill>
              </a:rPr>
              <a:t>đưa</a:t>
            </a:r>
            <a:r>
              <a:rPr lang="en-US" sz="2100" b="1">
                <a:solidFill>
                  <a:srgbClr val="FF6600"/>
                </a:solidFill>
              </a:rPr>
              <a:t>,</a:t>
            </a:r>
            <a:r>
              <a:rPr lang="en-US" sz="2100" b="1">
                <a:solidFill>
                  <a:srgbClr val="00AC00"/>
                </a:solidFill>
              </a:rPr>
              <a:t> đu </a:t>
            </a:r>
            <a:r>
              <a:rPr lang="en-US" sz="2100" b="1">
                <a:solidFill>
                  <a:srgbClr val="FF6600"/>
                </a:solidFill>
              </a:rPr>
              <a:t>đưa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</a:t>
            </a:r>
          </a:p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Đón</a:t>
            </a:r>
            <a:r>
              <a:rPr lang="en-US" sz="2100" b="1">
                <a:solidFill>
                  <a:srgbClr val="00AC00"/>
                </a:solidFill>
              </a:rPr>
              <a:t> nắng đâu </a:t>
            </a:r>
            <a:r>
              <a:rPr lang="en-US" sz="2100" b="1" u="sng">
                <a:solidFill>
                  <a:srgbClr val="FF6600"/>
                </a:solidFill>
              </a:rPr>
              <a:t>về</a:t>
            </a:r>
            <a:r>
              <a:rPr lang="en-US" sz="2100" b="1" u="sng">
                <a:solidFill>
                  <a:srgbClr val="00AC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mà thêu </a:t>
            </a:r>
            <a:r>
              <a:rPr lang="en-US" sz="2100" b="1" u="sng">
                <a:solidFill>
                  <a:srgbClr val="FF6600"/>
                </a:solidFill>
              </a:rPr>
              <a:t>hoa</a:t>
            </a:r>
            <a:r>
              <a:rPr lang="en-US" sz="2100" b="1">
                <a:solidFill>
                  <a:srgbClr val="00AC00"/>
                </a:solidFill>
              </a:rPr>
              <a:t>, thêu </a:t>
            </a:r>
            <a:r>
              <a:rPr lang="en-US" sz="2100" b="1">
                <a:solidFill>
                  <a:srgbClr val="FF6600"/>
                </a:solidFill>
              </a:rPr>
              <a:t>hoa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Rất </a:t>
            </a:r>
            <a:r>
              <a:rPr lang="en-US" sz="2100" b="1">
                <a:solidFill>
                  <a:srgbClr val="FF6600"/>
                </a:solidFill>
              </a:rPr>
              <a:t>trong</a:t>
            </a:r>
            <a:r>
              <a:rPr lang="en-US" sz="2100" b="1">
                <a:solidFill>
                  <a:srgbClr val="00AC00"/>
                </a:solidFill>
              </a:rPr>
              <a:t> là tiếng </a:t>
            </a:r>
            <a:r>
              <a:rPr lang="en-US" sz="2100" b="1" u="sng">
                <a:solidFill>
                  <a:srgbClr val="FF6600"/>
                </a:solidFill>
              </a:rPr>
              <a:t>chim</a:t>
            </a:r>
            <a:r>
              <a:rPr lang="en-US" sz="2100" b="1">
                <a:solidFill>
                  <a:srgbClr val="00AC00"/>
                </a:solidFill>
              </a:rPr>
              <a:t>, tiếng </a:t>
            </a:r>
            <a:r>
              <a:rPr lang="en-US" sz="2100" b="1" u="sng">
                <a:solidFill>
                  <a:srgbClr val="FF6600"/>
                </a:solidFill>
              </a:rPr>
              <a:t>chim</a:t>
            </a:r>
            <a:r>
              <a:rPr lang="en-US" sz="2100" b="1">
                <a:solidFill>
                  <a:srgbClr val="00AC00"/>
                </a:solidFill>
              </a:rPr>
              <a:t> chuyền ngây </a:t>
            </a:r>
            <a:r>
              <a:rPr lang="en-US" sz="2100" b="1" u="sng">
                <a:solidFill>
                  <a:srgbClr val="FF6600"/>
                </a:solidFill>
              </a:rPr>
              <a:t>thơ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Rất </a:t>
            </a:r>
            <a:r>
              <a:rPr lang="en-US" sz="2100" b="1">
                <a:solidFill>
                  <a:srgbClr val="FF6600"/>
                </a:solidFill>
              </a:rPr>
              <a:t>xanh</a:t>
            </a:r>
            <a:r>
              <a:rPr lang="en-US" sz="2100" b="1">
                <a:solidFill>
                  <a:srgbClr val="00AC00"/>
                </a:solidFill>
              </a:rPr>
              <a:t> tiếng sáo </a:t>
            </a:r>
            <a:r>
              <a:rPr lang="en-US" sz="2100" b="1">
                <a:solidFill>
                  <a:srgbClr val="FF6600"/>
                </a:solidFill>
              </a:rPr>
              <a:t>diều</a:t>
            </a:r>
            <a:r>
              <a:rPr lang="en-US" sz="2100" b="1">
                <a:solidFill>
                  <a:srgbClr val="00AC00"/>
                </a:solidFill>
              </a:rPr>
              <a:t>, tiếng </a:t>
            </a:r>
            <a:r>
              <a:rPr lang="en-US" sz="2100" b="1" u="sng">
                <a:solidFill>
                  <a:srgbClr val="FF6600"/>
                </a:solidFill>
              </a:rPr>
              <a:t>sáo</a:t>
            </a:r>
            <a:r>
              <a:rPr lang="en-US" sz="2100" b="1">
                <a:solidFill>
                  <a:srgbClr val="00AC00"/>
                </a:solidFill>
              </a:rPr>
              <a:t> trời ngân </a:t>
            </a:r>
            <a:r>
              <a:rPr lang="en-US" sz="2100" b="1">
                <a:solidFill>
                  <a:srgbClr val="FF6600"/>
                </a:solidFill>
              </a:rPr>
              <a:t>nga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Một </a:t>
            </a:r>
            <a:r>
              <a:rPr lang="en-US" sz="2100" b="1">
                <a:solidFill>
                  <a:srgbClr val="FF6600"/>
                </a:solidFill>
              </a:rPr>
              <a:t>khoảng</a:t>
            </a:r>
            <a:r>
              <a:rPr lang="en-US" sz="2100" b="1">
                <a:solidFill>
                  <a:srgbClr val="00AC00"/>
                </a:solidFill>
              </a:rPr>
              <a:t> trời quê </a:t>
            </a:r>
            <a:r>
              <a:rPr lang="en-US" sz="2100" b="1">
                <a:solidFill>
                  <a:srgbClr val="FF6600"/>
                </a:solidFill>
              </a:rPr>
              <a:t>hương</a:t>
            </a:r>
            <a:r>
              <a:rPr lang="en-US" sz="2100" b="1">
                <a:solidFill>
                  <a:srgbClr val="00AC00"/>
                </a:solidFill>
              </a:rPr>
              <a:t> thân </a:t>
            </a:r>
            <a:r>
              <a:rPr lang="en-US" sz="2100" b="1" u="sng">
                <a:solidFill>
                  <a:srgbClr val="FF6600"/>
                </a:solidFill>
              </a:rPr>
              <a:t>yêu</a:t>
            </a:r>
            <a:r>
              <a:rPr lang="en-US" sz="2100" b="1">
                <a:solidFill>
                  <a:srgbClr val="00AC00"/>
                </a:solidFill>
              </a:rPr>
              <a:t> về bên </a:t>
            </a:r>
            <a:r>
              <a:rPr lang="en-US" sz="2100" b="1">
                <a:solidFill>
                  <a:srgbClr val="FF6600"/>
                </a:solidFill>
              </a:rPr>
              <a:t>Bác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  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Cho </a:t>
            </a:r>
            <a:r>
              <a:rPr lang="en-US" sz="2100" b="1" u="sng">
                <a:solidFill>
                  <a:srgbClr val="FF6600"/>
                </a:solidFill>
              </a:rPr>
              <a:t>em</a:t>
            </a:r>
            <a:r>
              <a:rPr lang="en-US" sz="2100" b="1">
                <a:solidFill>
                  <a:srgbClr val="00AC00"/>
                </a:solidFill>
              </a:rPr>
              <a:t> về ca </a:t>
            </a:r>
            <a:r>
              <a:rPr lang="en-US" sz="2100" b="1">
                <a:solidFill>
                  <a:srgbClr val="FF6600"/>
                </a:solidFill>
              </a:rPr>
              <a:t>hát</a:t>
            </a:r>
            <a:r>
              <a:rPr lang="en-US" sz="2100" b="1">
                <a:solidFill>
                  <a:srgbClr val="00AC00"/>
                </a:solidFill>
              </a:rPr>
              <a:t>,  </a:t>
            </a:r>
            <a:r>
              <a:rPr lang="en-US" sz="2100" b="1" u="sng">
                <a:solidFill>
                  <a:srgbClr val="FF6600"/>
                </a:solidFill>
              </a:rPr>
              <a:t>dưới</a:t>
            </a:r>
            <a:r>
              <a:rPr lang="en-US" sz="2100" b="1">
                <a:solidFill>
                  <a:srgbClr val="00AC00"/>
                </a:solidFill>
              </a:rPr>
              <a:t> mái </a:t>
            </a:r>
            <a:r>
              <a:rPr lang="en-US" sz="2100" b="1" u="sng">
                <a:solidFill>
                  <a:srgbClr val="FF6600"/>
                </a:solidFill>
              </a:rPr>
              <a:t>tóc</a:t>
            </a:r>
            <a:r>
              <a:rPr lang="en-US" sz="2100" b="1">
                <a:solidFill>
                  <a:srgbClr val="00AC00"/>
                </a:solidFill>
              </a:rPr>
              <a:t> tre </a:t>
            </a:r>
            <a:r>
              <a:rPr lang="en-US" sz="2100" b="1" u="sng">
                <a:solidFill>
                  <a:srgbClr val="FF6600"/>
                </a:solidFill>
              </a:rPr>
              <a:t>ngà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  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9144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>
                <a:solidFill>
                  <a:srgbClr val="00AC00"/>
                </a:solidFill>
              </a:rPr>
              <a:t>Hát kết hợp gõ đệm:Theo nhịp bài Tre ngà bên Lăng Bác.</a:t>
            </a:r>
          </a:p>
        </p:txBody>
      </p:sp>
      <p:pic>
        <p:nvPicPr>
          <p:cNvPr id="10244" name="Picture 5" descr="langbac_tre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438400"/>
            <a:ext cx="23383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514725" cy="1128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cao độ</a:t>
            </a:r>
            <a:endParaRPr lang="en-US" sz="3600" kern="10" spc="-36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7" name="Picture 4" descr="luyencao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8305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202</TotalTime>
  <Words>284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Wingdings</vt:lpstr>
      <vt:lpstr>Calibri</vt:lpstr>
      <vt:lpstr>Glass Layers</vt:lpstr>
      <vt:lpstr>Slide 1</vt:lpstr>
      <vt:lpstr>Slide 2</vt:lpstr>
      <vt:lpstr>Slide 3</vt:lpstr>
      <vt:lpstr>-Em nào  thuộc và hát được bài này?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Mobile:0988528783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nhạc lớp 5 Tiết 23</dc:title>
  <dc:creator>Nfuyen Khac Chuyen</dc:creator>
  <cp:lastModifiedBy>CSTeam</cp:lastModifiedBy>
  <cp:revision>27</cp:revision>
  <dcterms:created xsi:type="dcterms:W3CDTF">2010-12-29T07:31:20Z</dcterms:created>
  <dcterms:modified xsi:type="dcterms:W3CDTF">2016-06-30T02:18:58Z</dcterms:modified>
</cp:coreProperties>
</file>