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322" r:id="rId3"/>
    <p:sldId id="299" r:id="rId4"/>
    <p:sldId id="308" r:id="rId5"/>
    <p:sldId id="301" r:id="rId6"/>
    <p:sldId id="302" r:id="rId7"/>
    <p:sldId id="265" r:id="rId8"/>
    <p:sldId id="303" r:id="rId9"/>
    <p:sldId id="289" r:id="rId10"/>
    <p:sldId id="306" r:id="rId11"/>
    <p:sldId id="291" r:id="rId12"/>
    <p:sldId id="288" r:id="rId13"/>
    <p:sldId id="307" r:id="rId14"/>
    <p:sldId id="318" r:id="rId15"/>
    <p:sldId id="310" r:id="rId16"/>
    <p:sldId id="320" r:id="rId17"/>
    <p:sldId id="313" r:id="rId18"/>
    <p:sldId id="316" r:id="rId19"/>
    <p:sldId id="317" r:id="rId20"/>
    <p:sldId id="323" r:id="rId21"/>
    <p:sldId id="284" r:id="rId22"/>
    <p:sldId id="283" r:id="rId23"/>
    <p:sldId id="304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3300"/>
    <a:srgbClr val="FFCCCC"/>
    <a:srgbClr val="9900FF"/>
    <a:srgbClr val="99CC00"/>
    <a:srgbClr val="996633"/>
    <a:srgbClr val="00FFCC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7" autoAdjust="0"/>
    <p:restoredTop sz="94660"/>
  </p:normalViewPr>
  <p:slideViewPr>
    <p:cSldViewPr>
      <p:cViewPr>
        <p:scale>
          <a:sx n="68" d="100"/>
          <a:sy n="68" d="100"/>
        </p:scale>
        <p:origin x="-5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808A2-E3B3-454F-BF78-38555DAB4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FDBDD-FBFF-464D-BE01-BECA6DA75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3AEAD-A00B-4833-A465-2B3163535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6903B-00A6-4831-9B86-83F376C5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3CAD7-2A0B-4513-BDCF-B9038A03A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00FE4-40BC-4B87-92A4-326EF7C2B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A5C37-78A0-486A-BA34-EBF0E7F9F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AB28D-C193-4692-BACC-70293EFA9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0EAD1-FD4F-4158-A1CF-554EA0898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E619-2588-4199-AF6B-165A8AD4E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DA4E3-9AA9-4386-95C0-9C66B5491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1981B-0C49-4402-B1CE-9A46601EF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905C4-C2CE-442A-9923-4567F6D6B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AB6E5-A64C-482B-AACD-091E36DF7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D0BC6-9F2D-4632-94D3-03973EA34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74D4C-6112-434D-BA55-D6319DB64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6874D-253C-4FF1-B04D-64CB4509B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95709-ACD9-4D78-8576-BD398737C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909FA-B7C3-4898-BE3E-211D50F13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430AE-3199-4385-BA0C-A3736B7DB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AD3B2-1E41-4209-8F0B-FB17F895A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DF7EE-6DAD-4399-BEBB-F841CAEFA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9DF02-42BB-4659-9043-8FEA1C5FE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DAF79F1-D80F-43A2-8919-73DACFF86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47FA30-9542-4E38-A900-0714A0084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BAI%20THI%20GVG%202010\Giao%20an%205%20-Luong%20Thi%20Nhu%20Nguyet-%20Tieu%20hoc%20Sa%20Ly%20-%20Luc%20Ngan%20BG\dan%20dong%20ca%20mua%20ha(%20nhac).wma" TargetMode="Externa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uy%20cuong%20HV%201.m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uy%20cuong%20HV%201.m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AutoShape 3"/>
          <p:cNvSpPr>
            <a:spLocks noChangeArrowheads="1"/>
          </p:cNvSpPr>
          <p:nvPr/>
        </p:nvSpPr>
        <p:spPr bwMode="auto">
          <a:xfrm>
            <a:off x="1524000" y="381000"/>
            <a:ext cx="7543800" cy="3581400"/>
          </a:xfrm>
          <a:prstGeom prst="cloudCallout">
            <a:avLst>
              <a:gd name="adj1" fmla="val -57009"/>
              <a:gd name="adj2" fmla="val 80764"/>
            </a:avLst>
          </a:prstGeom>
          <a:noFill/>
          <a:ln w="508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 sz="3200" b="1">
              <a:solidFill>
                <a:srgbClr val="0033CC"/>
              </a:solidFill>
            </a:endParaRPr>
          </a:p>
          <a:p>
            <a:endParaRPr lang="en-US" sz="3200" b="1">
              <a:solidFill>
                <a:srgbClr val="0033CC"/>
              </a:solidFill>
            </a:endParaRPr>
          </a:p>
        </p:txBody>
      </p:sp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3810000" y="4041775"/>
            <a:ext cx="5105400" cy="5238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</a:rPr>
              <a:t>Bài hát Dàn </a:t>
            </a:r>
            <a:r>
              <a:rPr lang="vi-VN" sz="2800">
                <a:solidFill>
                  <a:srgbClr val="0033CC"/>
                </a:solidFill>
              </a:rPr>
              <a:t>đ</a:t>
            </a:r>
            <a:r>
              <a:rPr lang="en-US" sz="2800">
                <a:solidFill>
                  <a:srgbClr val="0033CC"/>
                </a:solidFill>
              </a:rPr>
              <a:t>ồng ca mùa hạ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2933700" y="5048250"/>
            <a:ext cx="819150" cy="457200"/>
          </a:xfrm>
          <a:prstGeom prst="rightArrow">
            <a:avLst>
              <a:gd name="adj1" fmla="val 50000"/>
              <a:gd name="adj2" fmla="val 44792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89" name="WordArt 5"/>
          <p:cNvSpPr>
            <a:spLocks noChangeArrowheads="1" noChangeShapeType="1" noTextEdit="1"/>
          </p:cNvSpPr>
          <p:nvPr/>
        </p:nvSpPr>
        <p:spPr bwMode="auto">
          <a:xfrm>
            <a:off x="19050" y="3486150"/>
            <a:ext cx="1066800" cy="2076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3810000" y="4743450"/>
            <a:ext cx="5105400" cy="12588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33CC"/>
                </a:solidFill>
              </a:rPr>
              <a:t>  </a:t>
            </a:r>
            <a:r>
              <a:rPr lang="en-US" sz="2800">
                <a:solidFill>
                  <a:srgbClr val="0033CC"/>
                </a:solidFill>
              </a:rPr>
              <a:t>Lê Minh Châu,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</a:rPr>
              <a:t>  Nguyễn Minh Nguyên</a:t>
            </a:r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auto">
          <a:xfrm>
            <a:off x="2990850" y="4133850"/>
            <a:ext cx="762000" cy="438150"/>
          </a:xfrm>
          <a:prstGeom prst="rightArrow">
            <a:avLst>
              <a:gd name="adj1" fmla="val 50000"/>
              <a:gd name="adj2" fmla="val 43478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2628900" y="1733550"/>
            <a:ext cx="5029200" cy="717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33CC"/>
                </a:solidFill>
              </a:rPr>
              <a:t>- Do ai sáng tác?</a:t>
            </a:r>
          </a:p>
          <a:p>
            <a:pPr>
              <a:spcBef>
                <a:spcPct val="50000"/>
              </a:spcBef>
            </a:pPr>
            <a:endParaRPr lang="en-US" sz="600">
              <a:solidFill>
                <a:srgbClr val="0033CC"/>
              </a:solidFill>
            </a:endParaRP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2362200" y="762000"/>
            <a:ext cx="6096000" cy="11001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33CC"/>
                </a:solidFill>
              </a:rPr>
              <a:t>  - Các em hãy hãy cho biết tiết 30 các em </a:t>
            </a:r>
            <a:r>
              <a:rPr lang="vi-VN" sz="3200">
                <a:solidFill>
                  <a:srgbClr val="0033CC"/>
                </a:solidFill>
              </a:rPr>
              <a:t>đ</a:t>
            </a:r>
            <a:r>
              <a:rPr lang="en-US" sz="3200">
                <a:solidFill>
                  <a:srgbClr val="0033CC"/>
                </a:solidFill>
              </a:rPr>
              <a:t>ã học nội dung gì?</a:t>
            </a:r>
          </a:p>
          <a:p>
            <a:pPr>
              <a:spcBef>
                <a:spcPct val="50000"/>
              </a:spcBef>
            </a:pPr>
            <a:endParaRPr lang="en-US" sz="100">
              <a:solidFill>
                <a:srgbClr val="0033CC"/>
              </a:solidFill>
            </a:endParaRP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2438400" y="2247900"/>
            <a:ext cx="6096000" cy="10906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33CC"/>
                </a:solidFill>
              </a:rPr>
              <a:t>  - Bài hát thể hiện tình cảm nh</a:t>
            </a:r>
            <a:r>
              <a:rPr lang="vi-VN" sz="3200">
                <a:solidFill>
                  <a:srgbClr val="0033CC"/>
                </a:solidFill>
              </a:rPr>
              <a:t>ư</a:t>
            </a:r>
            <a:r>
              <a:rPr lang="en-US" sz="3200">
                <a:solidFill>
                  <a:srgbClr val="0033CC"/>
                </a:solidFill>
              </a:rPr>
              <a:t>   thế nào?</a:t>
            </a:r>
          </a:p>
          <a:p>
            <a:pPr>
              <a:spcBef>
                <a:spcPct val="50000"/>
              </a:spcBef>
            </a:pPr>
            <a:endParaRPr lang="en-US" sz="100">
              <a:solidFill>
                <a:srgbClr val="0033CC"/>
              </a:solidFill>
            </a:endParaRPr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3810000" y="6202363"/>
            <a:ext cx="5105400" cy="5461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</a:rPr>
              <a:t>Vui t</a:t>
            </a:r>
            <a:r>
              <a:rPr lang="vi-VN" sz="2800">
                <a:solidFill>
                  <a:srgbClr val="0033CC"/>
                </a:solidFill>
              </a:rPr>
              <a:t>ươ</a:t>
            </a:r>
            <a:r>
              <a:rPr lang="en-US" sz="2800">
                <a:solidFill>
                  <a:srgbClr val="0033CC"/>
                </a:solidFill>
              </a:rPr>
              <a:t>i và trong sáng</a:t>
            </a:r>
          </a:p>
          <a:p>
            <a:pPr>
              <a:spcBef>
                <a:spcPct val="50000"/>
              </a:spcBef>
            </a:pPr>
            <a:endParaRPr lang="en-US" sz="100"/>
          </a:p>
        </p:txBody>
      </p:sp>
      <p:sp>
        <p:nvSpPr>
          <p:cNvPr id="93201" name="AutoShape 17"/>
          <p:cNvSpPr>
            <a:spLocks noChangeArrowheads="1"/>
          </p:cNvSpPr>
          <p:nvPr/>
        </p:nvSpPr>
        <p:spPr bwMode="auto">
          <a:xfrm>
            <a:off x="2914650" y="6191250"/>
            <a:ext cx="819150" cy="457200"/>
          </a:xfrm>
          <a:prstGeom prst="rightArrow">
            <a:avLst>
              <a:gd name="adj1" fmla="val 50000"/>
              <a:gd name="adj2" fmla="val 44792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allAtOnce" animBg="1"/>
      <p:bldP spid="93186" grpId="0" animBg="1"/>
      <p:bldP spid="93188" grpId="0" animBg="1"/>
      <p:bldP spid="93189" grpId="0" animBg="1"/>
      <p:bldP spid="93190" grpId="0" animBg="1"/>
      <p:bldP spid="93191" grpId="0" animBg="1"/>
      <p:bldP spid="93193" grpId="0"/>
      <p:bldP spid="93196" grpId="0"/>
      <p:bldP spid="93198" grpId="0"/>
      <p:bldP spid="93200" grpId="0" animBg="1"/>
      <p:bldP spid="932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276350" y="1143000"/>
            <a:ext cx="7277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HÁT  ĐỐI ĐÁP, LĨNH X</a:t>
            </a:r>
            <a:r>
              <a:rPr lang="vi-VN" sz="2400" b="1">
                <a:solidFill>
                  <a:srgbClr val="FFFF00"/>
                </a:solidFill>
              </a:rPr>
              <a:t>Ư</a:t>
            </a:r>
            <a:r>
              <a:rPr lang="en-US" sz="2400" b="1">
                <a:solidFill>
                  <a:srgbClr val="FFFF00"/>
                </a:solidFill>
              </a:rPr>
              <a:t>ỚNG VÀ ĐỒNG CA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990600" y="198120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152400" y="1714500"/>
            <a:ext cx="89154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+ Nhóm 1: </a:t>
            </a:r>
            <a:r>
              <a:rPr lang="en-US" sz="2400" i="1">
                <a:solidFill>
                  <a:schemeClr val="bg1"/>
                </a:solidFill>
              </a:rPr>
              <a:t>Chẳng nhìn thấy ve </a:t>
            </a:r>
            <a:r>
              <a:rPr lang="vi-VN" sz="2400" i="1">
                <a:solidFill>
                  <a:schemeClr val="bg1"/>
                </a:solidFill>
              </a:rPr>
              <a:t>đ</a:t>
            </a:r>
            <a:r>
              <a:rPr lang="en-US" sz="2400" i="1">
                <a:solidFill>
                  <a:schemeClr val="bg1"/>
                </a:solidFill>
              </a:rPr>
              <a:t>âu chỉ râm ran tiếng hát,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+ Nhóm</a:t>
            </a:r>
            <a:r>
              <a:rPr lang="en-US" sz="2400"/>
              <a:t> </a:t>
            </a:r>
            <a:r>
              <a:rPr lang="en-US" sz="2400">
                <a:solidFill>
                  <a:schemeClr val="bg1"/>
                </a:solidFill>
              </a:rPr>
              <a:t>2: </a:t>
            </a:r>
            <a:r>
              <a:rPr lang="en-US" sz="2400" i="1">
                <a:solidFill>
                  <a:srgbClr val="FFFF00"/>
                </a:solidFill>
              </a:rPr>
              <a:t>Bè trầm hòa bè cao trong màn xanh lá dày</a:t>
            </a:r>
            <a:r>
              <a:rPr lang="en-US" sz="2400" i="1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+ Nhóm 1: </a:t>
            </a:r>
            <a:r>
              <a:rPr lang="en-US" sz="2400" i="1">
                <a:solidFill>
                  <a:schemeClr val="bg1"/>
                </a:solidFill>
              </a:rPr>
              <a:t>Tiếng ve ngân trong veo, </a:t>
            </a:r>
            <a:r>
              <a:rPr lang="vi-VN" sz="2400" i="1">
                <a:solidFill>
                  <a:schemeClr val="bg1"/>
                </a:solidFill>
              </a:rPr>
              <a:t>đ</a:t>
            </a:r>
            <a:r>
              <a:rPr lang="en-US" sz="2400" i="1">
                <a:solidFill>
                  <a:schemeClr val="bg1"/>
                </a:solidFill>
              </a:rPr>
              <a:t>ung </a:t>
            </a:r>
            <a:r>
              <a:rPr lang="vi-VN" sz="2400" i="1">
                <a:solidFill>
                  <a:schemeClr val="bg1"/>
                </a:solidFill>
              </a:rPr>
              <a:t>đư</a:t>
            </a:r>
            <a:r>
              <a:rPr lang="en-US" sz="2400" i="1">
                <a:solidFill>
                  <a:schemeClr val="bg1"/>
                </a:solidFill>
              </a:rPr>
              <a:t>a rặng tre ngà,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+ Nhóm 2:</a:t>
            </a:r>
            <a:r>
              <a:rPr lang="en-US" sz="2400">
                <a:solidFill>
                  <a:srgbClr val="FFFF00"/>
                </a:solidFill>
              </a:rPr>
              <a:t> </a:t>
            </a:r>
            <a:r>
              <a:rPr lang="en-US" sz="2400" i="1">
                <a:solidFill>
                  <a:srgbClr val="FFFF00"/>
                </a:solidFill>
              </a:rPr>
              <a:t>Lời dịu dàng th</a:t>
            </a:r>
            <a:r>
              <a:rPr lang="vi-VN" sz="2400" i="1">
                <a:solidFill>
                  <a:srgbClr val="FFFF00"/>
                </a:solidFill>
              </a:rPr>
              <a:t>ươ</a:t>
            </a:r>
            <a:r>
              <a:rPr lang="en-US" sz="2400" i="1">
                <a:solidFill>
                  <a:srgbClr val="FFFF00"/>
                </a:solidFill>
              </a:rPr>
              <a:t>ng yêu mang bao niềm tha thiết.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+ Lĩnh x</a:t>
            </a:r>
            <a:r>
              <a:rPr lang="vi-VN" sz="2400">
                <a:solidFill>
                  <a:schemeClr val="bg1"/>
                </a:solidFill>
              </a:rPr>
              <a:t>ư</a:t>
            </a:r>
            <a:r>
              <a:rPr lang="en-US" sz="2400">
                <a:solidFill>
                  <a:schemeClr val="bg1"/>
                </a:solidFill>
              </a:rPr>
              <a:t>ớng: </a:t>
            </a:r>
            <a:r>
              <a:rPr lang="en-US" sz="2400" i="1">
                <a:solidFill>
                  <a:srgbClr val="00CCFF"/>
                </a:solidFill>
              </a:rPr>
              <a:t>Lời ve ngân da diết, se sợi chỉ âm thanh, khâu những </a:t>
            </a:r>
            <a:r>
              <a:rPr lang="vi-VN" sz="2400" i="1">
                <a:solidFill>
                  <a:srgbClr val="00CCFF"/>
                </a:solidFill>
              </a:rPr>
              <a:t>đư</a:t>
            </a:r>
            <a:r>
              <a:rPr lang="en-US" sz="2400" i="1">
                <a:solidFill>
                  <a:srgbClr val="00CCFF"/>
                </a:solidFill>
              </a:rPr>
              <a:t>ờng rạo rực vào nền mây biết xanh</a:t>
            </a:r>
            <a:r>
              <a:rPr lang="en-US" sz="2400" i="1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bg1"/>
                </a:solidFill>
              </a:rPr>
              <a:t>+ </a:t>
            </a:r>
            <a:r>
              <a:rPr lang="en-US" sz="2400">
                <a:solidFill>
                  <a:schemeClr val="bg1"/>
                </a:solidFill>
              </a:rPr>
              <a:t>Đồng ca: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rgbClr val="FFCCCC"/>
                </a:solidFill>
              </a:rPr>
              <a:t>Dàn </a:t>
            </a:r>
            <a:r>
              <a:rPr lang="vi-VN" sz="2400" i="1">
                <a:solidFill>
                  <a:srgbClr val="FFCCCC"/>
                </a:solidFill>
              </a:rPr>
              <a:t>đ</a:t>
            </a:r>
            <a:r>
              <a:rPr lang="en-US" sz="2400" i="1">
                <a:solidFill>
                  <a:srgbClr val="FFCCCC"/>
                </a:solidFill>
              </a:rPr>
              <a:t>ồng ca mùa hạ, ngân trong lá suốt ngày,   mặt </a:t>
            </a:r>
            <a:r>
              <a:rPr lang="vi-VN" sz="2400" i="1">
                <a:solidFill>
                  <a:srgbClr val="FFCCCC"/>
                </a:solidFill>
              </a:rPr>
              <a:t>đ</a:t>
            </a:r>
            <a:r>
              <a:rPr lang="en-US" sz="2400" i="1">
                <a:solidFill>
                  <a:srgbClr val="FFCCCC"/>
                </a:solidFill>
              </a:rPr>
              <a:t>ất tràn tiếng nhạc dậy nghe nào mầm cây. Ve ve ve ve ve. Ve ve ve ve ve. Ve ve ve ve ve. Ve ve ve ve ve</a:t>
            </a:r>
            <a:r>
              <a:rPr lang="en-US" sz="2400" i="1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3219450" y="66675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Dàn </a:t>
            </a:r>
            <a:r>
              <a:rPr lang="vi-VN" sz="2400" b="1">
                <a:solidFill>
                  <a:schemeClr val="bg1"/>
                </a:solidFill>
              </a:rPr>
              <a:t>đ</a:t>
            </a:r>
            <a:r>
              <a:rPr lang="en-US" sz="24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457200" y="484188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1. </a:t>
            </a:r>
            <a:r>
              <a:rPr lang="en-US" sz="2400" b="1" u="sng">
                <a:solidFill>
                  <a:schemeClr val="bg1"/>
                </a:solidFill>
              </a:rPr>
              <a:t>Ôn tập bài hát</a:t>
            </a:r>
            <a:r>
              <a:rPr lang="en-US" sz="2400" b="1">
                <a:solidFill>
                  <a:schemeClr val="bg1"/>
                </a:solidFill>
              </a:rPr>
              <a:t>:</a:t>
            </a:r>
            <a:r>
              <a:rPr lang="en-US" sz="2400" b="1">
                <a:solidFill>
                  <a:schemeClr val="tx2"/>
                </a:solidFill>
              </a:rPr>
              <a:t>       </a:t>
            </a:r>
            <a:br>
              <a:rPr lang="en-US" sz="2400" b="1">
                <a:solidFill>
                  <a:schemeClr val="tx2"/>
                </a:solidFill>
              </a:rPr>
            </a:br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3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333" name="Rectangle 4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Rectangle 41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1066800" y="1752600"/>
            <a:ext cx="7239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</a:rPr>
              <a:t>Hát kết hợp vận động theo nhạc</a:t>
            </a:r>
          </a:p>
          <a:p>
            <a:pPr>
              <a:spcBef>
                <a:spcPct val="50000"/>
              </a:spcBef>
            </a:pPr>
            <a:endParaRPr lang="en-US" sz="3600" b="1">
              <a:solidFill>
                <a:schemeClr val="bg1"/>
              </a:solidFill>
            </a:endParaRPr>
          </a:p>
        </p:txBody>
      </p:sp>
      <p:pic>
        <p:nvPicPr>
          <p:cNvPr id="13316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5146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17" name="Group 28"/>
          <p:cNvGrpSpPr>
            <a:grpSpLocks/>
          </p:cNvGrpSpPr>
          <p:nvPr/>
        </p:nvGrpSpPr>
        <p:grpSpPr bwMode="auto">
          <a:xfrm>
            <a:off x="304800" y="3390900"/>
            <a:ext cx="8534400" cy="1981200"/>
            <a:chOff x="0" y="3072"/>
            <a:chExt cx="5751" cy="1248"/>
          </a:xfrm>
        </p:grpSpPr>
        <p:pic>
          <p:nvPicPr>
            <p:cNvPr id="13329" name="Picture 3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0" name="Picture 5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11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1" name="Picture 6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8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2" name="Picture 7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68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18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0480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5550" y="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27432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35" descr="hinh 1 (110)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6915944" y="4706144"/>
            <a:ext cx="838200" cy="30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35" descr="hinh 1 (110)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97825" y="209550"/>
            <a:ext cx="841375" cy="323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34" descr="hinh 1 (101)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762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4958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50" descr="hinh 1 (88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44196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35" descr="hinh 1 (110)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408112" y="4783138"/>
            <a:ext cx="7651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4" name="Text Box 36"/>
          <p:cNvSpPr txBox="1">
            <a:spLocks noChangeArrowheads="1"/>
          </p:cNvSpPr>
          <p:nvPr/>
        </p:nvSpPr>
        <p:spPr bwMode="auto">
          <a:xfrm>
            <a:off x="3219450" y="66675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Dàn </a:t>
            </a:r>
            <a:r>
              <a:rPr lang="vi-VN" sz="2400" b="1">
                <a:solidFill>
                  <a:schemeClr val="bg1"/>
                </a:solidFill>
              </a:rPr>
              <a:t>đ</a:t>
            </a:r>
            <a:r>
              <a:rPr lang="en-US" sz="24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3328" name="Text Box 37"/>
          <p:cNvSpPr txBox="1">
            <a:spLocks noChangeArrowheads="1"/>
          </p:cNvSpPr>
          <p:nvPr/>
        </p:nvSpPr>
        <p:spPr bwMode="auto">
          <a:xfrm>
            <a:off x="457200" y="484188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1. </a:t>
            </a:r>
            <a:r>
              <a:rPr lang="en-US" sz="2400" b="1" u="sng">
                <a:solidFill>
                  <a:schemeClr val="bg1"/>
                </a:solidFill>
              </a:rPr>
              <a:t>Ôn tập bài hát</a:t>
            </a:r>
            <a:r>
              <a:rPr lang="en-US" sz="2400" b="1">
                <a:solidFill>
                  <a:schemeClr val="bg1"/>
                </a:solidFill>
              </a:rPr>
              <a:t>:</a:t>
            </a:r>
            <a:r>
              <a:rPr lang="en-US" sz="4000" b="1">
                <a:solidFill>
                  <a:schemeClr val="tx2"/>
                </a:solidFill>
              </a:rPr>
              <a:t>       </a:t>
            </a:r>
            <a:br>
              <a:rPr lang="en-US" sz="4000" b="1">
                <a:solidFill>
                  <a:schemeClr val="tx2"/>
                </a:solidFill>
              </a:rPr>
            </a:br>
            <a:endParaRPr lang="en-US" sz="40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3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504950" y="1752600"/>
            <a:ext cx="7239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</a:rPr>
              <a:t>Hát kết hợp động tác phụ họa</a:t>
            </a:r>
          </a:p>
          <a:p>
            <a:pPr>
              <a:spcBef>
                <a:spcPct val="50000"/>
              </a:spcBef>
            </a:pPr>
            <a:endParaRPr lang="en-US" sz="3600" b="1">
              <a:solidFill>
                <a:schemeClr val="bg1"/>
              </a:solidFill>
            </a:endParaRPr>
          </a:p>
        </p:txBody>
      </p:sp>
      <p:pic>
        <p:nvPicPr>
          <p:cNvPr id="14340" name="Picture 50" descr="hinh 1 (88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5146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1" name="Group 7"/>
          <p:cNvGrpSpPr>
            <a:grpSpLocks/>
          </p:cNvGrpSpPr>
          <p:nvPr/>
        </p:nvGrpSpPr>
        <p:grpSpPr bwMode="auto">
          <a:xfrm>
            <a:off x="304800" y="3390900"/>
            <a:ext cx="8534400" cy="1981200"/>
            <a:chOff x="0" y="3072"/>
            <a:chExt cx="5751" cy="1248"/>
          </a:xfrm>
        </p:grpSpPr>
        <p:pic>
          <p:nvPicPr>
            <p:cNvPr id="14353" name="Picture 8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4" name="Picture 9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11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5" name="Picture 10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28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6" name="Picture 11" descr="2d2141a82fb790bd296d115343f9eba3-10495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68" y="3072"/>
              <a:ext cx="144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342" name="Picture 50" descr="hinh 1 (88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4384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50" descr="hinh 1 (88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30480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50" descr="hinh 1 (88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5550" y="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50" descr="hinh 1 (88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743200"/>
            <a:ext cx="14478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35" descr="hinh 1 (110)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6723856" y="4361657"/>
            <a:ext cx="841375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35" descr="hinh 1 (110)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97825" y="304800"/>
            <a:ext cx="841375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34" descr="hinh 1 (101)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609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8" name="dan dong ca mua ha( nhac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0" y="647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35" descr="hinh 1 (110)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769269" y="4437856"/>
            <a:ext cx="765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3219450" y="66675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Dàn </a:t>
            </a:r>
            <a:r>
              <a:rPr lang="vi-VN" sz="2400" b="1">
                <a:solidFill>
                  <a:schemeClr val="bg1"/>
                </a:solidFill>
              </a:rPr>
              <a:t>đ</a:t>
            </a:r>
            <a:r>
              <a:rPr lang="en-US" sz="24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4352" name="Text Box 27"/>
          <p:cNvSpPr txBox="1">
            <a:spLocks noChangeArrowheads="1"/>
          </p:cNvSpPr>
          <p:nvPr/>
        </p:nvSpPr>
        <p:spPr bwMode="auto">
          <a:xfrm>
            <a:off x="457200" y="484188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1. </a:t>
            </a:r>
            <a:r>
              <a:rPr lang="en-US" sz="2400" b="1" u="sng">
                <a:solidFill>
                  <a:schemeClr val="bg1"/>
                </a:solidFill>
              </a:rPr>
              <a:t>Ôn tập bài hát</a:t>
            </a:r>
            <a:r>
              <a:rPr lang="en-US" sz="2400" b="1">
                <a:solidFill>
                  <a:schemeClr val="bg1"/>
                </a:solidFill>
              </a:rPr>
              <a:t>:</a:t>
            </a:r>
            <a:r>
              <a:rPr lang="en-US" sz="4000" b="1">
                <a:solidFill>
                  <a:schemeClr val="tx2"/>
                </a:solidFill>
              </a:rPr>
              <a:t>       </a:t>
            </a:r>
            <a:br>
              <a:rPr lang="en-US" sz="4000" b="1">
                <a:solidFill>
                  <a:schemeClr val="tx2"/>
                </a:solidFill>
              </a:rPr>
            </a:br>
            <a:endParaRPr lang="en-US" sz="40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8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78000" fill="hold"/>
                                        <p:tgtEl>
                                          <p:spTgt spid="686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28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628"/>
                </p:tgtEl>
              </p:cMediaNode>
            </p:audio>
          </p:childTnLst>
        </p:cTn>
      </p:par>
    </p:tnLst>
    <p:bldLst>
      <p:bldP spid="686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1600200" y="1562100"/>
            <a:ext cx="6629400" cy="1292225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00">
              <a:solidFill>
                <a:schemeClr val="bg1"/>
              </a:solidFill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990600" y="102393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2374900" y="133350"/>
            <a:ext cx="5160963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Thứ n</a:t>
            </a:r>
            <a:r>
              <a:rPr lang="vi-VN" sz="2400">
                <a:solidFill>
                  <a:schemeClr val="bg1"/>
                </a:solidFill>
              </a:rPr>
              <a:t>ă</a:t>
            </a:r>
            <a:r>
              <a:rPr lang="en-US" sz="2400">
                <a:solidFill>
                  <a:schemeClr val="bg1"/>
                </a:solidFill>
              </a:rPr>
              <a:t>m ngày 07 tháng 4 n</a:t>
            </a:r>
            <a:r>
              <a:rPr lang="vi-VN" sz="2400">
                <a:solidFill>
                  <a:schemeClr val="bg1"/>
                </a:solidFill>
              </a:rPr>
              <a:t>ă</a:t>
            </a:r>
            <a:r>
              <a:rPr lang="en-US" sz="2400">
                <a:solidFill>
                  <a:schemeClr val="bg1"/>
                </a:solidFill>
              </a:rPr>
              <a:t>m 2011</a:t>
            </a:r>
          </a:p>
        </p:txBody>
      </p:sp>
      <p:pic>
        <p:nvPicPr>
          <p:cNvPr id="89099" name="Picture 11" descr="598095cibfdhq44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25" y="3505200"/>
            <a:ext cx="3228975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0" name="Picture 12" descr="598095cibfdhq44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5925" y="3505200"/>
            <a:ext cx="32861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1" name="Picture 13" descr="imag159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971925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2" name="Picture 14" descr="imaga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3790950"/>
            <a:ext cx="184785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971550" y="6127750"/>
            <a:ext cx="2160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Trống </a:t>
            </a:r>
            <a:r>
              <a:rPr lang="vi-VN" sz="2800" b="1">
                <a:solidFill>
                  <a:srgbClr val="FFFF00"/>
                </a:solidFill>
              </a:rPr>
              <a:t>đ</a:t>
            </a:r>
            <a:r>
              <a:rPr lang="en-US" sz="2800" b="1">
                <a:solidFill>
                  <a:srgbClr val="FFFF00"/>
                </a:solidFill>
              </a:rPr>
              <a:t>ồng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6343650" y="6192838"/>
            <a:ext cx="184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</a:rPr>
              <a:t>Vua Hùng</a:t>
            </a:r>
          </a:p>
        </p:txBody>
      </p:sp>
      <p:pic>
        <p:nvPicPr>
          <p:cNvPr id="89106" name="Picture 18" descr="598095cibfdhq44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7" name="Picture 19" descr="imaga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6450" y="619125"/>
            <a:ext cx="48768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90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9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3" grpId="0"/>
      <p:bldP spid="89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6394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Rectangle 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990600" y="102393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1390650" y="1600200"/>
            <a:ext cx="6629400" cy="1524000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609600" y="3733800"/>
            <a:ext cx="6711950" cy="3046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Ôn tập bài hát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Dàn đồng ca mùa hạ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2. </a:t>
            </a: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Nghe nhạc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 Bài hát: </a:t>
            </a:r>
            <a:r>
              <a:rPr lang="en-US" sz="2400" b="1">
                <a:solidFill>
                  <a:srgbClr val="FF9900"/>
                </a:solidFill>
                <a:latin typeface="Constantia" pitchFamily="18" charset="0"/>
              </a:rPr>
              <a:t>Tổ Hùng Vương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              Tác giả: Ngô Nguyễn Trần - Tâm Th</a:t>
            </a:r>
            <a:r>
              <a:rPr lang="vi-VN" sz="2400" b="1">
                <a:solidFill>
                  <a:srgbClr val="FFFF00"/>
                </a:solidFill>
              </a:rPr>
              <a:t>ơ</a:t>
            </a: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</a:t>
            </a:r>
          </a:p>
        </p:txBody>
      </p:sp>
      <p:pic>
        <p:nvPicPr>
          <p:cNvPr id="72720" name="Picture 16" descr="imag159es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5257800"/>
            <a:ext cx="1300163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2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2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7420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Rectangle 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990600" y="89058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17415" name="Text Box 10"/>
          <p:cNvSpPr txBox="1">
            <a:spLocks noChangeArrowheads="1"/>
          </p:cNvSpPr>
          <p:nvPr/>
        </p:nvSpPr>
        <p:spPr bwMode="auto">
          <a:xfrm>
            <a:off x="1390650" y="1333500"/>
            <a:ext cx="6629400" cy="1524000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</p:txBody>
      </p:sp>
      <p:pic>
        <p:nvPicPr>
          <p:cNvPr id="91152" name="Picture 16" descr="imafff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429000"/>
            <a:ext cx="28003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54" name="Picture 18" descr="imagtgt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1350" y="3429000"/>
            <a:ext cx="29718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55" name="Picture 19" descr="imarrrrr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00775" y="3429000"/>
            <a:ext cx="2590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6419850" y="3390900"/>
            <a:ext cx="350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0000FF"/>
                </a:solidFill>
              </a:rPr>
              <a:t>ĐẠI  HỌC HÙNG V</a:t>
            </a:r>
            <a:r>
              <a:rPr lang="vi-VN" sz="1400" b="1">
                <a:solidFill>
                  <a:srgbClr val="0000FF"/>
                </a:solidFill>
              </a:rPr>
              <a:t>ƯƠ</a:t>
            </a:r>
            <a:r>
              <a:rPr lang="en-US" sz="1400" b="1">
                <a:solidFill>
                  <a:srgbClr val="0000FF"/>
                </a:solidFill>
              </a:rPr>
              <a:t>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4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Rectangle 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990600" y="102393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1390650" y="1600200"/>
            <a:ext cx="6629400" cy="1524000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609600" y="3733800"/>
            <a:ext cx="6711950" cy="3046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Ôn tập bài hát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Dàn đồng ca mùa hạ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2. </a:t>
            </a: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Nghe nhạc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 Bài hát: </a:t>
            </a:r>
            <a:r>
              <a:rPr lang="en-US" sz="2400" b="1">
                <a:solidFill>
                  <a:srgbClr val="FF9900"/>
                </a:solidFill>
                <a:latin typeface="Constantia" pitchFamily="18" charset="0"/>
              </a:rPr>
              <a:t>Tổ Hùng Vương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              Tác giả: Ngô Nguyễn Trần - Tâm Th</a:t>
            </a:r>
            <a:r>
              <a:rPr lang="vi-VN" sz="2400" b="1">
                <a:solidFill>
                  <a:srgbClr val="FFFF00"/>
                </a:solidFill>
              </a:rPr>
              <a:t>ơ</a:t>
            </a: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</a:t>
            </a:r>
          </a:p>
        </p:txBody>
      </p:sp>
      <p:pic>
        <p:nvPicPr>
          <p:cNvPr id="81933" name="Picture 13" descr="imag159es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62850" y="531495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8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/>
          <a:srcRect l="6784" t="15929" r="24570" b="9198"/>
          <a:stretch>
            <a:fillRect/>
          </a:stretch>
        </p:blipFill>
        <p:spPr bwMode="auto">
          <a:xfrm>
            <a:off x="457200" y="838200"/>
            <a:ext cx="830580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2895600" y="152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Dàn </a:t>
            </a:r>
            <a:r>
              <a:rPr lang="vi-VN" sz="2800" b="1">
                <a:solidFill>
                  <a:schemeClr val="bg1"/>
                </a:solidFill>
              </a:rPr>
              <a:t>đ</a:t>
            </a:r>
            <a:r>
              <a:rPr lang="en-US" sz="28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2362200" y="1181100"/>
            <a:ext cx="3962400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 b="1">
              <a:solidFill>
                <a:schemeClr val="bg1"/>
              </a:solidFill>
            </a:endParaRP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3810000" y="12954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Line 9"/>
          <p:cNvSpPr>
            <a:spLocks noChangeShapeType="1"/>
          </p:cNvSpPr>
          <p:nvPr/>
        </p:nvSpPr>
        <p:spPr bwMode="auto">
          <a:xfrm>
            <a:off x="1085850" y="46482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10"/>
          <p:cNvSpPr>
            <a:spLocks noChangeShapeType="1"/>
          </p:cNvSpPr>
          <p:nvPr/>
        </p:nvSpPr>
        <p:spPr bwMode="auto">
          <a:xfrm>
            <a:off x="3505200" y="31242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11"/>
          <p:cNvSpPr>
            <a:spLocks noChangeShapeType="1"/>
          </p:cNvSpPr>
          <p:nvPr/>
        </p:nvSpPr>
        <p:spPr bwMode="auto">
          <a:xfrm>
            <a:off x="4238625" y="53911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12"/>
          <p:cNvSpPr>
            <a:spLocks noChangeShapeType="1"/>
          </p:cNvSpPr>
          <p:nvPr/>
        </p:nvSpPr>
        <p:spPr bwMode="auto">
          <a:xfrm>
            <a:off x="3490913" y="4662488"/>
            <a:ext cx="3048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3"/>
          <p:cNvSpPr>
            <a:spLocks noChangeShapeType="1"/>
          </p:cNvSpPr>
          <p:nvPr/>
        </p:nvSpPr>
        <p:spPr bwMode="auto">
          <a:xfrm>
            <a:off x="8153400" y="4676775"/>
            <a:ext cx="3810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Line 14"/>
          <p:cNvSpPr>
            <a:spLocks noChangeShapeType="1"/>
          </p:cNvSpPr>
          <p:nvPr/>
        </p:nvSpPr>
        <p:spPr bwMode="auto">
          <a:xfrm>
            <a:off x="8305800" y="3886200"/>
            <a:ext cx="3048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Line 15"/>
          <p:cNvSpPr>
            <a:spLocks noChangeShapeType="1"/>
          </p:cNvSpPr>
          <p:nvPr/>
        </p:nvSpPr>
        <p:spPr bwMode="auto">
          <a:xfrm>
            <a:off x="5857875" y="38862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Line 16"/>
          <p:cNvSpPr>
            <a:spLocks noChangeShapeType="1"/>
          </p:cNvSpPr>
          <p:nvPr/>
        </p:nvSpPr>
        <p:spPr bwMode="auto">
          <a:xfrm>
            <a:off x="4710113" y="4662488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598095cibfdhq44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7" name="Picture 3" descr="imag159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990600"/>
            <a:ext cx="472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0" name="Picture 6" descr="bn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914400"/>
            <a:ext cx="5181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1" name="Picture 7" descr="imafffg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09750" y="781050"/>
            <a:ext cx="5410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Rectangle 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90600" y="102393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21511" name="Text Box 10"/>
          <p:cNvSpPr txBox="1">
            <a:spLocks noChangeArrowheads="1"/>
          </p:cNvSpPr>
          <p:nvPr/>
        </p:nvSpPr>
        <p:spPr bwMode="auto">
          <a:xfrm>
            <a:off x="1390650" y="1600200"/>
            <a:ext cx="6629400" cy="1524000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609600" y="3733800"/>
            <a:ext cx="6711950" cy="3046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Ôn tập bài hát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Dàn đồng ca mùa hạ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2. </a:t>
            </a:r>
            <a:r>
              <a:rPr lang="en-US" sz="2400" b="1" u="sng">
                <a:solidFill>
                  <a:schemeClr val="bg1"/>
                </a:solidFill>
                <a:latin typeface="Constantia" pitchFamily="18" charset="0"/>
              </a:rPr>
              <a:t>Nghe nhạc</a:t>
            </a:r>
            <a:r>
              <a:rPr lang="en-US" sz="2400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     Bài hát: </a:t>
            </a:r>
            <a:r>
              <a:rPr lang="en-US" sz="2400" b="1">
                <a:solidFill>
                  <a:srgbClr val="FF9900"/>
                </a:solidFill>
                <a:latin typeface="Constantia" pitchFamily="18" charset="0"/>
              </a:rPr>
              <a:t>Tổ Hùng Vương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              Tác giả: Ngô Nguyễn Trần - Tâm Th</a:t>
            </a:r>
            <a:r>
              <a:rPr lang="vi-VN" sz="2400" b="1">
                <a:solidFill>
                  <a:srgbClr val="FFFF00"/>
                </a:solidFill>
              </a:rPr>
              <a:t>ơ</a:t>
            </a:r>
            <a:r>
              <a:rPr lang="en-US" sz="2400" b="1">
                <a:solidFill>
                  <a:srgbClr val="FFFF00"/>
                </a:solidFill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0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846513" y="585788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</a:rPr>
              <a:t>Âm nhạc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600200" y="1562100"/>
            <a:ext cx="6629400" cy="1646238"/>
          </a:xfrm>
          <a:prstGeom prst="rect">
            <a:avLst/>
          </a:prstGeom>
          <a:noFill/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2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-Ôn tập bài hát: </a:t>
            </a:r>
            <a:r>
              <a:rPr lang="en-US" sz="2800" i="1">
                <a:solidFill>
                  <a:schemeClr val="bg1"/>
                </a:solidFill>
              </a:rPr>
              <a:t>Dàn </a:t>
            </a:r>
            <a:r>
              <a:rPr lang="vi-VN" sz="2800" i="1">
                <a:solidFill>
                  <a:schemeClr val="bg1"/>
                </a:solidFill>
              </a:rPr>
              <a:t>đ</a:t>
            </a:r>
            <a:r>
              <a:rPr lang="en-US" sz="2800" i="1">
                <a:solidFill>
                  <a:schemeClr val="bg1"/>
                </a:solidFill>
              </a:rPr>
              <a:t>ồng ca mùa hạ</a:t>
            </a:r>
          </a:p>
          <a:p>
            <a:endParaRPr lang="en-US" sz="1200" i="1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-Nghe nhạc</a:t>
            </a:r>
          </a:p>
          <a:p>
            <a:endParaRPr lang="en-US" sz="500">
              <a:solidFill>
                <a:schemeClr val="bg1"/>
              </a:solidFill>
            </a:endParaRPr>
          </a:p>
          <a:p>
            <a:endParaRPr lang="en-US" sz="1200">
              <a:solidFill>
                <a:schemeClr val="bg1"/>
              </a:solidFill>
            </a:endParaRPr>
          </a:p>
        </p:txBody>
      </p:sp>
      <p:pic>
        <p:nvPicPr>
          <p:cNvPr id="57351" name="TYPE328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TYPE2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067800" y="-533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990600" y="1023938"/>
            <a:ext cx="1370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solidFill>
                  <a:srgbClr val="FFFF00"/>
                </a:solidFill>
              </a:rPr>
              <a:t>Tiết 31: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755650" y="4149725"/>
            <a:ext cx="6711950" cy="2492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 u="sng">
                <a:solidFill>
                  <a:schemeClr val="bg1"/>
                </a:solidFill>
              </a:rPr>
              <a:t>Ôn tập bài hát</a:t>
            </a:r>
            <a:r>
              <a:rPr lang="en-US" sz="2400" b="1">
                <a:solidFill>
                  <a:schemeClr val="bg1"/>
                </a:solidFill>
              </a:rPr>
              <a:t>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 </a:t>
            </a:r>
            <a:r>
              <a:rPr lang="en-US" sz="2400" b="1">
                <a:solidFill>
                  <a:srgbClr val="FFFF00"/>
                </a:solidFill>
              </a:rPr>
              <a:t>- Dàn đồng ca mùa hạ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                </a:t>
            </a:r>
            <a:r>
              <a:rPr lang="en-US" sz="2400" b="1" i="1">
                <a:solidFill>
                  <a:srgbClr val="FFFF00"/>
                </a:solidFill>
              </a:rPr>
              <a:t>Nhạc:</a:t>
            </a:r>
            <a:r>
              <a:rPr lang="en-US" sz="2400" b="1">
                <a:solidFill>
                  <a:srgbClr val="FFFF00"/>
                </a:solidFill>
              </a:rPr>
              <a:t> Lê Minh Châu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                 </a:t>
            </a:r>
            <a:r>
              <a:rPr lang="en-US" sz="2400" b="1" i="1">
                <a:solidFill>
                  <a:srgbClr val="FFFF00"/>
                </a:solidFill>
              </a:rPr>
              <a:t>Lời: Phỏng thơ</a:t>
            </a:r>
            <a:r>
              <a:rPr lang="en-US" sz="2400" b="1">
                <a:solidFill>
                  <a:srgbClr val="FFFF00"/>
                </a:solidFill>
              </a:rPr>
              <a:t> Nguyễn Minh Nguyên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7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51"/>
                </p:tgtEl>
              </p:cMediaNode>
            </p:audio>
          </p:childTnLst>
        </p:cTn>
      </p:par>
    </p:tnLst>
    <p:bldLst>
      <p:bldP spid="5735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BACK0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79455">
            <a:off x="2209800" y="11113"/>
            <a:ext cx="6448425" cy="64754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810000" y="76200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</a:pPr>
            <a:endParaRPr lang="en-US" sz="4000">
              <a:solidFill>
                <a:srgbClr val="9900CC"/>
              </a:solidFill>
              <a:cs typeface="Arial" charset="0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381000" y="2286000"/>
            <a:ext cx="1752600" cy="1200150"/>
          </a:xfrm>
          <a:prstGeom prst="rect">
            <a:avLst/>
          </a:prstGeom>
          <a:noFill/>
          <a:ln w="66675" cap="rnd">
            <a:solidFill>
              <a:srgbClr val="008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rgbClr val="0000CC"/>
                </a:solidFill>
                <a:cs typeface="Arial" charset="0"/>
              </a:rPr>
              <a:t>VỀ NHÀ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381000" y="304800"/>
            <a:ext cx="1981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0" b="1">
                <a:solidFill>
                  <a:srgbClr val="FF3300"/>
                </a:solidFill>
                <a:cs typeface="Arial" charset="0"/>
                <a:sym typeface="Webdings" pitchFamily="18" charset="2"/>
              </a:rPr>
              <a:t></a:t>
            </a:r>
          </a:p>
        </p:txBody>
      </p:sp>
      <p:pic>
        <p:nvPicPr>
          <p:cNvPr id="22534" name="Picture 7" descr="book_worm_book_readin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5029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3657600" y="2133600"/>
            <a:ext cx="4876800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</a:rPr>
              <a:t>*Luyện tập bài hát trên tự sáng tạo ra một số động tác múa phụ hoạ theo nhịp của bài hát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</a:rPr>
              <a:t>*Chuẩn bị tiết học sau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flowers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6350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-381000" y="457200"/>
            <a:ext cx="9677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>
                <a:solidFill>
                  <a:srgbClr val="FFFF00"/>
                </a:solidFill>
              </a:rPr>
              <a:t>Bài học </a:t>
            </a:r>
            <a:r>
              <a:rPr lang="vi-VN" sz="4800" b="1">
                <a:solidFill>
                  <a:srgbClr val="FFFF00"/>
                </a:solidFill>
              </a:rPr>
              <a:t>đ</a:t>
            </a:r>
            <a:r>
              <a:rPr lang="en-US" sz="4800" b="1">
                <a:solidFill>
                  <a:srgbClr val="FFFF00"/>
                </a:solidFill>
              </a:rPr>
              <a:t>ến </a:t>
            </a:r>
            <a:r>
              <a:rPr lang="vi-VN" sz="4800" b="1">
                <a:solidFill>
                  <a:srgbClr val="FFFF00"/>
                </a:solidFill>
              </a:rPr>
              <a:t>đ</a:t>
            </a:r>
            <a:r>
              <a:rPr lang="en-US" sz="4800" b="1">
                <a:solidFill>
                  <a:srgbClr val="FFFF00"/>
                </a:solidFill>
              </a:rPr>
              <a:t>ây là kết thúc</a:t>
            </a:r>
          </a:p>
          <a:p>
            <a:pPr algn="ctr"/>
            <a:r>
              <a:rPr lang="en-US" sz="4800" b="1">
                <a:solidFill>
                  <a:srgbClr val="FFFF00"/>
                </a:solidFill>
              </a:rPr>
              <a:t>Xin cảm </a:t>
            </a:r>
            <a:r>
              <a:rPr lang="vi-VN" sz="4800" b="1">
                <a:solidFill>
                  <a:srgbClr val="FFFF00"/>
                </a:solidFill>
              </a:rPr>
              <a:t>ơ</a:t>
            </a:r>
            <a:r>
              <a:rPr lang="en-US" sz="4800" b="1">
                <a:solidFill>
                  <a:srgbClr val="FFFF00"/>
                </a:solidFill>
              </a:rPr>
              <a:t>n </a:t>
            </a:r>
          </a:p>
          <a:p>
            <a:pPr algn="ctr"/>
            <a:r>
              <a:rPr lang="en-US" sz="4800" b="1">
                <a:solidFill>
                  <a:srgbClr val="FFFF00"/>
                </a:solidFill>
              </a:rPr>
              <a:t>và kính chúc sức khoẻ </a:t>
            </a:r>
          </a:p>
          <a:p>
            <a:pPr algn="ctr"/>
            <a:r>
              <a:rPr lang="en-US" sz="4800" b="1">
                <a:solidFill>
                  <a:srgbClr val="FFFF00"/>
                </a:solidFill>
              </a:rPr>
              <a:t>quý thầy cô.</a:t>
            </a:r>
          </a:p>
          <a:p>
            <a:pPr algn="ctr"/>
            <a:r>
              <a:rPr lang="en-US" sz="4800" b="1">
                <a:solidFill>
                  <a:srgbClr val="FFFF00"/>
                </a:solidFill>
              </a:rPr>
              <a:t>Chúc các em ch</a:t>
            </a:r>
            <a:r>
              <a:rPr lang="vi-VN" sz="4800" b="1">
                <a:solidFill>
                  <a:srgbClr val="FFFF00"/>
                </a:solidFill>
              </a:rPr>
              <a:t>ă</a:t>
            </a:r>
            <a:r>
              <a:rPr lang="en-US" sz="4800" b="1">
                <a:solidFill>
                  <a:srgbClr val="FFFF00"/>
                </a:solidFill>
              </a:rPr>
              <a:t>m ngoan,</a:t>
            </a:r>
          </a:p>
          <a:p>
            <a:pPr algn="ctr"/>
            <a:r>
              <a:rPr lang="en-US" sz="4800" b="1">
                <a:solidFill>
                  <a:srgbClr val="FFFF00"/>
                </a:solidFill>
              </a:rPr>
              <a:t>học giỏi và hát hay.</a:t>
            </a:r>
          </a:p>
        </p:txBody>
      </p:sp>
      <p:pic>
        <p:nvPicPr>
          <p:cNvPr id="31750" name="Picture 6" descr="ag00373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5638800"/>
            <a:ext cx="1000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810000" y="3048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(Hát đối đáp các câu hát)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371600" y="990600"/>
            <a:ext cx="81534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1</a:t>
            </a:r>
            <a:r>
              <a:rPr lang="en-US" sz="2400" b="1"/>
              <a:t>.Chẳng nhìn thấy ve đâu, chỉ râm ran tiếng hát.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2.</a:t>
            </a:r>
            <a:r>
              <a:rPr lang="en-US" sz="2400" b="1"/>
              <a:t>Bè trầm hòa bè cao trong màn xanh lá dày.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3.</a:t>
            </a:r>
            <a:r>
              <a:rPr lang="en-US" sz="2400" b="1"/>
              <a:t>Tiếng ve ngân trong veo, đung đưa rặng tre ngà.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4</a:t>
            </a:r>
            <a:r>
              <a:rPr lang="en-US" sz="2400" b="1"/>
              <a:t>.Lời dịu dàng thương yêu mang bao niềm tha thiết.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5.</a:t>
            </a:r>
            <a:r>
              <a:rPr lang="en-US" sz="2400" b="1"/>
              <a:t>Lời ve ngân da diết , xe sợi chỉ âm thanh.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6.</a:t>
            </a:r>
            <a:r>
              <a:rPr lang="en-US" sz="2400" b="1"/>
              <a:t>Khâu những đường rạo rực vào nền mây biếc xanh.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7.</a:t>
            </a:r>
            <a:r>
              <a:rPr lang="en-US" sz="2400" b="1"/>
              <a:t>Dàn đồng ca mùa hạ, ngân trong lá suốt ngày.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8.</a:t>
            </a:r>
            <a:r>
              <a:rPr lang="en-US" sz="2400" b="1"/>
              <a:t>Mặt đất tràn tiếng nhạc dậy nghe nào mầm cây.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9.</a:t>
            </a:r>
            <a:r>
              <a:rPr lang="en-US" sz="2400" b="1"/>
              <a:t>Ve ve ve ve ve,  ve ve ve ve ve,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</a:rPr>
              <a:t>10.</a:t>
            </a:r>
            <a:r>
              <a:rPr lang="en-US" sz="2400" b="1"/>
              <a:t>ve ve ve ve ve, ve ve ve ve ve.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371600" y="1219200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371600" y="2209800"/>
            <a:ext cx="0" cy="6858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1371600" y="3352800"/>
            <a:ext cx="0" cy="6858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0" y="24384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Nhóm 2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0" y="5638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Cả lớp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371600" y="1219200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1371600" y="4419600"/>
            <a:ext cx="0" cy="6858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1371600" y="5562600"/>
            <a:ext cx="0" cy="6858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0" y="13716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Nhóm 1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0" y="4572000"/>
            <a:ext cx="121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Nhóm 2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0" y="3505200"/>
            <a:ext cx="129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Nhóm 1</a:t>
            </a:r>
          </a:p>
        </p:txBody>
      </p:sp>
      <p:sp>
        <p:nvSpPr>
          <p:cNvPr id="24591" name="WordArt 15"/>
          <p:cNvSpPr>
            <a:spLocks noChangeArrowheads="1" noChangeShapeType="1" noTextEdit="1"/>
          </p:cNvSpPr>
          <p:nvPr/>
        </p:nvSpPr>
        <p:spPr bwMode="auto">
          <a:xfrm>
            <a:off x="381000" y="152400"/>
            <a:ext cx="3124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tập bài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"/>
          <p:cNvGrpSpPr>
            <a:grpSpLocks/>
          </p:cNvGrpSpPr>
          <p:nvPr/>
        </p:nvGrpSpPr>
        <p:grpSpPr bwMode="auto">
          <a:xfrm>
            <a:off x="0" y="-19050"/>
            <a:ext cx="9144000" cy="6858000"/>
            <a:chOff x="0" y="0"/>
            <a:chExt cx="5760" cy="4320"/>
          </a:xfrm>
        </p:grpSpPr>
        <p:sp>
          <p:nvSpPr>
            <p:cNvPr id="5133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1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135063" y="4011613"/>
            <a:ext cx="7305675" cy="457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/>
              <a:t>          Mì          i           í           i           ì</a:t>
            </a:r>
          </a:p>
        </p:txBody>
      </p:sp>
      <p:pic>
        <p:nvPicPr>
          <p:cNvPr id="5124" name="Picture 5" descr="Notes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0800"/>
            <a:ext cx="757238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Notes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990600"/>
            <a:ext cx="757238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27" descr="sao bay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10000" y="0"/>
            <a:ext cx="12192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27" descr="sao bay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40200" y="4941888"/>
            <a:ext cx="12192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27" descr="sao bay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84213" y="4581525"/>
            <a:ext cx="12192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27" descr="sao bay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4267200"/>
            <a:ext cx="12192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3" name="Picture 11" descr="NOTESTA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990600"/>
            <a:ext cx="1447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000250" y="1219200"/>
            <a:ext cx="52387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KHỞI ĐỘNG GIỌNG</a:t>
            </a:r>
          </a:p>
        </p:txBody>
      </p:sp>
      <p:pic>
        <p:nvPicPr>
          <p:cNvPr id="5132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6013" y="2565400"/>
            <a:ext cx="734377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8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147" name="Picture 9"/>
          <p:cNvPicPr>
            <a:picLocks noChangeAspect="1" noChangeArrowheads="1"/>
          </p:cNvPicPr>
          <p:nvPr/>
        </p:nvPicPr>
        <p:blipFill>
          <a:blip r:embed="rId2"/>
          <a:srcRect l="6784" t="15929" r="24570" b="9198"/>
          <a:stretch>
            <a:fillRect/>
          </a:stretch>
        </p:blipFill>
        <p:spPr bwMode="auto">
          <a:xfrm>
            <a:off x="457200" y="1162050"/>
            <a:ext cx="830580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11"/>
          <p:cNvSpPr>
            <a:spLocks noChangeArrowheads="1"/>
          </p:cNvSpPr>
          <p:nvPr>
            <p:ph type="title"/>
          </p:nvPr>
        </p:nvSpPr>
        <p:spPr>
          <a:xfrm>
            <a:off x="457200" y="217488"/>
            <a:ext cx="3048000" cy="1143000"/>
          </a:xfrm>
          <a:noFill/>
        </p:spPr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2400" b="1" smtClean="0">
                <a:solidFill>
                  <a:schemeClr val="bg1"/>
                </a:solidFill>
              </a:rPr>
              <a:t>1. </a:t>
            </a:r>
            <a:r>
              <a:rPr lang="en-US" sz="2400" b="1" u="sng" smtClean="0">
                <a:solidFill>
                  <a:schemeClr val="bg1"/>
                </a:solidFill>
              </a:rPr>
              <a:t>Ôn tập bài hát</a:t>
            </a:r>
            <a:r>
              <a:rPr lang="en-US" sz="2400" b="1" smtClean="0">
                <a:solidFill>
                  <a:schemeClr val="bg1"/>
                </a:solidFill>
              </a:rPr>
              <a:t>:</a:t>
            </a:r>
            <a:r>
              <a:rPr lang="en-US" sz="2800" b="1" smtClean="0">
                <a:solidFill>
                  <a:schemeClr val="bg1"/>
                </a:solidFill>
              </a:rPr>
              <a:t>      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6149" name="Text Box 15"/>
          <p:cNvSpPr txBox="1">
            <a:spLocks noChangeArrowheads="1"/>
          </p:cNvSpPr>
          <p:nvPr/>
        </p:nvSpPr>
        <p:spPr bwMode="auto">
          <a:xfrm>
            <a:off x="2895600" y="66675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Dàn </a:t>
            </a:r>
            <a:r>
              <a:rPr lang="vi-VN" sz="2800" b="1">
                <a:solidFill>
                  <a:schemeClr val="bg1"/>
                </a:solidFill>
              </a:rPr>
              <a:t>đ</a:t>
            </a:r>
            <a:r>
              <a:rPr lang="en-US" sz="28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6150" name="Text Box 16"/>
          <p:cNvSpPr txBox="1">
            <a:spLocks noChangeArrowheads="1"/>
          </p:cNvSpPr>
          <p:nvPr/>
        </p:nvSpPr>
        <p:spPr bwMode="auto">
          <a:xfrm>
            <a:off x="2362200" y="1181100"/>
            <a:ext cx="3962400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 b="1">
              <a:solidFill>
                <a:schemeClr val="bg1"/>
              </a:solidFill>
            </a:endParaRPr>
          </a:p>
        </p:txBody>
      </p:sp>
      <p:sp>
        <p:nvSpPr>
          <p:cNvPr id="6151" name="Rectangle 17"/>
          <p:cNvSpPr>
            <a:spLocks noChangeArrowheads="1"/>
          </p:cNvSpPr>
          <p:nvPr/>
        </p:nvSpPr>
        <p:spPr bwMode="auto">
          <a:xfrm>
            <a:off x="3810000" y="12954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19"/>
          <p:cNvSpPr>
            <a:spLocks noChangeShapeType="1"/>
          </p:cNvSpPr>
          <p:nvPr/>
        </p:nvSpPr>
        <p:spPr bwMode="auto">
          <a:xfrm>
            <a:off x="1085850" y="46482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20"/>
          <p:cNvSpPr>
            <a:spLocks noChangeShapeType="1"/>
          </p:cNvSpPr>
          <p:nvPr/>
        </p:nvSpPr>
        <p:spPr bwMode="auto">
          <a:xfrm>
            <a:off x="3505200" y="31242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21"/>
          <p:cNvSpPr>
            <a:spLocks noChangeShapeType="1"/>
          </p:cNvSpPr>
          <p:nvPr/>
        </p:nvSpPr>
        <p:spPr bwMode="auto">
          <a:xfrm>
            <a:off x="4238625" y="53911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22"/>
          <p:cNvSpPr>
            <a:spLocks noChangeShapeType="1"/>
          </p:cNvSpPr>
          <p:nvPr/>
        </p:nvSpPr>
        <p:spPr bwMode="auto">
          <a:xfrm>
            <a:off x="3490913" y="4662488"/>
            <a:ext cx="3048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23"/>
          <p:cNvSpPr>
            <a:spLocks noChangeShapeType="1"/>
          </p:cNvSpPr>
          <p:nvPr/>
        </p:nvSpPr>
        <p:spPr bwMode="auto">
          <a:xfrm>
            <a:off x="8153400" y="4676775"/>
            <a:ext cx="3810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24"/>
          <p:cNvSpPr>
            <a:spLocks noChangeShapeType="1"/>
          </p:cNvSpPr>
          <p:nvPr/>
        </p:nvSpPr>
        <p:spPr bwMode="auto">
          <a:xfrm>
            <a:off x="8305800" y="3886200"/>
            <a:ext cx="3048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25"/>
          <p:cNvSpPr>
            <a:spLocks noChangeShapeType="1"/>
          </p:cNvSpPr>
          <p:nvPr/>
        </p:nvSpPr>
        <p:spPr bwMode="auto">
          <a:xfrm>
            <a:off x="5857875" y="38862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Line 26"/>
          <p:cNvSpPr>
            <a:spLocks noChangeShapeType="1"/>
          </p:cNvSpPr>
          <p:nvPr/>
        </p:nvSpPr>
        <p:spPr bwMode="auto">
          <a:xfrm>
            <a:off x="4710113" y="4662488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174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Rectangle 6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26" name="WordArt 10"/>
          <p:cNvSpPr>
            <a:spLocks noChangeArrowheads="1" noChangeShapeType="1" noTextEdit="1"/>
          </p:cNvSpPr>
          <p:nvPr/>
        </p:nvSpPr>
        <p:spPr bwMode="auto">
          <a:xfrm>
            <a:off x="609600" y="3200400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HÁT KẾT HỢP GÕ ĐỆM THEO PHÁCH.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5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8209" name="Rectangle 5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Rectangle 58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123825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6" name="Text Box 11"/>
          <p:cNvSpPr txBox="1">
            <a:spLocks noChangeArrowheads="1"/>
          </p:cNvSpPr>
          <p:nvPr/>
        </p:nvSpPr>
        <p:spPr bwMode="auto">
          <a:xfrm>
            <a:off x="685800" y="736600"/>
            <a:ext cx="8001000" cy="544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Chẳng nhìn thấy ve đâu, chỉ râm ran tiếng hát.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Bè trầm hòa bè cao trong màn xanh lá dày.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Tiếng ve ngân trong veo, đung đưa rặng tre ngà.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Lời dịu dàng thương yêu mang bao niềm tha thiết.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Lời ve ngân da diết , xe sợi chỉ âm thanh.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Khâu những đường rạo rực vào nền mây biếc xanh.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Dàn đồng ca mùa hạ, ngân trong lá suốt ngày.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Mặt đất tràn tiếng nhạc dậy nghe nào mầm cây.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Ve ve vé ve ve, ve ve vé ve ve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 Ve ve vé ve ve, ve ve vé ve ve</a:t>
            </a:r>
          </a:p>
        </p:txBody>
      </p:sp>
      <p:sp>
        <p:nvSpPr>
          <p:cNvPr id="8197" name="Text Box 34"/>
          <p:cNvSpPr txBox="1">
            <a:spLocks noChangeArrowheads="1"/>
          </p:cNvSpPr>
          <p:nvPr/>
        </p:nvSpPr>
        <p:spPr bwMode="auto">
          <a:xfrm>
            <a:off x="1143000" y="273685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</a:t>
            </a:r>
            <a:r>
              <a:rPr lang="en-US" b="1">
                <a:solidFill>
                  <a:srgbClr val="FFFF00"/>
                </a:solidFill>
              </a:rPr>
              <a:t>X       X                        X        X        X         X            XXXX</a:t>
            </a:r>
          </a:p>
        </p:txBody>
      </p:sp>
      <p:sp>
        <p:nvSpPr>
          <p:cNvPr id="8198" name="Text Box 41"/>
          <p:cNvSpPr txBox="1">
            <a:spLocks noChangeArrowheads="1"/>
          </p:cNvSpPr>
          <p:nvPr/>
        </p:nvSpPr>
        <p:spPr bwMode="auto">
          <a:xfrm>
            <a:off x="790575" y="3270250"/>
            <a:ext cx="533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X    XX     X     X    XXX    X   XX     X    X      XXX</a:t>
            </a:r>
          </a:p>
        </p:txBody>
      </p:sp>
      <p:sp>
        <p:nvSpPr>
          <p:cNvPr id="8199" name="Text Box 42"/>
          <p:cNvSpPr txBox="1">
            <a:spLocks noChangeArrowheads="1"/>
          </p:cNvSpPr>
          <p:nvPr/>
        </p:nvSpPr>
        <p:spPr bwMode="auto">
          <a:xfrm>
            <a:off x="866775" y="3824288"/>
            <a:ext cx="685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X           XX         X          X      X       X    XX     X        X       XXXX</a:t>
            </a:r>
          </a:p>
        </p:txBody>
      </p:sp>
      <p:sp>
        <p:nvSpPr>
          <p:cNvPr id="8200" name="Text Box 43"/>
          <p:cNvSpPr txBox="1">
            <a:spLocks noChangeArrowheads="1"/>
          </p:cNvSpPr>
          <p:nvPr/>
        </p:nvSpPr>
        <p:spPr bwMode="auto">
          <a:xfrm>
            <a:off x="914400" y="43434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 </a:t>
            </a:r>
            <a:r>
              <a:rPr lang="en-US" b="1">
                <a:solidFill>
                  <a:srgbClr val="FFFF00"/>
                </a:solidFill>
              </a:rPr>
              <a:t>X       X             XX                 X       X               XX</a:t>
            </a:r>
          </a:p>
        </p:txBody>
      </p:sp>
      <p:sp>
        <p:nvSpPr>
          <p:cNvPr id="8201" name="Text Box 44"/>
          <p:cNvSpPr txBox="1">
            <a:spLocks noChangeArrowheads="1"/>
          </p:cNvSpPr>
          <p:nvPr/>
        </p:nvSpPr>
        <p:spPr bwMode="auto">
          <a:xfrm>
            <a:off x="838200" y="4876800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</a:t>
            </a:r>
            <a:r>
              <a:rPr lang="en-US" b="1">
                <a:solidFill>
                  <a:srgbClr val="FFFF00"/>
                </a:solidFill>
              </a:rPr>
              <a:t>X      X                   X         X       X       X                  XX</a:t>
            </a:r>
          </a:p>
        </p:txBody>
      </p:sp>
      <p:sp>
        <p:nvSpPr>
          <p:cNvPr id="8202" name="Text Box 46"/>
          <p:cNvSpPr txBox="1">
            <a:spLocks noChangeArrowheads="1"/>
          </p:cNvSpPr>
          <p:nvPr/>
        </p:nvSpPr>
        <p:spPr bwMode="auto">
          <a:xfrm>
            <a:off x="762000" y="22225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    </a:t>
            </a:r>
            <a:r>
              <a:rPr lang="en-US" b="1">
                <a:solidFill>
                  <a:srgbClr val="FFFF00"/>
                </a:solidFill>
              </a:rPr>
              <a:t>X      X                   XX                 X       X               XX</a:t>
            </a:r>
          </a:p>
        </p:txBody>
      </p:sp>
      <p:sp>
        <p:nvSpPr>
          <p:cNvPr id="8203" name="Text Box 47"/>
          <p:cNvSpPr txBox="1">
            <a:spLocks noChangeArrowheads="1"/>
          </p:cNvSpPr>
          <p:nvPr/>
        </p:nvSpPr>
        <p:spPr bwMode="auto">
          <a:xfrm>
            <a:off x="781050" y="1612900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</a:t>
            </a:r>
            <a:r>
              <a:rPr lang="en-US" b="1">
                <a:solidFill>
                  <a:srgbClr val="FFFF00"/>
                </a:solidFill>
              </a:rPr>
              <a:t>X      X             XX      X       X           X         XXXX</a:t>
            </a:r>
          </a:p>
        </p:txBody>
      </p:sp>
      <p:sp>
        <p:nvSpPr>
          <p:cNvPr id="8204" name="Text Box 48"/>
          <p:cNvSpPr txBox="1">
            <a:spLocks noChangeArrowheads="1"/>
          </p:cNvSpPr>
          <p:nvPr/>
        </p:nvSpPr>
        <p:spPr bwMode="auto">
          <a:xfrm>
            <a:off x="838200" y="1079500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      </a:t>
            </a:r>
            <a:r>
              <a:rPr lang="en-US" b="1">
                <a:solidFill>
                  <a:srgbClr val="FFFF00"/>
                </a:solidFill>
              </a:rPr>
              <a:t>X        X             X               X       X                  XX</a:t>
            </a:r>
            <a:r>
              <a:rPr lang="en-US" b="1"/>
              <a:t>                </a:t>
            </a:r>
          </a:p>
        </p:txBody>
      </p:sp>
      <p:sp>
        <p:nvSpPr>
          <p:cNvPr id="8205" name="Text Box 49"/>
          <p:cNvSpPr txBox="1">
            <a:spLocks noChangeArrowheads="1"/>
          </p:cNvSpPr>
          <p:nvPr/>
        </p:nvSpPr>
        <p:spPr bwMode="auto">
          <a:xfrm>
            <a:off x="736600" y="5410200"/>
            <a:ext cx="421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 </a:t>
            </a:r>
            <a:r>
              <a:rPr lang="en-US" b="1">
                <a:solidFill>
                  <a:srgbClr val="FFFF00"/>
                </a:solidFill>
              </a:rPr>
              <a:t>X     X       XX         X    X       XX</a:t>
            </a:r>
          </a:p>
        </p:txBody>
      </p:sp>
      <p:sp>
        <p:nvSpPr>
          <p:cNvPr id="8206" name="Text Box 50"/>
          <p:cNvSpPr txBox="1">
            <a:spLocks noChangeArrowheads="1"/>
          </p:cNvSpPr>
          <p:nvPr/>
        </p:nvSpPr>
        <p:spPr bwMode="auto">
          <a:xfrm>
            <a:off x="685800" y="60198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         </a:t>
            </a:r>
            <a:r>
              <a:rPr lang="en-US" b="1">
                <a:solidFill>
                  <a:srgbClr val="FFFF00"/>
                </a:solidFill>
              </a:rPr>
              <a:t>X     X      XX        X     X       XX</a:t>
            </a:r>
          </a:p>
        </p:txBody>
      </p:sp>
      <p:sp>
        <p:nvSpPr>
          <p:cNvPr id="8207" name="Text Box 61"/>
          <p:cNvSpPr>
            <a:spLocks noChangeArrowheads="1"/>
          </p:cNvSpPr>
          <p:nvPr>
            <p:ph type="title"/>
          </p:nvPr>
        </p:nvSpPr>
        <p:spPr>
          <a:xfrm>
            <a:off x="457200" y="153988"/>
            <a:ext cx="3048000" cy="1143000"/>
          </a:xfrm>
          <a:noFill/>
        </p:spPr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2400" b="1" smtClean="0">
                <a:solidFill>
                  <a:srgbClr val="FFFF00"/>
                </a:solidFill>
              </a:rPr>
              <a:t>1. </a:t>
            </a:r>
            <a:r>
              <a:rPr lang="en-US" sz="2400" b="1" u="sng" smtClean="0">
                <a:solidFill>
                  <a:srgbClr val="FFFF00"/>
                </a:solidFill>
              </a:rPr>
              <a:t>Ôn tập bài hát</a:t>
            </a:r>
            <a:r>
              <a:rPr lang="en-US" sz="2400" b="1" smtClean="0">
                <a:solidFill>
                  <a:srgbClr val="FFFF00"/>
                </a:solidFill>
              </a:rPr>
              <a:t>:</a:t>
            </a:r>
            <a:r>
              <a:rPr lang="en-US" b="1" smtClean="0"/>
              <a:t>       </a:t>
            </a:r>
            <a:br>
              <a:rPr lang="en-US" b="1" smtClean="0"/>
            </a:br>
            <a:endParaRPr lang="en-US" b="1" smtClean="0"/>
          </a:p>
        </p:txBody>
      </p:sp>
      <p:sp>
        <p:nvSpPr>
          <p:cNvPr id="8208" name="Text Box 62"/>
          <p:cNvSpPr txBox="1">
            <a:spLocks noChangeArrowheads="1"/>
          </p:cNvSpPr>
          <p:nvPr/>
        </p:nvSpPr>
        <p:spPr bwMode="auto">
          <a:xfrm>
            <a:off x="3200400" y="26035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FF00"/>
                </a:solidFill>
              </a:rPr>
              <a:t>Dàn </a:t>
            </a:r>
            <a:r>
              <a:rPr lang="vi-VN" sz="2400" b="1">
                <a:solidFill>
                  <a:srgbClr val="FFFF00"/>
                </a:solidFill>
              </a:rPr>
              <a:t>đ</a:t>
            </a:r>
            <a:r>
              <a:rPr lang="en-US" sz="2400" b="1">
                <a:solidFill>
                  <a:srgbClr val="FFFF00"/>
                </a:solidFill>
              </a:rPr>
              <a:t>ồng ca mùa hạ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8"/>
          <p:cNvGrpSpPr>
            <a:grpSpLocks/>
          </p:cNvGrpSpPr>
          <p:nvPr/>
        </p:nvGrpSpPr>
        <p:grpSpPr bwMode="auto">
          <a:xfrm>
            <a:off x="0" y="-19050"/>
            <a:ext cx="9144000" cy="6858000"/>
            <a:chOff x="0" y="0"/>
            <a:chExt cx="5760" cy="4320"/>
          </a:xfrm>
        </p:grpSpPr>
        <p:sp>
          <p:nvSpPr>
            <p:cNvPr id="922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Rectangle 10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5" name="WordArt 5"/>
          <p:cNvSpPr>
            <a:spLocks noChangeArrowheads="1" noChangeShapeType="1" noTextEdit="1"/>
          </p:cNvSpPr>
          <p:nvPr/>
        </p:nvSpPr>
        <p:spPr bwMode="auto">
          <a:xfrm>
            <a:off x="381000" y="2819400"/>
            <a:ext cx="82296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HÁT KẾT HỢP GÕ ĐỆM THEO NHỊP.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57" name="Rectangle 21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Rectangle 22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1524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90600" y="822325"/>
            <a:ext cx="79248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Chẳng nhìn thấy ve đâu, chỉ râm ran tiếng hát.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Bè trầm hòa bè cao trong màn xanh lá dày.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Tiếng ve ngân trong veo, đung đưa rặng tre ngà.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Lời dịu dàng thương yêu mang bao niềm tha thiết.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Lời ve ngân da diết , xe sợi chỉ âm thanh.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Khâu những đường rạo rực vào nền mây biếc xanh.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Dàn đồng ca mùa hạ, ngân trong lá suốt ngày.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Mặt đất tràn tiếng nhạc dậy nghe nào mầm cây.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Ve ve vé ve ve, ve ve vé ve ve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Ve ve vé ve ve, ve ve vé ve ve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371600" y="2841625"/>
            <a:ext cx="647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X                                 X                   X                          XX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143000" y="3375025"/>
            <a:ext cx="533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X       X            XX            X     X             XX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1219200" y="3908425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    X            X                  X               X       X                XX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1143000" y="4441825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 X                        X                 X                          X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1143000" y="5051425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X                             X                  X                           X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1066800" y="2270125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    X                            X                   X                         X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1066800" y="1755775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X                      X                   X                       XX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1143000" y="1146175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      X                        X               X                            X</a:t>
            </a:r>
            <a:r>
              <a:rPr lang="en-US" b="1"/>
              <a:t>                 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914400" y="5622925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X               X          X                X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838200" y="6080125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          X                X          X               X</a:t>
            </a:r>
          </a:p>
        </p:txBody>
      </p:sp>
      <p:sp>
        <p:nvSpPr>
          <p:cNvPr id="10255" name="Text Box 23"/>
          <p:cNvSpPr txBox="1">
            <a:spLocks noChangeArrowheads="1"/>
          </p:cNvSpPr>
          <p:nvPr/>
        </p:nvSpPr>
        <p:spPr bwMode="auto">
          <a:xfrm>
            <a:off x="3219450" y="307975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Dàn </a:t>
            </a:r>
            <a:r>
              <a:rPr lang="vi-VN" sz="2400" b="1">
                <a:solidFill>
                  <a:schemeClr val="bg1"/>
                </a:solidFill>
              </a:rPr>
              <a:t>đ</a:t>
            </a:r>
            <a:r>
              <a:rPr lang="en-US" sz="24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0256" name="Text Box 24"/>
          <p:cNvSpPr>
            <a:spLocks noChangeArrowheads="1"/>
          </p:cNvSpPr>
          <p:nvPr>
            <p:ph type="title"/>
          </p:nvPr>
        </p:nvSpPr>
        <p:spPr>
          <a:xfrm>
            <a:off x="457200" y="182563"/>
            <a:ext cx="3048000" cy="1143000"/>
          </a:xfrm>
          <a:noFill/>
        </p:spPr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2400" b="1" smtClean="0">
                <a:solidFill>
                  <a:schemeClr val="bg1"/>
                </a:solidFill>
              </a:rPr>
              <a:t>1. </a:t>
            </a:r>
            <a:r>
              <a:rPr lang="en-US" sz="2400" b="1" u="sng" smtClean="0">
                <a:solidFill>
                  <a:schemeClr val="bg1"/>
                </a:solidFill>
              </a:rPr>
              <a:t>Ôn tập bài hát</a:t>
            </a:r>
            <a:r>
              <a:rPr lang="en-US" sz="2400" b="1" smtClean="0">
                <a:solidFill>
                  <a:schemeClr val="bg1"/>
                </a:solidFill>
              </a:rPr>
              <a:t>:</a:t>
            </a:r>
            <a:r>
              <a:rPr lang="en-US" sz="4000" b="1" smtClean="0"/>
              <a:t>       </a:t>
            </a:r>
            <a:br>
              <a:rPr lang="en-US" sz="4000" b="1" smtClean="0"/>
            </a:br>
            <a:endParaRPr lang="en-US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270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solidFill>
              <a:srgbClr val="008000"/>
            </a:solidFill>
            <a:ln w="69850" cmpd="thinThick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6400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solidFill>
                  <a:schemeClr val="bg1"/>
                </a:solidFill>
              </a:rPr>
              <a:t> HÁT Đ</a:t>
            </a:r>
            <a:r>
              <a:rPr lang="vi-VN" sz="3200">
                <a:solidFill>
                  <a:schemeClr val="bg1"/>
                </a:solidFill>
              </a:rPr>
              <a:t>Ơ</a:t>
            </a:r>
            <a:r>
              <a:rPr lang="en-US" sz="3200">
                <a:solidFill>
                  <a:schemeClr val="bg1"/>
                </a:solidFill>
              </a:rPr>
              <a:t>N CA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</a:rPr>
              <a:t>- HÁT SONG CA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</a:rPr>
              <a:t>- TỐP CA</a:t>
            </a:r>
          </a:p>
          <a:p>
            <a:pPr>
              <a:spcBef>
                <a:spcPct val="50000"/>
              </a:spcBef>
            </a:pPr>
            <a:endParaRPr lang="en-US" sz="3200">
              <a:solidFill>
                <a:schemeClr val="bg1"/>
              </a:solidFill>
              <a:latin typeface=".VnTimeH" pitchFamily="34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219450" y="55245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Dàn </a:t>
            </a:r>
            <a:r>
              <a:rPr lang="vi-VN" sz="2400" b="1">
                <a:solidFill>
                  <a:schemeClr val="bg1"/>
                </a:solidFill>
              </a:rPr>
              <a:t>đ</a:t>
            </a:r>
            <a:r>
              <a:rPr lang="en-US" sz="2400" b="1">
                <a:solidFill>
                  <a:schemeClr val="bg1"/>
                </a:solidFill>
              </a:rPr>
              <a:t>ồng ca mùa hạ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457200" y="484188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1. </a:t>
            </a:r>
            <a:r>
              <a:rPr lang="en-US" sz="2400" b="1" u="sng">
                <a:solidFill>
                  <a:schemeClr val="bg1"/>
                </a:solidFill>
              </a:rPr>
              <a:t>Ôn tập bài hát</a:t>
            </a:r>
            <a:r>
              <a:rPr lang="en-US" sz="2400" b="1">
                <a:solidFill>
                  <a:schemeClr val="bg1"/>
                </a:solidFill>
              </a:rPr>
              <a:t>:</a:t>
            </a:r>
            <a:r>
              <a:rPr lang="en-US" sz="4000" b="1">
                <a:solidFill>
                  <a:schemeClr val="tx2"/>
                </a:solidFill>
              </a:rPr>
              <a:t>       </a:t>
            </a:r>
            <a:br>
              <a:rPr lang="en-US" sz="4000" b="1">
                <a:solidFill>
                  <a:schemeClr val="tx2"/>
                </a:solidFill>
              </a:rPr>
            </a:br>
            <a:endParaRPr lang="en-US" sz="40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1212</Words>
  <Application>Microsoft Office PowerPoint</Application>
  <PresentationFormat>On-screen Show (4:3)</PresentationFormat>
  <Paragraphs>165</Paragraphs>
  <Slides>22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.VnTimeH</vt:lpstr>
      <vt:lpstr>Constantia</vt:lpstr>
      <vt:lpstr>Webdings</vt:lpstr>
      <vt:lpstr>Default Design</vt:lpstr>
      <vt:lpstr>1_Default Design</vt:lpstr>
      <vt:lpstr>Slide 1</vt:lpstr>
      <vt:lpstr>Slide 2</vt:lpstr>
      <vt:lpstr>Slide 3</vt:lpstr>
      <vt:lpstr>1. Ôn tập bài hát:        </vt:lpstr>
      <vt:lpstr>Slide 5</vt:lpstr>
      <vt:lpstr>1. Ôn tập bài hát:        </vt:lpstr>
      <vt:lpstr>Slide 7</vt:lpstr>
      <vt:lpstr>1. Ôn tập bài hát:       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CSTeam</cp:lastModifiedBy>
  <cp:revision>239</cp:revision>
  <dcterms:created xsi:type="dcterms:W3CDTF">2010-03-27T02:33:33Z</dcterms:created>
  <dcterms:modified xsi:type="dcterms:W3CDTF">2016-06-30T02:18:54Z</dcterms:modified>
</cp:coreProperties>
</file>