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8" r:id="rId4"/>
    <p:sldId id="259" r:id="rId5"/>
    <p:sldId id="260" r:id="rId6"/>
    <p:sldId id="262" r:id="rId7"/>
    <p:sldId id="263" r:id="rId8"/>
    <p:sldId id="264" r:id="rId9"/>
    <p:sldId id="265" r:id="rId10"/>
    <p:sldId id="279" r:id="rId11"/>
    <p:sldId id="266" r:id="rId12"/>
    <p:sldId id="267" r:id="rId13"/>
    <p:sldId id="268" r:id="rId14"/>
    <p:sldId id="269" r:id="rId15"/>
    <p:sldId id="270" r:id="rId16"/>
    <p:sldId id="271" r:id="rId17"/>
    <p:sldId id="281" r:id="rId18"/>
    <p:sldId id="272" r:id="rId19"/>
    <p:sldId id="277" r:id="rId20"/>
    <p:sldId id="273" r:id="rId21"/>
    <p:sldId id="274"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MusiSync" pitchFamily="2" charset="0"/>
        <a:ea typeface="+mn-ea"/>
        <a:cs typeface="+mn-cs"/>
      </a:defRPr>
    </a:lvl1pPr>
    <a:lvl2pPr marL="457200" algn="l" rtl="0" fontAlgn="base">
      <a:spcBef>
        <a:spcPct val="0"/>
      </a:spcBef>
      <a:spcAft>
        <a:spcPct val="0"/>
      </a:spcAft>
      <a:defRPr kern="1200">
        <a:solidFill>
          <a:schemeClr val="tx1"/>
        </a:solidFill>
        <a:latin typeface="MusiSync" pitchFamily="2" charset="0"/>
        <a:ea typeface="+mn-ea"/>
        <a:cs typeface="+mn-cs"/>
      </a:defRPr>
    </a:lvl2pPr>
    <a:lvl3pPr marL="914400" algn="l" rtl="0" fontAlgn="base">
      <a:spcBef>
        <a:spcPct val="0"/>
      </a:spcBef>
      <a:spcAft>
        <a:spcPct val="0"/>
      </a:spcAft>
      <a:defRPr kern="1200">
        <a:solidFill>
          <a:schemeClr val="tx1"/>
        </a:solidFill>
        <a:latin typeface="MusiSync" pitchFamily="2" charset="0"/>
        <a:ea typeface="+mn-ea"/>
        <a:cs typeface="+mn-cs"/>
      </a:defRPr>
    </a:lvl3pPr>
    <a:lvl4pPr marL="1371600" algn="l" rtl="0" fontAlgn="base">
      <a:spcBef>
        <a:spcPct val="0"/>
      </a:spcBef>
      <a:spcAft>
        <a:spcPct val="0"/>
      </a:spcAft>
      <a:defRPr kern="1200">
        <a:solidFill>
          <a:schemeClr val="tx1"/>
        </a:solidFill>
        <a:latin typeface="MusiSync" pitchFamily="2" charset="0"/>
        <a:ea typeface="+mn-ea"/>
        <a:cs typeface="+mn-cs"/>
      </a:defRPr>
    </a:lvl4pPr>
    <a:lvl5pPr marL="1828800" algn="l" rtl="0" fontAlgn="base">
      <a:spcBef>
        <a:spcPct val="0"/>
      </a:spcBef>
      <a:spcAft>
        <a:spcPct val="0"/>
      </a:spcAft>
      <a:defRPr kern="1200">
        <a:solidFill>
          <a:schemeClr val="tx1"/>
        </a:solidFill>
        <a:latin typeface="MusiSync" pitchFamily="2" charset="0"/>
        <a:ea typeface="+mn-ea"/>
        <a:cs typeface="+mn-cs"/>
      </a:defRPr>
    </a:lvl5pPr>
    <a:lvl6pPr marL="2286000" algn="l" defTabSz="914400" rtl="0" eaLnBrk="1" latinLnBrk="0" hangingPunct="1">
      <a:defRPr kern="1200">
        <a:solidFill>
          <a:schemeClr val="tx1"/>
        </a:solidFill>
        <a:latin typeface="MusiSync" pitchFamily="2" charset="0"/>
        <a:ea typeface="+mn-ea"/>
        <a:cs typeface="+mn-cs"/>
      </a:defRPr>
    </a:lvl6pPr>
    <a:lvl7pPr marL="2743200" algn="l" defTabSz="914400" rtl="0" eaLnBrk="1" latinLnBrk="0" hangingPunct="1">
      <a:defRPr kern="1200">
        <a:solidFill>
          <a:schemeClr val="tx1"/>
        </a:solidFill>
        <a:latin typeface="MusiSync" pitchFamily="2" charset="0"/>
        <a:ea typeface="+mn-ea"/>
        <a:cs typeface="+mn-cs"/>
      </a:defRPr>
    </a:lvl7pPr>
    <a:lvl8pPr marL="3200400" algn="l" defTabSz="914400" rtl="0" eaLnBrk="1" latinLnBrk="0" hangingPunct="1">
      <a:defRPr kern="1200">
        <a:solidFill>
          <a:schemeClr val="tx1"/>
        </a:solidFill>
        <a:latin typeface="MusiSync" pitchFamily="2" charset="0"/>
        <a:ea typeface="+mn-ea"/>
        <a:cs typeface="+mn-cs"/>
      </a:defRPr>
    </a:lvl8pPr>
    <a:lvl9pPr marL="3657600" algn="l" defTabSz="914400" rtl="0" eaLnBrk="1" latinLnBrk="0" hangingPunct="1">
      <a:defRPr kern="1200">
        <a:solidFill>
          <a:schemeClr val="tx1"/>
        </a:solidFill>
        <a:latin typeface="MusiSync"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9900"/>
    <a:srgbClr val="FF33CC"/>
    <a:srgbClr val="006600"/>
    <a:srgbClr val="FF3300"/>
    <a:srgbClr val="0066FF"/>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33" autoAdjust="0"/>
    <p:restoredTop sz="95525" autoAdjust="0"/>
  </p:normalViewPr>
  <p:slideViewPr>
    <p:cSldViewPr>
      <p:cViewPr>
        <p:scale>
          <a:sx n="75" d="100"/>
          <a:sy n="75" d="100"/>
        </p:scale>
        <p:origin x="-300" y="6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D20F8D-FBDD-4E16-A2F2-24B2478D228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743111-D411-47FE-B336-6C495DCC8A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47941D-335B-4A18-BFC3-5199F6CC88D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4F2475-D4D8-4869-AC6C-538E7CBD106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970960-34CC-4A10-9BD2-E4AEBBF78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B8A59F-4874-429A-8D7C-EC25A6C18D5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BF5BE55-69E1-444D-8FE9-314CAD3960B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F4D0AD4-17D5-449C-B91A-3D69C3A2C46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20F803-1BE7-4EB6-96A9-66B2C487F9D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188CE6-5B94-4832-8637-7DE726FBE44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204203-A27E-4EFD-BBCD-B16328D063F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542806E5-1BA9-4B71-9508-89CDD46CB76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file:///D:\Nhac%20L5\Track03.mp3" TargetMode="Externa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D:\nh&#7841;c%20k%20l&#7901;i%20em%20v&#7851;n%20nh&#7899;%20tr&#432;&#7901;ng%20x&#432;a\Track09.mp3" TargetMode="External"/><Relationship Id="rId5" Type="http://schemas.openxmlformats.org/officeDocument/2006/relationships/image" Target="../media/image5.png"/><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slideLayout" Target="../slideLayouts/slideLayout2.xml"/><Relationship Id="rId1" Type="http://schemas.openxmlformats.org/officeDocument/2006/relationships/audio" Target="file:///D:\nh&#7841;c%20k%20l&#7901;i%20em%20v&#7851;n%20nh&#7899;%20tr&#432;&#7901;ng%20x&#432;a\Track09.mp3" TargetMode="Externa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audio" Target="file:///D:\Nhac%20L5\Track09.mp3" TargetMode="Externa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slideLayout" Target="../slideLayouts/slideLayout2.xml"/><Relationship Id="rId1" Type="http://schemas.openxmlformats.org/officeDocument/2006/relationships/audio" Target="file:///D:\nh&#7841;c%20k%20l&#7901;i%20em%20v&#7851;n%20nh&#7899;%20tr&#432;&#7901;ng%20x&#432;a\Track09.mp3" TargetMode="Externa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D:\nh&#7841;c%20k%20l&#7901;i%20em%20v&#7851;n%20nh&#7899;%20tr&#432;&#7901;ng%20x&#432;a\Track09.mp3" TargetMode="External"/><Relationship Id="rId5" Type="http://schemas.openxmlformats.org/officeDocument/2006/relationships/image" Target="../media/image5.png"/><Relationship Id="rId4" Type="http://schemas.openxmlformats.org/officeDocument/2006/relationships/image" Target="../media/image9.gif"/></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D:\nh&#7841;c%20k%20l&#7901;i%20em%20v&#7851;n%20nh&#7899;%20tr&#432;&#7901;ng%20x&#432;a\Track09.mp3" TargetMode="External"/><Relationship Id="rId5" Type="http://schemas.openxmlformats.org/officeDocument/2006/relationships/image" Target="../media/image5.png"/><Relationship Id="rId4" Type="http://schemas.openxmlformats.org/officeDocument/2006/relationships/image" Target="../media/image10.gif"/></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15" descr="Picture10"/>
          <p:cNvPicPr>
            <a:picLocks noChangeAspect="1" noChangeArrowheads="1"/>
          </p:cNvPicPr>
          <p:nvPr/>
        </p:nvPicPr>
        <p:blipFill>
          <a:blip r:embed="rId3"/>
          <a:srcRect/>
          <a:stretch>
            <a:fillRect/>
          </a:stretch>
        </p:blipFill>
        <p:spPr bwMode="auto">
          <a:xfrm>
            <a:off x="152400" y="136525"/>
            <a:ext cx="8839200" cy="6721475"/>
          </a:xfrm>
          <a:prstGeom prst="rect">
            <a:avLst/>
          </a:prstGeom>
          <a:noFill/>
          <a:ln w="9525">
            <a:noFill/>
            <a:miter lim="800000"/>
            <a:headEnd/>
            <a:tailEnd/>
          </a:ln>
        </p:spPr>
      </p:pic>
      <p:pic>
        <p:nvPicPr>
          <p:cNvPr id="2051" name="Picture 16" descr="Notes-02-june"/>
          <p:cNvPicPr>
            <a:picLocks noChangeAspect="1" noChangeArrowheads="1" noCrop="1"/>
          </p:cNvPicPr>
          <p:nvPr/>
        </p:nvPicPr>
        <p:blipFill>
          <a:blip r:embed="rId4"/>
          <a:srcRect/>
          <a:stretch>
            <a:fillRect/>
          </a:stretch>
        </p:blipFill>
        <p:spPr bwMode="auto">
          <a:xfrm>
            <a:off x="5791200" y="1066800"/>
            <a:ext cx="1838325" cy="2895600"/>
          </a:xfrm>
          <a:prstGeom prst="rect">
            <a:avLst/>
          </a:prstGeom>
          <a:noFill/>
          <a:ln w="9525">
            <a:noFill/>
            <a:miter lim="800000"/>
            <a:headEnd/>
            <a:tailEnd/>
          </a:ln>
        </p:spPr>
      </p:pic>
      <p:pic>
        <p:nvPicPr>
          <p:cNvPr id="2052" name="Picture 17" descr="new-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800600" y="4953000"/>
            <a:ext cx="3200400" cy="1392238"/>
          </a:xfrm>
          <a:prstGeom prst="rect">
            <a:avLst/>
          </a:prstGeom>
          <a:noFill/>
          <a:ln w="9525">
            <a:noFill/>
            <a:miter lim="800000"/>
            <a:headEnd/>
            <a:tailEnd/>
          </a:ln>
        </p:spPr>
      </p:pic>
      <p:pic>
        <p:nvPicPr>
          <p:cNvPr id="3091" name="Track03.mp3">
            <a:hlinkClick r:id="" action="ppaction://media"/>
          </p:cNvPr>
          <p:cNvPicPr>
            <a:picLocks noRot="1" noChangeAspect="1" noChangeArrowheads="1"/>
          </p:cNvPicPr>
          <p:nvPr>
            <a:audioFile r:link="rId1"/>
          </p:nvPr>
        </p:nvPicPr>
        <p:blipFill>
          <a:blip r:embed="rId6"/>
          <a:srcRect/>
          <a:stretch>
            <a:fillRect/>
          </a:stretch>
        </p:blipFill>
        <p:spPr bwMode="auto">
          <a:xfrm>
            <a:off x="381000" y="457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29068" fill="hold"/>
                                        <p:tgtEl>
                                          <p:spTgt spid="309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91"/>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pic>
        <p:nvPicPr>
          <p:cNvPr id="11267" name="Picture 3" descr="khung65"/>
          <p:cNvPicPr>
            <a:picLocks noChangeAspect="1" noChangeArrowheads="1"/>
          </p:cNvPicPr>
          <p:nvPr>
            <p:ph type="body" idx="1"/>
          </p:nvPr>
        </p:nvPicPr>
        <p:blipFill>
          <a:blip r:embed="rId2"/>
          <a:srcRect/>
          <a:stretch>
            <a:fillRect/>
          </a:stretch>
        </p:blipFill>
        <p:spPr>
          <a:xfrm>
            <a:off x="0" y="0"/>
            <a:ext cx="9144000" cy="6858000"/>
          </a:xfrm>
          <a:noFill/>
        </p:spPr>
      </p:pic>
      <p:sp>
        <p:nvSpPr>
          <p:cNvPr id="11268" name="Text Box 4"/>
          <p:cNvSpPr txBox="1">
            <a:spLocks noChangeArrowheads="1"/>
          </p:cNvSpPr>
          <p:nvPr/>
        </p:nvSpPr>
        <p:spPr bwMode="auto">
          <a:xfrm>
            <a:off x="381000" y="0"/>
            <a:ext cx="80010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1269" name="Text Box 5"/>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1270" name="Text Box 6"/>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pic>
        <p:nvPicPr>
          <p:cNvPr id="32775" name="Picture 7"/>
          <p:cNvPicPr>
            <a:picLocks noChangeAspect="1" noChangeArrowheads="1"/>
          </p:cNvPicPr>
          <p:nvPr/>
        </p:nvPicPr>
        <p:blipFill>
          <a:blip r:embed="rId3"/>
          <a:srcRect l="9538" t="30295" r="20947" b="41603"/>
          <a:stretch>
            <a:fillRect/>
          </a:stretch>
        </p:blipFill>
        <p:spPr bwMode="auto">
          <a:xfrm>
            <a:off x="533400" y="4114800"/>
            <a:ext cx="7391400" cy="2438400"/>
          </a:xfrm>
          <a:prstGeom prst="rect">
            <a:avLst/>
          </a:prstGeom>
          <a:noFill/>
          <a:ln w="9525">
            <a:noFill/>
            <a:miter lim="800000"/>
            <a:headEnd/>
            <a:tailEnd/>
          </a:ln>
        </p:spPr>
      </p:pic>
      <p:sp>
        <p:nvSpPr>
          <p:cNvPr id="32776" name="Text Box 8"/>
          <p:cNvSpPr txBox="1">
            <a:spLocks noChangeArrowheads="1"/>
          </p:cNvSpPr>
          <p:nvPr/>
        </p:nvSpPr>
        <p:spPr bwMode="auto">
          <a:xfrm>
            <a:off x="1219200" y="2590800"/>
            <a:ext cx="6019800" cy="396875"/>
          </a:xfrm>
          <a:prstGeom prst="rect">
            <a:avLst/>
          </a:prstGeom>
          <a:noFill/>
          <a:ln w="9525">
            <a:noFill/>
            <a:miter lim="800000"/>
            <a:headEnd/>
            <a:tailEnd/>
          </a:ln>
        </p:spPr>
        <p:txBody>
          <a:bodyPr>
            <a:spAutoFit/>
          </a:bodyPr>
          <a:lstStyle/>
          <a:p>
            <a:pPr>
              <a:spcBef>
                <a:spcPct val="50000"/>
              </a:spcBef>
            </a:pPr>
            <a:r>
              <a:rPr lang="en-US" sz="2000">
                <a:latin typeface="Arial" charset="0"/>
              </a:rPr>
              <a:t>  */ Bài có những hình nốt nhạc nào?</a:t>
            </a:r>
          </a:p>
        </p:txBody>
      </p:sp>
      <p:sp>
        <p:nvSpPr>
          <p:cNvPr id="32777" name="Text Box 9"/>
          <p:cNvSpPr txBox="1">
            <a:spLocks noChangeArrowheads="1"/>
          </p:cNvSpPr>
          <p:nvPr/>
        </p:nvSpPr>
        <p:spPr bwMode="auto">
          <a:xfrm>
            <a:off x="1447800" y="2971800"/>
            <a:ext cx="4854575" cy="366713"/>
          </a:xfrm>
          <a:prstGeom prst="rect">
            <a:avLst/>
          </a:prstGeom>
          <a:noFill/>
          <a:ln w="9525">
            <a:noFill/>
            <a:miter lim="800000"/>
            <a:headEnd/>
            <a:tailEnd/>
          </a:ln>
        </p:spPr>
        <p:txBody>
          <a:bodyPr>
            <a:spAutoFit/>
          </a:bodyPr>
          <a:lstStyle/>
          <a:p>
            <a:pPr>
              <a:spcBef>
                <a:spcPct val="50000"/>
              </a:spcBef>
            </a:pPr>
            <a:r>
              <a:rPr lang="en-US">
                <a:latin typeface="Arial" charset="0"/>
              </a:rPr>
              <a:t>- Hình nốt trắng, hình nốt đen</a:t>
            </a:r>
          </a:p>
        </p:txBody>
      </p:sp>
      <p:sp>
        <p:nvSpPr>
          <p:cNvPr id="32778" name="Text Box 10"/>
          <p:cNvSpPr txBox="1">
            <a:spLocks noChangeArrowheads="1"/>
          </p:cNvSpPr>
          <p:nvPr/>
        </p:nvSpPr>
        <p:spPr bwMode="auto">
          <a:xfrm>
            <a:off x="1524000" y="3352800"/>
            <a:ext cx="4854575" cy="366713"/>
          </a:xfrm>
          <a:prstGeom prst="rect">
            <a:avLst/>
          </a:prstGeom>
          <a:noFill/>
          <a:ln w="9525">
            <a:noFill/>
            <a:miter lim="800000"/>
            <a:headEnd/>
            <a:tailEnd/>
          </a:ln>
        </p:spPr>
        <p:txBody>
          <a:bodyPr>
            <a:spAutoFit/>
          </a:bodyPr>
          <a:lstStyle/>
          <a:p>
            <a:pPr>
              <a:spcBef>
                <a:spcPct val="50000"/>
              </a:spcBef>
            </a:pPr>
            <a:r>
              <a:rPr lang="en-US">
                <a:latin typeface="Arial" charset="0"/>
              </a:rPr>
              <a:t>*/ Bài có những nốt nhạc nào?</a:t>
            </a:r>
          </a:p>
        </p:txBody>
      </p:sp>
      <p:sp>
        <p:nvSpPr>
          <p:cNvPr id="11275" name="Text Box 11"/>
          <p:cNvSpPr txBox="1">
            <a:spLocks noChangeArrowheads="1"/>
          </p:cNvSpPr>
          <p:nvPr/>
        </p:nvSpPr>
        <p:spPr bwMode="auto">
          <a:xfrm>
            <a:off x="2438400" y="4038600"/>
            <a:ext cx="1196975"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32780" name="Text Box 12"/>
          <p:cNvSpPr txBox="1">
            <a:spLocks noChangeArrowheads="1"/>
          </p:cNvSpPr>
          <p:nvPr/>
        </p:nvSpPr>
        <p:spPr bwMode="auto">
          <a:xfrm>
            <a:off x="1447800" y="3810000"/>
            <a:ext cx="5387975" cy="366713"/>
          </a:xfrm>
          <a:prstGeom prst="rect">
            <a:avLst/>
          </a:prstGeom>
          <a:noFill/>
          <a:ln w="9525">
            <a:noFill/>
            <a:miter lim="800000"/>
            <a:headEnd/>
            <a:tailEnd/>
          </a:ln>
        </p:spPr>
        <p:txBody>
          <a:bodyPr>
            <a:spAutoFit/>
          </a:bodyPr>
          <a:lstStyle/>
          <a:p>
            <a:pPr>
              <a:spcBef>
                <a:spcPct val="50000"/>
              </a:spcBef>
            </a:pPr>
            <a:r>
              <a:rPr lang="en-US">
                <a:latin typeface="Arial" charset="0"/>
              </a:rPr>
              <a:t> - Nốt đồ, rê, mi, pha, son, la, si, đô.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32775"/>
                                        </p:tgtEl>
                                        <p:attrNameLst>
                                          <p:attrName>style.visibility</p:attrName>
                                        </p:attrNameLst>
                                      </p:cBhvr>
                                      <p:to>
                                        <p:strVal val="visible"/>
                                      </p:to>
                                    </p:set>
                                    <p:anim calcmode="lin" valueType="num">
                                      <p:cBhvr>
                                        <p:cTn id="7" dur="3000" fill="hold"/>
                                        <p:tgtEl>
                                          <p:spTgt spid="32775"/>
                                        </p:tgtEl>
                                        <p:attrNameLst>
                                          <p:attrName>ppt_x</p:attrName>
                                        </p:attrNameLst>
                                      </p:cBhvr>
                                      <p:tavLst>
                                        <p:tav tm="0">
                                          <p:val>
                                            <p:strVal val="#ppt_x-.2"/>
                                          </p:val>
                                        </p:tav>
                                        <p:tav tm="100000">
                                          <p:val>
                                            <p:strVal val="#ppt_x"/>
                                          </p:val>
                                        </p:tav>
                                      </p:tavLst>
                                    </p:anim>
                                    <p:anim calcmode="lin" valueType="num">
                                      <p:cBhvr>
                                        <p:cTn id="8" dur="3000" fill="hold"/>
                                        <p:tgtEl>
                                          <p:spTgt spid="32775"/>
                                        </p:tgtEl>
                                        <p:attrNameLst>
                                          <p:attrName>ppt_y</p:attrName>
                                        </p:attrNameLst>
                                      </p:cBhvr>
                                      <p:tavLst>
                                        <p:tav tm="0">
                                          <p:val>
                                            <p:strVal val="#ppt_y"/>
                                          </p:val>
                                        </p:tav>
                                        <p:tav tm="100000">
                                          <p:val>
                                            <p:strVal val="#ppt_y"/>
                                          </p:val>
                                        </p:tav>
                                      </p:tavLst>
                                    </p:anim>
                                    <p:animEffect transition="in" filter="wipe(right)" prLst="gradientSize: 0.1">
                                      <p:cBhvr>
                                        <p:cTn id="9" dur="3000"/>
                                        <p:tgtEl>
                                          <p:spTgt spid="3277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2776">
                                            <p:txEl>
                                              <p:pRg st="0" end="0"/>
                                            </p:txEl>
                                          </p:spTgt>
                                        </p:tgtEl>
                                        <p:attrNameLst>
                                          <p:attrName>style.visibility</p:attrName>
                                        </p:attrNameLst>
                                      </p:cBhvr>
                                      <p:to>
                                        <p:strVal val="visible"/>
                                      </p:to>
                                    </p:set>
                                    <p:anim calcmode="lin" valueType="num">
                                      <p:cBhvr additive="base">
                                        <p:cTn id="14" dur="500" fill="hold"/>
                                        <p:tgtEl>
                                          <p:spTgt spid="3277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27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32777">
                                            <p:txEl>
                                              <p:pRg st="0" end="0"/>
                                            </p:txEl>
                                          </p:spTgt>
                                        </p:tgtEl>
                                        <p:attrNameLst>
                                          <p:attrName>style.visibility</p:attrName>
                                        </p:attrNameLst>
                                      </p:cBhvr>
                                      <p:to>
                                        <p:strVal val="visible"/>
                                      </p:to>
                                    </p:set>
                                    <p:animEffect transition="in" filter="checkerboard(across)">
                                      <p:cBhvr>
                                        <p:cTn id="20" dur="500"/>
                                        <p:tgtEl>
                                          <p:spTgt spid="32777">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2778"/>
                                        </p:tgtEl>
                                        <p:attrNameLst>
                                          <p:attrName>style.visibility</p:attrName>
                                        </p:attrNameLst>
                                      </p:cBhvr>
                                      <p:to>
                                        <p:strVal val="visible"/>
                                      </p:to>
                                    </p:set>
                                    <p:animEffect transition="in" filter="dissolve">
                                      <p:cBhvr>
                                        <p:cTn id="25" dur="500"/>
                                        <p:tgtEl>
                                          <p:spTgt spid="3277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nodeType="clickEffect">
                                  <p:stCondLst>
                                    <p:cond delay="0"/>
                                  </p:stCondLst>
                                  <p:childTnLst>
                                    <p:set>
                                      <p:cBhvr>
                                        <p:cTn id="29" dur="1" fill="hold">
                                          <p:stCondLst>
                                            <p:cond delay="0"/>
                                          </p:stCondLst>
                                        </p:cTn>
                                        <p:tgtEl>
                                          <p:spTgt spid="32780">
                                            <p:txEl>
                                              <p:pRg st="0" end="0"/>
                                            </p:txEl>
                                          </p:spTgt>
                                        </p:tgtEl>
                                        <p:attrNameLst>
                                          <p:attrName>style.visibility</p:attrName>
                                        </p:attrNameLst>
                                      </p:cBhvr>
                                      <p:to>
                                        <p:strVal val="visible"/>
                                      </p:to>
                                    </p:set>
                                    <p:animEffect transition="in" filter="checkerboard(across)">
                                      <p:cBhvr>
                                        <p:cTn id="30" dur="500"/>
                                        <p:tgtEl>
                                          <p:spTgt spid="327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8"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smtClean="0"/>
          </a:p>
        </p:txBody>
      </p:sp>
      <p:pic>
        <p:nvPicPr>
          <p:cNvPr id="12291" name="Picture 4" descr="khung65"/>
          <p:cNvPicPr>
            <a:picLocks noChangeAspect="1" noChangeArrowheads="1"/>
          </p:cNvPicPr>
          <p:nvPr>
            <p:ph type="body" idx="1"/>
          </p:nvPr>
        </p:nvPicPr>
        <p:blipFill>
          <a:blip r:embed="rId2"/>
          <a:srcRect/>
          <a:stretch>
            <a:fillRect/>
          </a:stretch>
        </p:blipFill>
        <p:spPr>
          <a:xfrm>
            <a:off x="0" y="0"/>
            <a:ext cx="9144000" cy="6858000"/>
          </a:xfrm>
          <a:noFill/>
        </p:spPr>
      </p:pic>
      <p:sp>
        <p:nvSpPr>
          <p:cNvPr id="12292"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2293"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2294" name="Text Box 7"/>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2295" name="Text Box 9"/>
          <p:cNvSpPr txBox="1">
            <a:spLocks noChangeArrowheads="1"/>
          </p:cNvSpPr>
          <p:nvPr/>
        </p:nvSpPr>
        <p:spPr bwMode="auto">
          <a:xfrm>
            <a:off x="1143000" y="2971800"/>
            <a:ext cx="60960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Luyện tập tiết tấu</a:t>
            </a:r>
          </a:p>
        </p:txBody>
      </p:sp>
      <p:sp>
        <p:nvSpPr>
          <p:cNvPr id="12300" name="Rectangle 12"/>
          <p:cNvSpPr>
            <a:spLocks noChangeArrowheads="1"/>
          </p:cNvSpPr>
          <p:nvPr/>
        </p:nvSpPr>
        <p:spPr bwMode="auto">
          <a:xfrm>
            <a:off x="685800" y="3657600"/>
            <a:ext cx="8458200" cy="884238"/>
          </a:xfrm>
          <a:prstGeom prst="rect">
            <a:avLst/>
          </a:prstGeom>
          <a:noFill/>
          <a:ln w="9525">
            <a:noFill/>
            <a:miter lim="800000"/>
            <a:headEnd/>
            <a:tailEnd/>
          </a:ln>
        </p:spPr>
        <p:txBody>
          <a:bodyPr anchor="ctr">
            <a:spAutoFit/>
          </a:bodyPr>
          <a:lstStyle/>
          <a:p>
            <a:r>
              <a:rPr lang="en-US" sz="2000">
                <a:latin typeface="Arial" charset="0"/>
              </a:rPr>
              <a:t> (Đọc) Trắng   đen    trắng    đen     đen  đen   đen    trắng   (Chấm )</a:t>
            </a:r>
          </a:p>
          <a:p>
            <a:endParaRPr lang="en-US" sz="3200">
              <a:latin typeface="Arial" charset="0"/>
            </a:endParaRPr>
          </a:p>
        </p:txBody>
      </p:sp>
      <p:sp>
        <p:nvSpPr>
          <p:cNvPr id="12297" name="Text Box 14"/>
          <p:cNvSpPr txBox="1">
            <a:spLocks noChangeArrowheads="1"/>
          </p:cNvSpPr>
          <p:nvPr/>
        </p:nvSpPr>
        <p:spPr bwMode="auto">
          <a:xfrm>
            <a:off x="685800" y="5334000"/>
            <a:ext cx="6835775"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12303" name="Text Box 15"/>
          <p:cNvSpPr txBox="1">
            <a:spLocks noChangeArrowheads="1"/>
          </p:cNvSpPr>
          <p:nvPr/>
        </p:nvSpPr>
        <p:spPr bwMode="auto">
          <a:xfrm>
            <a:off x="609600" y="4191000"/>
            <a:ext cx="8839200" cy="1160463"/>
          </a:xfrm>
          <a:prstGeom prst="rect">
            <a:avLst/>
          </a:prstGeom>
          <a:noFill/>
          <a:ln w="9525">
            <a:noFill/>
            <a:miter lim="800000"/>
            <a:headEnd/>
            <a:tailEnd/>
          </a:ln>
        </p:spPr>
        <p:txBody>
          <a:bodyPr>
            <a:spAutoFit/>
          </a:bodyPr>
          <a:lstStyle/>
          <a:p>
            <a:r>
              <a:rPr lang="en-US" sz="2000">
                <a:latin typeface="Arial" charset="0"/>
              </a:rPr>
              <a:t>(Vỗ )</a:t>
            </a:r>
            <a:r>
              <a:rPr lang="en-US" sz="2800">
                <a:latin typeface="Arial" charset="0"/>
              </a:rPr>
              <a:t>    xx     x      xx      x      x     x    x     xx    (   x   )</a:t>
            </a:r>
          </a:p>
          <a:p>
            <a:pPr>
              <a:spcBef>
                <a:spcPct val="50000"/>
              </a:spcBef>
            </a:pPr>
            <a:r>
              <a:rPr lang="en-US" sz="2800">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2300">
                                            <p:txEl>
                                              <p:pRg st="0" end="0"/>
                                            </p:txEl>
                                          </p:spTgt>
                                        </p:tgtEl>
                                        <p:attrNameLst>
                                          <p:attrName>style.visibility</p:attrName>
                                        </p:attrNameLst>
                                      </p:cBhvr>
                                      <p:to>
                                        <p:strVal val="visible"/>
                                      </p:to>
                                    </p:set>
                                    <p:anim calcmode="lin" valueType="num">
                                      <p:cBhvr>
                                        <p:cTn id="7" dur="2000" fill="hold"/>
                                        <p:tgtEl>
                                          <p:spTgt spid="12300">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230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12303">
                                            <p:txEl>
                                              <p:pRg st="0" end="0"/>
                                            </p:txEl>
                                          </p:spTgt>
                                        </p:tgtEl>
                                        <p:attrNameLst>
                                          <p:attrName>style.visibility</p:attrName>
                                        </p:attrNameLst>
                                      </p:cBhvr>
                                      <p:to>
                                        <p:strVal val="visible"/>
                                      </p:to>
                                    </p:set>
                                    <p:animEffect transition="in" filter="dissolve">
                                      <p:cBhvr>
                                        <p:cTn id="13" dur="500"/>
                                        <p:tgtEl>
                                          <p:spTgt spid="12303">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2303">
                                            <p:txEl>
                                              <p:pRg st="1" end="1"/>
                                            </p:txEl>
                                          </p:spTgt>
                                        </p:tgtEl>
                                        <p:attrNameLst>
                                          <p:attrName>style.visibility</p:attrName>
                                        </p:attrNameLst>
                                      </p:cBhvr>
                                      <p:to>
                                        <p:strVal val="visible"/>
                                      </p:to>
                                    </p:set>
                                    <p:animEffect transition="in" filter="dissolve">
                                      <p:cBhvr>
                                        <p:cTn id="18" dur="500"/>
                                        <p:tgtEl>
                                          <p:spTgt spid="123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0"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 Box 6"/>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3315" name="Text Box 7"/>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3316" name="Text Box 8"/>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3317" name="Text Box 9"/>
          <p:cNvSpPr txBox="1">
            <a:spLocks noChangeArrowheads="1"/>
          </p:cNvSpPr>
          <p:nvPr/>
        </p:nvSpPr>
        <p:spPr bwMode="auto">
          <a:xfrm>
            <a:off x="762000" y="2895600"/>
            <a:ext cx="54102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Luyện tập cao độ</a:t>
            </a:r>
          </a:p>
        </p:txBody>
      </p:sp>
      <p:pic>
        <p:nvPicPr>
          <p:cNvPr id="13323" name="Picture 11"/>
          <p:cNvPicPr>
            <a:picLocks noChangeAspect="1" noChangeArrowheads="1"/>
          </p:cNvPicPr>
          <p:nvPr/>
        </p:nvPicPr>
        <p:blipFill>
          <a:blip r:embed="rId2"/>
          <a:srcRect l="12170" t="28639" r="20506" b="60362"/>
          <a:stretch>
            <a:fillRect/>
          </a:stretch>
        </p:blipFill>
        <p:spPr bwMode="auto">
          <a:xfrm>
            <a:off x="381000" y="3200400"/>
            <a:ext cx="7696200" cy="1524000"/>
          </a:xfrm>
          <a:prstGeom prst="rect">
            <a:avLst/>
          </a:prstGeom>
          <a:noFill/>
          <a:ln w="9525">
            <a:noFill/>
            <a:miter lim="800000"/>
            <a:headEnd/>
            <a:tailEnd/>
          </a:ln>
        </p:spPr>
      </p:pic>
      <p:sp>
        <p:nvSpPr>
          <p:cNvPr id="13324" name="Text Box 12"/>
          <p:cNvSpPr txBox="1">
            <a:spLocks noChangeArrowheads="1"/>
          </p:cNvSpPr>
          <p:nvPr/>
        </p:nvSpPr>
        <p:spPr bwMode="auto">
          <a:xfrm>
            <a:off x="914400" y="5029200"/>
            <a:ext cx="6835775" cy="366713"/>
          </a:xfrm>
          <a:prstGeom prst="rect">
            <a:avLst/>
          </a:prstGeom>
          <a:noFill/>
          <a:ln w="9525">
            <a:noFill/>
            <a:miter lim="800000"/>
            <a:headEnd/>
            <a:tailEnd/>
          </a:ln>
        </p:spPr>
        <p:txBody>
          <a:bodyPr>
            <a:spAutoFit/>
          </a:bodyPr>
          <a:lstStyle/>
          <a:p>
            <a:pPr>
              <a:spcBef>
                <a:spcPct val="50000"/>
              </a:spcBef>
            </a:pPr>
            <a:r>
              <a:rPr lang="en-US" b="1">
                <a:latin typeface="Arial" charset="0"/>
              </a:rPr>
              <a:t>Đồ       rê          mi         pha        son       la          si         đô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3323"/>
                                        </p:tgtEl>
                                        <p:attrNameLst>
                                          <p:attrName>style.visibility</p:attrName>
                                        </p:attrNameLst>
                                      </p:cBhvr>
                                      <p:to>
                                        <p:strVal val="visible"/>
                                      </p:to>
                                    </p:set>
                                    <p:animEffect transition="in" filter="diamond(in)">
                                      <p:cBhvr>
                                        <p:cTn id="7" dur="1000"/>
                                        <p:tgtEl>
                                          <p:spTgt spid="133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3324">
                                            <p:txEl>
                                              <p:pRg st="0" end="0"/>
                                            </p:txEl>
                                          </p:spTgt>
                                        </p:tgtEl>
                                        <p:attrNameLst>
                                          <p:attrName>style.visibility</p:attrName>
                                        </p:attrNameLst>
                                      </p:cBhvr>
                                      <p:to>
                                        <p:strVal val="visible"/>
                                      </p:to>
                                    </p:set>
                                    <p:animEffect transition="in" filter="box(in)">
                                      <p:cBhvr>
                                        <p:cTn id="12" dur="500"/>
                                        <p:tgtEl>
                                          <p:spTgt spid="133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4339"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4340" name="Text Box 7"/>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4341" name="Text Box 8"/>
          <p:cNvSpPr txBox="1">
            <a:spLocks noChangeArrowheads="1"/>
          </p:cNvSpPr>
          <p:nvPr/>
        </p:nvSpPr>
        <p:spPr bwMode="auto">
          <a:xfrm>
            <a:off x="1219200" y="3124200"/>
            <a:ext cx="6400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đọc câu 1</a:t>
            </a:r>
          </a:p>
        </p:txBody>
      </p:sp>
      <p:pic>
        <p:nvPicPr>
          <p:cNvPr id="14342" name="Picture 9"/>
          <p:cNvPicPr>
            <a:picLocks noChangeAspect="1" noChangeArrowheads="1"/>
          </p:cNvPicPr>
          <p:nvPr/>
        </p:nvPicPr>
        <p:blipFill>
          <a:blip r:embed="rId2"/>
          <a:srcRect l="12218" t="26407" r="18217" b="49245"/>
          <a:stretch>
            <a:fillRect/>
          </a:stretch>
        </p:blipFill>
        <p:spPr bwMode="auto">
          <a:xfrm>
            <a:off x="1066800" y="3581400"/>
            <a:ext cx="76200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5363"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5364" name="Text Box 7"/>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5365" name="Text Box 8"/>
          <p:cNvSpPr txBox="1">
            <a:spLocks noChangeArrowheads="1"/>
          </p:cNvSpPr>
          <p:nvPr/>
        </p:nvSpPr>
        <p:spPr bwMode="auto">
          <a:xfrm>
            <a:off x="1219200" y="3124200"/>
            <a:ext cx="57912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đọc câu 2</a:t>
            </a:r>
          </a:p>
        </p:txBody>
      </p:sp>
      <p:pic>
        <p:nvPicPr>
          <p:cNvPr id="15366" name="Picture 9"/>
          <p:cNvPicPr>
            <a:picLocks noChangeAspect="1" noChangeArrowheads="1"/>
          </p:cNvPicPr>
          <p:nvPr/>
        </p:nvPicPr>
        <p:blipFill>
          <a:blip r:embed="rId2"/>
          <a:srcRect l="8925" t="24202" r="20425" b="49245"/>
          <a:stretch>
            <a:fillRect/>
          </a:stretch>
        </p:blipFill>
        <p:spPr bwMode="auto">
          <a:xfrm>
            <a:off x="304800" y="3581400"/>
            <a:ext cx="84582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6387"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6388" name="Text Box 7"/>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6389" name="Text Box 8"/>
          <p:cNvSpPr txBox="1">
            <a:spLocks noChangeArrowheads="1"/>
          </p:cNvSpPr>
          <p:nvPr/>
        </p:nvSpPr>
        <p:spPr bwMode="auto">
          <a:xfrm>
            <a:off x="990600" y="2590800"/>
            <a:ext cx="61722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Đọc cả 2 câu</a:t>
            </a:r>
          </a:p>
        </p:txBody>
      </p:sp>
      <p:pic>
        <p:nvPicPr>
          <p:cNvPr id="16390" name="Picture 9"/>
          <p:cNvPicPr>
            <a:picLocks noChangeAspect="1" noChangeArrowheads="1"/>
          </p:cNvPicPr>
          <p:nvPr/>
        </p:nvPicPr>
        <p:blipFill>
          <a:blip r:embed="rId2"/>
          <a:srcRect l="12218" t="26407" r="18217" b="49245"/>
          <a:stretch>
            <a:fillRect/>
          </a:stretch>
        </p:blipFill>
        <p:spPr bwMode="auto">
          <a:xfrm>
            <a:off x="1143000" y="2971800"/>
            <a:ext cx="6705600" cy="1981200"/>
          </a:xfrm>
          <a:prstGeom prst="rect">
            <a:avLst/>
          </a:prstGeom>
          <a:noFill/>
          <a:ln w="9525">
            <a:noFill/>
            <a:miter lim="800000"/>
            <a:headEnd/>
            <a:tailEnd/>
          </a:ln>
        </p:spPr>
      </p:pic>
      <p:pic>
        <p:nvPicPr>
          <p:cNvPr id="16391" name="Picture 10"/>
          <p:cNvPicPr>
            <a:picLocks noChangeAspect="1" noChangeArrowheads="1"/>
          </p:cNvPicPr>
          <p:nvPr/>
        </p:nvPicPr>
        <p:blipFill>
          <a:blip r:embed="rId3"/>
          <a:srcRect l="8925" t="24202" r="20425" b="49245"/>
          <a:stretch>
            <a:fillRect/>
          </a:stretch>
        </p:blipFill>
        <p:spPr bwMode="auto">
          <a:xfrm>
            <a:off x="838200" y="4419600"/>
            <a:ext cx="67056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7411"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7412" name="Text Box 7"/>
          <p:cNvSpPr txBox="1">
            <a:spLocks noChangeArrowheads="1"/>
          </p:cNvSpPr>
          <p:nvPr/>
        </p:nvSpPr>
        <p:spPr bwMode="auto">
          <a:xfrm>
            <a:off x="1295400" y="20574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7413" name="Text Box 8"/>
          <p:cNvSpPr txBox="1">
            <a:spLocks noChangeArrowheads="1"/>
          </p:cNvSpPr>
          <p:nvPr/>
        </p:nvSpPr>
        <p:spPr bwMode="auto">
          <a:xfrm>
            <a:off x="1066800" y="2590800"/>
            <a:ext cx="69342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Đọc nhạc và ghép lời ca</a:t>
            </a:r>
          </a:p>
        </p:txBody>
      </p:sp>
      <p:pic>
        <p:nvPicPr>
          <p:cNvPr id="17414" name="Picture 9"/>
          <p:cNvPicPr>
            <a:picLocks noChangeAspect="1" noChangeArrowheads="1"/>
          </p:cNvPicPr>
          <p:nvPr/>
        </p:nvPicPr>
        <p:blipFill>
          <a:blip r:embed="rId2"/>
          <a:srcRect l="9538" t="30295" r="20947" b="41603"/>
          <a:stretch>
            <a:fillRect/>
          </a:stretch>
        </p:blipFill>
        <p:spPr bwMode="auto">
          <a:xfrm>
            <a:off x="762000" y="2971800"/>
            <a:ext cx="7772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8435" name="Text Box 3"/>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8436" name="Text Box 4"/>
          <p:cNvSpPr txBox="1">
            <a:spLocks noChangeArrowheads="1"/>
          </p:cNvSpPr>
          <p:nvPr/>
        </p:nvSpPr>
        <p:spPr bwMode="auto">
          <a:xfrm>
            <a:off x="1295400" y="20574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8437" name="Text Box 5"/>
          <p:cNvSpPr txBox="1">
            <a:spLocks noChangeArrowheads="1"/>
          </p:cNvSpPr>
          <p:nvPr/>
        </p:nvSpPr>
        <p:spPr bwMode="auto">
          <a:xfrm>
            <a:off x="1066800" y="2438400"/>
            <a:ext cx="6934200" cy="396875"/>
          </a:xfrm>
          <a:prstGeom prst="rect">
            <a:avLst/>
          </a:prstGeom>
          <a:noFill/>
          <a:ln w="9525">
            <a:noFill/>
            <a:miter lim="800000"/>
            <a:headEnd/>
            <a:tailEnd/>
          </a:ln>
        </p:spPr>
        <p:txBody>
          <a:bodyPr>
            <a:spAutoFit/>
          </a:bodyPr>
          <a:lstStyle/>
          <a:p>
            <a:pPr marL="342900" indent="-342900">
              <a:spcBef>
                <a:spcPct val="50000"/>
              </a:spcBef>
            </a:pPr>
            <a:r>
              <a:rPr lang="en-US" sz="2000" b="1">
                <a:latin typeface="Arial" charset="0"/>
              </a:rPr>
              <a:t>Đọc nhạc vỗ tay theo nhịp.</a:t>
            </a:r>
          </a:p>
        </p:txBody>
      </p:sp>
      <p:pic>
        <p:nvPicPr>
          <p:cNvPr id="18438" name="Picture 6"/>
          <p:cNvPicPr>
            <a:picLocks noChangeAspect="1" noChangeArrowheads="1"/>
          </p:cNvPicPr>
          <p:nvPr/>
        </p:nvPicPr>
        <p:blipFill>
          <a:blip r:embed="rId2"/>
          <a:srcRect l="9538" t="30295" r="20947" b="41603"/>
          <a:stretch>
            <a:fillRect/>
          </a:stretch>
        </p:blipFill>
        <p:spPr bwMode="auto">
          <a:xfrm>
            <a:off x="762000" y="3352800"/>
            <a:ext cx="7772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9459"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9460" name="Text Box 7"/>
          <p:cNvSpPr txBox="1">
            <a:spLocks noChangeArrowheads="1"/>
          </p:cNvSpPr>
          <p:nvPr/>
        </p:nvSpPr>
        <p:spPr bwMode="auto">
          <a:xfrm>
            <a:off x="1295400" y="20574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19461" name="Text Box 8"/>
          <p:cNvSpPr txBox="1">
            <a:spLocks noChangeArrowheads="1"/>
          </p:cNvSpPr>
          <p:nvPr/>
        </p:nvSpPr>
        <p:spPr bwMode="auto">
          <a:xfrm>
            <a:off x="1295400" y="2590800"/>
            <a:ext cx="59436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Luyện đọc theo nhóm</a:t>
            </a:r>
          </a:p>
        </p:txBody>
      </p:sp>
      <p:pic>
        <p:nvPicPr>
          <p:cNvPr id="19462" name="Picture 9"/>
          <p:cNvPicPr>
            <a:picLocks noChangeAspect="1" noChangeArrowheads="1"/>
          </p:cNvPicPr>
          <p:nvPr/>
        </p:nvPicPr>
        <p:blipFill>
          <a:blip r:embed="rId2"/>
          <a:srcRect l="9538" t="30295" r="20947" b="41603"/>
          <a:stretch>
            <a:fillRect/>
          </a:stretch>
        </p:blipFill>
        <p:spPr bwMode="auto">
          <a:xfrm>
            <a:off x="762000" y="2971800"/>
            <a:ext cx="7772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20483" name="Text Box 5"/>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20484" name="Text Box 6"/>
          <p:cNvSpPr txBox="1">
            <a:spLocks noChangeArrowheads="1"/>
          </p:cNvSpPr>
          <p:nvPr/>
        </p:nvSpPr>
        <p:spPr bwMode="auto">
          <a:xfrm>
            <a:off x="1295400" y="20574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sp>
        <p:nvSpPr>
          <p:cNvPr id="20485" name="Text Box 7"/>
          <p:cNvSpPr txBox="1">
            <a:spLocks noChangeArrowheads="1"/>
          </p:cNvSpPr>
          <p:nvPr/>
        </p:nvSpPr>
        <p:spPr bwMode="auto">
          <a:xfrm>
            <a:off x="1295400" y="2590800"/>
            <a:ext cx="59436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Luyện đọc cá nhân</a:t>
            </a:r>
          </a:p>
        </p:txBody>
      </p:sp>
      <p:pic>
        <p:nvPicPr>
          <p:cNvPr id="20486" name="Picture 8"/>
          <p:cNvPicPr>
            <a:picLocks noChangeAspect="1" noChangeArrowheads="1"/>
          </p:cNvPicPr>
          <p:nvPr/>
        </p:nvPicPr>
        <p:blipFill>
          <a:blip r:embed="rId2"/>
          <a:srcRect l="9538" t="30295" r="20947" b="41603"/>
          <a:stretch>
            <a:fillRect/>
          </a:stretch>
        </p:blipFill>
        <p:spPr bwMode="auto">
          <a:xfrm>
            <a:off x="762000" y="2971800"/>
            <a:ext cx="7772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990600" y="609600"/>
            <a:ext cx="624840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3075" name="Text Box 6"/>
          <p:cNvSpPr txBox="1">
            <a:spLocks noChangeArrowheads="1"/>
          </p:cNvSpPr>
          <p:nvPr/>
        </p:nvSpPr>
        <p:spPr bwMode="auto">
          <a:xfrm>
            <a:off x="914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3076" name="Text Box 7"/>
          <p:cNvSpPr txBox="1">
            <a:spLocks noChangeArrowheads="1"/>
          </p:cNvSpPr>
          <p:nvPr/>
        </p:nvSpPr>
        <p:spPr bwMode="auto">
          <a:xfrm>
            <a:off x="1295400" y="1066800"/>
            <a:ext cx="5257800" cy="779463"/>
          </a:xfrm>
          <a:prstGeom prst="rect">
            <a:avLst/>
          </a:prstGeom>
          <a:noFill/>
          <a:ln w="9525">
            <a:noFill/>
            <a:miter lim="800000"/>
            <a:headEnd/>
            <a:tailEnd/>
          </a:ln>
        </p:spPr>
        <p:txBody>
          <a:bodyPr>
            <a:spAutoFit/>
          </a:bodyPr>
          <a:lstStyle/>
          <a:p>
            <a:pPr>
              <a:spcBef>
                <a:spcPct val="50000"/>
              </a:spcBef>
            </a:pPr>
            <a:r>
              <a:rPr lang="en-US" b="1">
                <a:solidFill>
                  <a:srgbClr val="FF3300"/>
                </a:solidFill>
                <a:latin typeface="Arial" charset="0"/>
              </a:rPr>
              <a:t>KiỂM TRA BÀI CŨ:</a:t>
            </a:r>
          </a:p>
          <a:p>
            <a:pPr>
              <a:spcBef>
                <a:spcPct val="50000"/>
              </a:spcBef>
            </a:pPr>
            <a:r>
              <a:rPr lang="en-US" b="1">
                <a:solidFill>
                  <a:srgbClr val="FF3300"/>
                </a:solidFill>
                <a:latin typeface="Arial" charset="0"/>
              </a:rPr>
              <a:t> </a:t>
            </a:r>
          </a:p>
        </p:txBody>
      </p:sp>
      <p:sp>
        <p:nvSpPr>
          <p:cNvPr id="3077" name="Text Box 10"/>
          <p:cNvSpPr txBox="1">
            <a:spLocks noChangeArrowheads="1"/>
          </p:cNvSpPr>
          <p:nvPr/>
        </p:nvSpPr>
        <p:spPr bwMode="auto">
          <a:xfrm>
            <a:off x="2286000" y="2743200"/>
            <a:ext cx="4321175"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4107" name="Text Box 11"/>
          <p:cNvSpPr txBox="1">
            <a:spLocks noChangeArrowheads="1"/>
          </p:cNvSpPr>
          <p:nvPr/>
        </p:nvSpPr>
        <p:spPr bwMode="auto">
          <a:xfrm>
            <a:off x="1828800" y="1752600"/>
            <a:ext cx="5768975" cy="779463"/>
          </a:xfrm>
          <a:prstGeom prst="rect">
            <a:avLst/>
          </a:prstGeom>
          <a:noFill/>
          <a:ln w="9525">
            <a:noFill/>
            <a:miter lim="800000"/>
            <a:headEnd/>
            <a:tailEnd/>
          </a:ln>
        </p:spPr>
        <p:txBody>
          <a:bodyPr>
            <a:spAutoFit/>
          </a:bodyPr>
          <a:lstStyle/>
          <a:p>
            <a:pPr>
              <a:spcBef>
                <a:spcPct val="50000"/>
              </a:spcBef>
            </a:pPr>
            <a:r>
              <a:rPr lang="en-US" b="1">
                <a:latin typeface="Arial" charset="0"/>
              </a:rPr>
              <a:t>*/ Các em nghe nhạc đoán tên bài hát ?</a:t>
            </a:r>
          </a:p>
          <a:p>
            <a:pPr>
              <a:spcBef>
                <a:spcPct val="50000"/>
              </a:spcBef>
            </a:pPr>
            <a:endParaRPr lang="en-US">
              <a:latin typeface="Arial" charset="0"/>
            </a:endParaRPr>
          </a:p>
        </p:txBody>
      </p:sp>
      <p:pic>
        <p:nvPicPr>
          <p:cNvPr id="3079" name="Picture 13" descr="khung65"/>
          <p:cNvPicPr>
            <a:picLocks noChangeAspect="1" noChangeArrowheads="1"/>
          </p:cNvPicPr>
          <p:nvPr>
            <p:ph type="body" idx="1"/>
          </p:nvPr>
        </p:nvPicPr>
        <p:blipFill>
          <a:blip r:embed="rId3"/>
          <a:srcRect/>
          <a:stretch>
            <a:fillRect/>
          </a:stretch>
        </p:blipFill>
        <p:spPr>
          <a:xfrm>
            <a:off x="1752600" y="2667000"/>
            <a:ext cx="5400675" cy="3600450"/>
          </a:xfrm>
          <a:noFill/>
        </p:spPr>
      </p:pic>
      <p:pic>
        <p:nvPicPr>
          <p:cNvPr id="3080" name="Picture 14" descr="Notes-02-june"/>
          <p:cNvPicPr>
            <a:picLocks noChangeAspect="1" noChangeArrowheads="1" noCrop="1"/>
          </p:cNvPicPr>
          <p:nvPr/>
        </p:nvPicPr>
        <p:blipFill>
          <a:blip r:embed="rId4"/>
          <a:srcRect/>
          <a:stretch>
            <a:fillRect/>
          </a:stretch>
        </p:blipFill>
        <p:spPr bwMode="auto">
          <a:xfrm>
            <a:off x="3573463" y="3962400"/>
            <a:ext cx="1838325" cy="1654175"/>
          </a:xfrm>
          <a:prstGeom prst="rect">
            <a:avLst/>
          </a:prstGeom>
          <a:noFill/>
          <a:ln w="9525">
            <a:noFill/>
            <a:miter lim="800000"/>
            <a:headEnd/>
            <a:tailEnd/>
          </a:ln>
        </p:spPr>
      </p:pic>
      <p:sp>
        <p:nvSpPr>
          <p:cNvPr id="4112" name="Text Box 16"/>
          <p:cNvSpPr txBox="1">
            <a:spLocks noChangeArrowheads="1"/>
          </p:cNvSpPr>
          <p:nvPr/>
        </p:nvSpPr>
        <p:spPr bwMode="auto">
          <a:xfrm>
            <a:off x="2133600" y="2133600"/>
            <a:ext cx="5845175" cy="779463"/>
          </a:xfrm>
          <a:prstGeom prst="rect">
            <a:avLst/>
          </a:prstGeom>
          <a:noFill/>
          <a:ln w="9525">
            <a:noFill/>
            <a:miter lim="800000"/>
            <a:headEnd/>
            <a:tailEnd/>
          </a:ln>
        </p:spPr>
        <p:txBody>
          <a:bodyPr>
            <a:spAutoFit/>
          </a:bodyPr>
          <a:lstStyle/>
          <a:p>
            <a:pPr>
              <a:spcBef>
                <a:spcPct val="50000"/>
              </a:spcBef>
            </a:pPr>
            <a:r>
              <a:rPr lang="en-US">
                <a:latin typeface="Arial" charset="0"/>
              </a:rPr>
              <a:t> - Em vẫn nhớ trường xưa </a:t>
            </a:r>
          </a:p>
          <a:p>
            <a:pPr>
              <a:spcBef>
                <a:spcPct val="50000"/>
              </a:spcBef>
            </a:pPr>
            <a:endParaRPr lang="en-US">
              <a:latin typeface="Arial" charset="0"/>
            </a:endParaRPr>
          </a:p>
        </p:txBody>
      </p:sp>
      <p:pic>
        <p:nvPicPr>
          <p:cNvPr id="4113" name="Track09.mp3">
            <a:hlinkClick r:id="" action="ppaction://media"/>
          </p:cNvPr>
          <p:cNvPicPr>
            <a:picLocks noRot="1" noChangeAspect="1" noChangeArrowheads="1"/>
          </p:cNvPicPr>
          <p:nvPr>
            <a:audioFile r:link="rId1"/>
          </p:nvPr>
        </p:nvPicPr>
        <p:blipFill>
          <a:blip r:embed="rId5"/>
          <a:srcRect/>
          <a:stretch>
            <a:fillRect/>
          </a:stretch>
        </p:blipFill>
        <p:spPr bwMode="auto">
          <a:xfrm>
            <a:off x="7848600" y="3810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107">
                                            <p:txEl>
                                              <p:pRg st="0" end="0"/>
                                            </p:txEl>
                                          </p:spTgt>
                                        </p:tgtEl>
                                        <p:attrNameLst>
                                          <p:attrName>style.visibility</p:attrName>
                                        </p:attrNameLst>
                                      </p:cBhvr>
                                      <p:to>
                                        <p:strVal val="visible"/>
                                      </p:to>
                                    </p:set>
                                    <p:animEffect transition="in" filter="dissolve">
                                      <p:cBhvr>
                                        <p:cTn id="7" dur="500"/>
                                        <p:tgtEl>
                                          <p:spTgt spid="41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112">
                                            <p:txEl>
                                              <p:pRg st="0" end="0"/>
                                            </p:txEl>
                                          </p:spTgt>
                                        </p:tgtEl>
                                        <p:attrNameLst>
                                          <p:attrName>style.visibility</p:attrName>
                                        </p:attrNameLst>
                                      </p:cBhvr>
                                      <p:to>
                                        <p:strVal val="visible"/>
                                      </p:to>
                                    </p:set>
                                    <p:animEffect transition="in" filter="dissolve">
                                      <p:cBhvr>
                                        <p:cTn id="12" dur="500"/>
                                        <p:tgtEl>
                                          <p:spTgt spid="41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4113"/>
                    </p:tgtEl>
                  </p:cond>
                </p:stCondLst>
                <p:endSync evt="end" delay="0">
                  <p:rtn val="all"/>
                </p:endSync>
                <p:childTnLst>
                  <p:par>
                    <p:cTn id="14" fill="hold" nodeType="clickPar">
                      <p:stCondLst>
                        <p:cond delay="0"/>
                      </p:stCondLst>
                      <p:childTnLst>
                        <p:par>
                          <p:cTn id="15" fill="hold" nodeType="withGroup">
                            <p:stCondLst>
                              <p:cond delay="0"/>
                            </p:stCondLst>
                            <p:childTnLst>
                              <p:par>
                                <p:cTn id="16" presetID="1" presetClass="mediacall" presetSubtype="0" fill="hold" nodeType="clickEffect">
                                  <p:stCondLst>
                                    <p:cond delay="0"/>
                                  </p:stCondLst>
                                  <p:childTnLst>
                                    <p:cmd type="call" cmd="playFrom(0.0)">
                                      <p:cBhvr>
                                        <p:cTn id="17" dur="65150" fill="hold"/>
                                        <p:tgtEl>
                                          <p:spTgt spid="4113"/>
                                        </p:tgtEl>
                                      </p:cBhvr>
                                    </p:cmd>
                                  </p:childTnLst>
                                </p:cTn>
                              </p:par>
                            </p:childTnLst>
                          </p:cTn>
                        </p:par>
                      </p:childTnLst>
                    </p:cTn>
                  </p:par>
                </p:childTnLst>
              </p:cTn>
              <p:nextCondLst>
                <p:cond evt="onClick" delay="0">
                  <p:tgtEl>
                    <p:spTgt spid="4113"/>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4113"/>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ext Box 5"/>
          <p:cNvSpPr txBox="1">
            <a:spLocks noChangeArrowheads="1"/>
          </p:cNvSpPr>
          <p:nvPr/>
        </p:nvSpPr>
        <p:spPr bwMode="auto">
          <a:xfrm>
            <a:off x="533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21507"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21508" name="Text Box 7"/>
          <p:cNvSpPr txBox="1">
            <a:spLocks noChangeArrowheads="1"/>
          </p:cNvSpPr>
          <p:nvPr/>
        </p:nvSpPr>
        <p:spPr bwMode="auto">
          <a:xfrm>
            <a:off x="1143000" y="2590800"/>
            <a:ext cx="6629400" cy="854075"/>
          </a:xfrm>
          <a:prstGeom prst="rect">
            <a:avLst/>
          </a:prstGeom>
          <a:noFill/>
          <a:ln w="9525">
            <a:noFill/>
            <a:miter lim="800000"/>
            <a:headEnd/>
            <a:tailEnd/>
          </a:ln>
        </p:spPr>
        <p:txBody>
          <a:bodyPr>
            <a:spAutoFit/>
          </a:bodyPr>
          <a:lstStyle/>
          <a:p>
            <a:pPr>
              <a:spcBef>
                <a:spcPct val="50000"/>
              </a:spcBef>
            </a:pPr>
            <a:r>
              <a:rPr lang="en-US" sz="2000" b="1" u="sng">
                <a:latin typeface="Arial" charset="0"/>
              </a:rPr>
              <a:t>Củng cố</a:t>
            </a:r>
            <a:r>
              <a:rPr lang="en-US" sz="2000" b="1">
                <a:latin typeface="Arial" charset="0"/>
              </a:rPr>
              <a:t>: Cả lớp hát và vận động theo nhạc bài </a:t>
            </a:r>
          </a:p>
          <a:p>
            <a:pPr>
              <a:spcBef>
                <a:spcPct val="50000"/>
              </a:spcBef>
            </a:pPr>
            <a:r>
              <a:rPr lang="en-US" sz="2000" b="1">
                <a:latin typeface="Arial" charset="0"/>
              </a:rPr>
              <a:t>                   Em vẫn nhớ trường xưa</a:t>
            </a:r>
          </a:p>
        </p:txBody>
      </p:sp>
      <p:pic>
        <p:nvPicPr>
          <p:cNvPr id="21509" name="Picture 5" descr="0466C1DB976A4B56BBBED2EE1082C30F"/>
          <p:cNvPicPr>
            <a:picLocks noChangeAspect="1" noChangeArrowheads="1" noCrop="1"/>
          </p:cNvPicPr>
          <p:nvPr/>
        </p:nvPicPr>
        <p:blipFill>
          <a:blip r:embed="rId3"/>
          <a:srcRect/>
          <a:stretch>
            <a:fillRect/>
          </a:stretch>
        </p:blipFill>
        <p:spPr bwMode="auto">
          <a:xfrm>
            <a:off x="3352800" y="3657600"/>
            <a:ext cx="1790700" cy="2486025"/>
          </a:xfrm>
          <a:prstGeom prst="rect">
            <a:avLst/>
          </a:prstGeom>
          <a:noFill/>
          <a:ln w="9525">
            <a:noFill/>
            <a:miter lim="800000"/>
            <a:headEnd/>
            <a:tailEnd/>
          </a:ln>
        </p:spPr>
      </p:pic>
      <p:pic>
        <p:nvPicPr>
          <p:cNvPr id="19468" name="Track09.mp3">
            <a:hlinkClick r:id="" action="ppaction://media"/>
          </p:cNvPr>
          <p:cNvPicPr>
            <a:picLocks noRot="1" noChangeAspect="1" noChangeArrowheads="1"/>
          </p:cNvPicPr>
          <p:nvPr>
            <a:audioFile r:link="rId1"/>
          </p:nvPr>
        </p:nvPicPr>
        <p:blipFill>
          <a:blip r:embed="rId4"/>
          <a:srcRect/>
          <a:stretch>
            <a:fillRect/>
          </a:stretch>
        </p:blipFill>
        <p:spPr bwMode="auto">
          <a:xfrm>
            <a:off x="8153400" y="228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468"/>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65150" fill="hold"/>
                                        <p:tgtEl>
                                          <p:spTgt spid="19468"/>
                                        </p:tgtEl>
                                      </p:cBhvr>
                                    </p:cmd>
                                  </p:childTnLst>
                                </p:cTn>
                              </p:par>
                            </p:childTnLst>
                          </p:cTn>
                        </p:par>
                      </p:childTnLst>
                    </p:cTn>
                  </p:par>
                </p:childTnLst>
              </p:cTn>
              <p:nextCondLst>
                <p:cond evt="onClick" delay="0">
                  <p:tgtEl>
                    <p:spTgt spid="19468"/>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9468"/>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22531"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22532" name="Text Box 7"/>
          <p:cNvSpPr txBox="1">
            <a:spLocks noChangeArrowheads="1"/>
          </p:cNvSpPr>
          <p:nvPr/>
        </p:nvSpPr>
        <p:spPr bwMode="auto">
          <a:xfrm>
            <a:off x="1447800" y="2819400"/>
            <a:ext cx="6096000" cy="854075"/>
          </a:xfrm>
          <a:prstGeom prst="rect">
            <a:avLst/>
          </a:prstGeom>
          <a:noFill/>
          <a:ln w="9525">
            <a:noFill/>
            <a:miter lim="800000"/>
            <a:headEnd/>
            <a:tailEnd/>
          </a:ln>
        </p:spPr>
        <p:txBody>
          <a:bodyPr>
            <a:spAutoFit/>
          </a:bodyPr>
          <a:lstStyle/>
          <a:p>
            <a:pPr>
              <a:spcBef>
                <a:spcPct val="50000"/>
              </a:spcBef>
            </a:pPr>
            <a:r>
              <a:rPr lang="en-US" sz="2000" b="1" u="sng">
                <a:latin typeface="Arial" charset="0"/>
              </a:rPr>
              <a:t>Dặn dò</a:t>
            </a:r>
            <a:r>
              <a:rPr lang="en-US" sz="2000" b="1">
                <a:latin typeface="Arial" charset="0"/>
              </a:rPr>
              <a:t>:</a:t>
            </a:r>
          </a:p>
          <a:p>
            <a:pPr>
              <a:spcBef>
                <a:spcPct val="50000"/>
              </a:spcBef>
            </a:pPr>
            <a:r>
              <a:rPr lang="en-US" sz="2000" b="1">
                <a:latin typeface="Arial" charset="0"/>
              </a:rPr>
              <a:t> Tập chép bài tập đọc nhạc số 8 : </a:t>
            </a:r>
            <a:r>
              <a:rPr lang="en-US" sz="2000" b="1" i="1">
                <a:latin typeface="Arial" charset="0"/>
              </a:rPr>
              <a:t>Mây chiều</a:t>
            </a:r>
            <a:r>
              <a:rPr lang="en-US" sz="2000" b="1">
                <a:latin typeface="Arial" charset="0"/>
              </a:rPr>
              <a:t>  </a:t>
            </a:r>
          </a:p>
        </p:txBody>
      </p:sp>
      <p:pic>
        <p:nvPicPr>
          <p:cNvPr id="22533" name="Picture 4" descr="Vitdocsach"/>
          <p:cNvPicPr>
            <a:picLocks noChangeAspect="1" noChangeArrowheads="1" noCrop="1"/>
          </p:cNvPicPr>
          <p:nvPr/>
        </p:nvPicPr>
        <p:blipFill>
          <a:blip r:embed="rId2"/>
          <a:srcRect/>
          <a:stretch>
            <a:fillRect/>
          </a:stretch>
        </p:blipFill>
        <p:spPr bwMode="auto">
          <a:xfrm>
            <a:off x="3276600" y="4572000"/>
            <a:ext cx="2286000" cy="1314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990600" y="609600"/>
            <a:ext cx="624840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4099" name="Text Box 3"/>
          <p:cNvSpPr txBox="1">
            <a:spLocks noChangeArrowheads="1"/>
          </p:cNvSpPr>
          <p:nvPr/>
        </p:nvSpPr>
        <p:spPr bwMode="auto">
          <a:xfrm>
            <a:off x="914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4100" name="Text Box 4"/>
          <p:cNvSpPr txBox="1">
            <a:spLocks noChangeArrowheads="1"/>
          </p:cNvSpPr>
          <p:nvPr/>
        </p:nvSpPr>
        <p:spPr bwMode="auto">
          <a:xfrm>
            <a:off x="1295400" y="1066800"/>
            <a:ext cx="5257800" cy="779463"/>
          </a:xfrm>
          <a:prstGeom prst="rect">
            <a:avLst/>
          </a:prstGeom>
          <a:noFill/>
          <a:ln w="9525">
            <a:noFill/>
            <a:miter lim="800000"/>
            <a:headEnd/>
            <a:tailEnd/>
          </a:ln>
        </p:spPr>
        <p:txBody>
          <a:bodyPr>
            <a:spAutoFit/>
          </a:bodyPr>
          <a:lstStyle/>
          <a:p>
            <a:pPr>
              <a:spcBef>
                <a:spcPct val="50000"/>
              </a:spcBef>
            </a:pPr>
            <a:r>
              <a:rPr lang="en-US" b="1">
                <a:solidFill>
                  <a:srgbClr val="FF3300"/>
                </a:solidFill>
                <a:latin typeface="Arial" charset="0"/>
              </a:rPr>
              <a:t>KIỂM TRA BÀI CŨ:</a:t>
            </a:r>
          </a:p>
          <a:p>
            <a:pPr>
              <a:spcBef>
                <a:spcPct val="50000"/>
              </a:spcBef>
            </a:pPr>
            <a:r>
              <a:rPr lang="en-US" b="1">
                <a:solidFill>
                  <a:srgbClr val="FF3300"/>
                </a:solidFill>
                <a:latin typeface="Arial" charset="0"/>
              </a:rPr>
              <a:t> </a:t>
            </a:r>
          </a:p>
        </p:txBody>
      </p:sp>
      <p:sp>
        <p:nvSpPr>
          <p:cNvPr id="4101" name="Text Box 5"/>
          <p:cNvSpPr txBox="1">
            <a:spLocks noChangeArrowheads="1"/>
          </p:cNvSpPr>
          <p:nvPr/>
        </p:nvSpPr>
        <p:spPr bwMode="auto">
          <a:xfrm>
            <a:off x="2286000" y="2743200"/>
            <a:ext cx="4321175"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pic>
        <p:nvPicPr>
          <p:cNvPr id="4102" name="Picture 8" descr="Notes-02-june"/>
          <p:cNvPicPr>
            <a:picLocks noChangeAspect="1" noChangeArrowheads="1" noCrop="1"/>
          </p:cNvPicPr>
          <p:nvPr/>
        </p:nvPicPr>
        <p:blipFill>
          <a:blip r:embed="rId2"/>
          <a:srcRect/>
          <a:stretch>
            <a:fillRect/>
          </a:stretch>
        </p:blipFill>
        <p:spPr bwMode="auto">
          <a:xfrm>
            <a:off x="3581400" y="5486400"/>
            <a:ext cx="1838325" cy="1371600"/>
          </a:xfrm>
          <a:prstGeom prst="rect">
            <a:avLst/>
          </a:prstGeom>
          <a:noFill/>
          <a:ln w="9525">
            <a:noFill/>
            <a:miter lim="800000"/>
            <a:headEnd/>
            <a:tailEnd/>
          </a:ln>
        </p:spPr>
      </p:pic>
      <p:sp>
        <p:nvSpPr>
          <p:cNvPr id="4103" name="Text Box 9"/>
          <p:cNvSpPr txBox="1">
            <a:spLocks noChangeArrowheads="1"/>
          </p:cNvSpPr>
          <p:nvPr/>
        </p:nvSpPr>
        <p:spPr bwMode="auto">
          <a:xfrm>
            <a:off x="1295400" y="1905000"/>
            <a:ext cx="6553200" cy="396875"/>
          </a:xfrm>
          <a:prstGeom prst="rect">
            <a:avLst/>
          </a:prstGeom>
          <a:noFill/>
          <a:ln w="9525">
            <a:noFill/>
            <a:miter lim="800000"/>
            <a:headEnd/>
            <a:tailEnd/>
          </a:ln>
        </p:spPr>
        <p:txBody>
          <a:bodyPr>
            <a:spAutoFit/>
          </a:bodyPr>
          <a:lstStyle/>
          <a:p>
            <a:pPr>
              <a:spcBef>
                <a:spcPct val="50000"/>
              </a:spcBef>
            </a:pPr>
            <a:r>
              <a:rPr lang="en-US" sz="2000" b="1">
                <a:solidFill>
                  <a:srgbClr val="006600"/>
                </a:solidFill>
                <a:latin typeface="Arial" charset="0"/>
              </a:rPr>
              <a:t>*/ Em hãy cho biết nội dung bài hát nói lên điều gì?</a:t>
            </a:r>
          </a:p>
        </p:txBody>
      </p:sp>
      <p:sp>
        <p:nvSpPr>
          <p:cNvPr id="31754" name="Text Box 10"/>
          <p:cNvSpPr txBox="1">
            <a:spLocks noChangeArrowheads="1"/>
          </p:cNvSpPr>
          <p:nvPr/>
        </p:nvSpPr>
        <p:spPr bwMode="auto">
          <a:xfrm>
            <a:off x="762000" y="2667000"/>
            <a:ext cx="7772400" cy="2517775"/>
          </a:xfrm>
          <a:prstGeom prst="rect">
            <a:avLst/>
          </a:prstGeom>
          <a:noFill/>
          <a:ln w="9525">
            <a:noFill/>
            <a:miter lim="800000"/>
            <a:headEnd/>
            <a:tailEnd/>
          </a:ln>
        </p:spPr>
        <p:txBody>
          <a:bodyPr>
            <a:spAutoFit/>
          </a:bodyPr>
          <a:lstStyle/>
          <a:p>
            <a:pPr marL="342900" indent="-342900">
              <a:spcBef>
                <a:spcPct val="50000"/>
              </a:spcBef>
            </a:pPr>
            <a:r>
              <a:rPr lang="en-US" sz="2400" b="1">
                <a:latin typeface="Arial" charset="0"/>
              </a:rPr>
              <a:t>        </a:t>
            </a:r>
            <a:r>
              <a:rPr lang="en-US" b="1">
                <a:latin typeface="Arial" charset="0"/>
              </a:rPr>
              <a:t>- Mái trường là nơi vô cùng thân thương và gắn bó với mỗi học sinh. Nơi ấy các em được học bao điều mới lạ, bao điều tốt, điều hay, Hình ảnh mái trường sẽ còn mãi lắng đọng lại trong tâm hồn chúng ta.. </a:t>
            </a:r>
          </a:p>
          <a:p>
            <a:pPr marL="342900" indent="-342900">
              <a:spcBef>
                <a:spcPct val="50000"/>
              </a:spcBef>
            </a:pPr>
            <a:r>
              <a:rPr lang="en-US" b="1">
                <a:latin typeface="Arial" charset="0"/>
              </a:rPr>
              <a:t>           - Ngày mai dù có đi xa khúc hát </a:t>
            </a:r>
            <a:r>
              <a:rPr lang="en-US" b="1" i="1">
                <a:latin typeface="Arial" charset="0"/>
              </a:rPr>
              <a:t>Em vẫn nhớ trường xưa</a:t>
            </a:r>
            <a:r>
              <a:rPr lang="en-US" b="1">
                <a:latin typeface="Arial" charset="0"/>
              </a:rPr>
              <a:t> sẽ đưa chúng ta trở lại với khung cảnh thanh bình và thân quen của mái trường, nhắc các em ghi nhớ công ơn thầy cô đã dạy dỗ, nâng bước chúng ta khi còn tuổi thơ.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1754"/>
                                        </p:tgtEl>
                                        <p:attrNameLst>
                                          <p:attrName>style.visibility</p:attrName>
                                        </p:attrNameLst>
                                      </p:cBhvr>
                                      <p:to>
                                        <p:strVal val="visible"/>
                                      </p:to>
                                    </p:set>
                                    <p:anim calcmode="lin" valueType="num">
                                      <p:cBhvr additive="base">
                                        <p:cTn id="7" dur="3000" fill="hold"/>
                                        <p:tgtEl>
                                          <p:spTgt spid="31754"/>
                                        </p:tgtEl>
                                        <p:attrNameLst>
                                          <p:attrName>ppt_x</p:attrName>
                                        </p:attrNameLst>
                                      </p:cBhvr>
                                      <p:tavLst>
                                        <p:tav tm="0">
                                          <p:val>
                                            <p:strVal val="0-#ppt_w/2"/>
                                          </p:val>
                                        </p:tav>
                                        <p:tav tm="100000">
                                          <p:val>
                                            <p:strVal val="#ppt_x"/>
                                          </p:val>
                                        </p:tav>
                                      </p:tavLst>
                                    </p:anim>
                                    <p:anim calcmode="lin" valueType="num">
                                      <p:cBhvr additive="base">
                                        <p:cTn id="8" dur="3000" fill="hold"/>
                                        <p:tgtEl>
                                          <p:spTgt spid="317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4" descr="khung65"/>
          <p:cNvPicPr>
            <a:picLocks noChangeAspect="1" noChangeArrowheads="1"/>
          </p:cNvPicPr>
          <p:nvPr>
            <p:ph type="body" idx="1"/>
          </p:nvPr>
        </p:nvPicPr>
        <p:blipFill>
          <a:blip r:embed="rId2"/>
          <a:srcRect/>
          <a:stretch>
            <a:fillRect/>
          </a:stretch>
        </p:blipFill>
        <p:spPr>
          <a:xfrm>
            <a:off x="1905000" y="2895600"/>
            <a:ext cx="5400675" cy="3600450"/>
          </a:xfrm>
          <a:noFill/>
        </p:spPr>
      </p:pic>
      <p:sp>
        <p:nvSpPr>
          <p:cNvPr id="5123" name="Text Box 8"/>
          <p:cNvSpPr txBox="1">
            <a:spLocks noChangeArrowheads="1"/>
          </p:cNvSpPr>
          <p:nvPr/>
        </p:nvSpPr>
        <p:spPr bwMode="auto">
          <a:xfrm>
            <a:off x="457200" y="1295400"/>
            <a:ext cx="8001000" cy="1098550"/>
          </a:xfrm>
          <a:prstGeom prst="rect">
            <a:avLst/>
          </a:prstGeom>
          <a:noFill/>
          <a:ln w="9525">
            <a:noFill/>
            <a:miter lim="800000"/>
            <a:headEnd/>
            <a:tailEnd/>
          </a:ln>
        </p:spPr>
        <p:txBody>
          <a:bodyPr>
            <a:spAutoFit/>
          </a:bodyPr>
          <a:lstStyle/>
          <a:p>
            <a:pPr>
              <a:spcBef>
                <a:spcPct val="50000"/>
              </a:spcBef>
            </a:pPr>
            <a:r>
              <a:rPr lang="en-US" sz="2400" b="1">
                <a:solidFill>
                  <a:srgbClr val="FF3300"/>
                </a:solidFill>
                <a:latin typeface="Arial" charset="0"/>
              </a:rPr>
              <a:t>Tiết 27:  - ÔN BÀI HÁT:  EM VẪN NHỚ TRƯỜNG XƯA</a:t>
            </a:r>
          </a:p>
          <a:p>
            <a:pPr algn="ctr">
              <a:spcBef>
                <a:spcPct val="50000"/>
              </a:spcBef>
            </a:pPr>
            <a:r>
              <a:rPr lang="en-US" sz="2400" b="1">
                <a:solidFill>
                  <a:srgbClr val="FF3300"/>
                </a:solidFill>
                <a:latin typeface="Arial" charset="0"/>
              </a:rPr>
              <a:t>-TẬP ĐỌC NHẠC SỐ 8: </a:t>
            </a:r>
            <a:r>
              <a:rPr lang="en-US" sz="2800" b="1" i="1">
                <a:solidFill>
                  <a:srgbClr val="FF3300"/>
                </a:solidFill>
                <a:latin typeface="Arial" charset="0"/>
              </a:rPr>
              <a:t>Mây chiều</a:t>
            </a:r>
          </a:p>
        </p:txBody>
      </p:sp>
      <p:pic>
        <p:nvPicPr>
          <p:cNvPr id="5124" name="Picture 9" descr="Notes-02-june"/>
          <p:cNvPicPr>
            <a:picLocks noChangeAspect="1" noChangeArrowheads="1" noCrop="1"/>
          </p:cNvPicPr>
          <p:nvPr/>
        </p:nvPicPr>
        <p:blipFill>
          <a:blip r:embed="rId3"/>
          <a:srcRect/>
          <a:stretch>
            <a:fillRect/>
          </a:stretch>
        </p:blipFill>
        <p:spPr bwMode="auto">
          <a:xfrm>
            <a:off x="3573463" y="3962400"/>
            <a:ext cx="1838325" cy="1654175"/>
          </a:xfrm>
          <a:prstGeom prst="rect">
            <a:avLst/>
          </a:prstGeom>
          <a:noFill/>
          <a:ln w="9525">
            <a:noFill/>
            <a:miter lim="800000"/>
            <a:headEnd/>
            <a:tailEnd/>
          </a:ln>
        </p:spPr>
      </p:pic>
      <p:sp>
        <p:nvSpPr>
          <p:cNvPr id="5125" name="Text Box 12"/>
          <p:cNvSpPr txBox="1">
            <a:spLocks noChangeArrowheads="1"/>
          </p:cNvSpPr>
          <p:nvPr/>
        </p:nvSpPr>
        <p:spPr bwMode="auto">
          <a:xfrm>
            <a:off x="762000" y="15240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6147" name="Text Box 7"/>
          <p:cNvSpPr txBox="1">
            <a:spLocks noChangeArrowheads="1"/>
          </p:cNvSpPr>
          <p:nvPr/>
        </p:nvSpPr>
        <p:spPr bwMode="auto">
          <a:xfrm>
            <a:off x="1089025" y="1363663"/>
            <a:ext cx="6759575" cy="366712"/>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6148" name="Text Box 9"/>
          <p:cNvSpPr txBox="1">
            <a:spLocks noChangeArrowheads="1"/>
          </p:cNvSpPr>
          <p:nvPr/>
        </p:nvSpPr>
        <p:spPr bwMode="auto">
          <a:xfrm>
            <a:off x="609600" y="1828800"/>
            <a:ext cx="65532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I- ÔN BÀI HÁT: </a:t>
            </a:r>
            <a:r>
              <a:rPr lang="en-US" b="1" i="1">
                <a:solidFill>
                  <a:srgbClr val="FF3300"/>
                </a:solidFill>
                <a:latin typeface="Arial" charset="0"/>
              </a:rPr>
              <a:t>Em vẫn nhớ trường xưa</a:t>
            </a:r>
          </a:p>
          <a:p>
            <a:pPr algn="ctr">
              <a:spcBef>
                <a:spcPct val="50000"/>
              </a:spcBef>
            </a:pPr>
            <a:r>
              <a:rPr lang="en-US" b="1">
                <a:solidFill>
                  <a:srgbClr val="FF3300"/>
                </a:solidFill>
                <a:latin typeface="Arial" charset="0"/>
              </a:rPr>
              <a:t>                                  </a:t>
            </a:r>
          </a:p>
        </p:txBody>
      </p:sp>
      <p:pic>
        <p:nvPicPr>
          <p:cNvPr id="6154" name="Picture 10"/>
          <p:cNvPicPr>
            <a:picLocks noChangeAspect="1" noChangeArrowheads="1"/>
          </p:cNvPicPr>
          <p:nvPr/>
        </p:nvPicPr>
        <p:blipFill>
          <a:blip r:embed="rId3"/>
          <a:srcRect l="6700" t="13190" r="19321" b="9476"/>
          <a:stretch>
            <a:fillRect/>
          </a:stretch>
        </p:blipFill>
        <p:spPr bwMode="auto">
          <a:xfrm>
            <a:off x="228600" y="2286000"/>
            <a:ext cx="8686800" cy="4419600"/>
          </a:xfrm>
          <a:prstGeom prst="rect">
            <a:avLst/>
          </a:prstGeom>
          <a:noFill/>
          <a:ln w="9525">
            <a:noFill/>
            <a:miter lim="800000"/>
            <a:headEnd/>
            <a:tailEnd/>
          </a:ln>
        </p:spPr>
      </p:pic>
      <p:sp>
        <p:nvSpPr>
          <p:cNvPr id="6150" name="Text Box 13"/>
          <p:cNvSpPr txBox="1">
            <a:spLocks noChangeArrowheads="1"/>
          </p:cNvSpPr>
          <p:nvPr/>
        </p:nvSpPr>
        <p:spPr bwMode="auto">
          <a:xfrm>
            <a:off x="533400" y="9144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pic>
        <p:nvPicPr>
          <p:cNvPr id="6159" name="Track09.mp3">
            <a:hlinkClick r:id="" action="ppaction://media"/>
          </p:cNvPr>
          <p:cNvPicPr>
            <a:picLocks noRot="1" noChangeAspect="1" noChangeArrowheads="1"/>
          </p:cNvPicPr>
          <p:nvPr>
            <a:audioFile r:link="rId1"/>
          </p:nvPr>
        </p:nvPicPr>
        <p:blipFill>
          <a:blip r:embed="rId4"/>
          <a:srcRect/>
          <a:stretch>
            <a:fillRect/>
          </a:stretch>
        </p:blipFill>
        <p:spPr bwMode="auto">
          <a:xfrm>
            <a:off x="7696200" y="3048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6154"/>
                                        </p:tgtEl>
                                        <p:attrNameLst>
                                          <p:attrName>style.visibility</p:attrName>
                                        </p:attrNameLst>
                                      </p:cBhvr>
                                      <p:to>
                                        <p:strVal val="visible"/>
                                      </p:to>
                                    </p:set>
                                    <p:animEffect transition="in" filter="wheel(4)">
                                      <p:cBhvr>
                                        <p:cTn id="7" dur="3000"/>
                                        <p:tgtEl>
                                          <p:spTgt spid="6154"/>
                                        </p:tgtEl>
                                      </p:cBhvr>
                                    </p:animEffect>
                                  </p:childTnLst>
                                </p:cTn>
                              </p:par>
                            </p:childTnLst>
                          </p:cTn>
                        </p:par>
                        <p:par>
                          <p:cTn id="8" fill="hold" nodeType="afterGroup">
                            <p:stCondLst>
                              <p:cond delay="3000"/>
                            </p:stCondLst>
                            <p:childTnLst>
                              <p:par>
                                <p:cTn id="9" presetID="1" presetClass="mediacall" presetSubtype="0" fill="hold" nodeType="afterEffect">
                                  <p:stCondLst>
                                    <p:cond delay="0"/>
                                  </p:stCondLst>
                                  <p:childTnLst>
                                    <p:cmd type="call" cmd="playFrom(0.0)">
                                      <p:cBhvr>
                                        <p:cTn id="10" dur="186149" fill="hold"/>
                                        <p:tgtEl>
                                          <p:spTgt spid="615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6159"/>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7171" name="Text Box 6"/>
          <p:cNvSpPr txBox="1">
            <a:spLocks noChangeArrowheads="1"/>
          </p:cNvSpPr>
          <p:nvPr/>
        </p:nvSpPr>
        <p:spPr bwMode="auto">
          <a:xfrm>
            <a:off x="609600" y="2209800"/>
            <a:ext cx="65532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ÔN BÀI HÁT: Em vẫn nhớ trường xưa</a:t>
            </a:r>
          </a:p>
          <a:p>
            <a:pPr algn="ctr">
              <a:spcBef>
                <a:spcPct val="50000"/>
              </a:spcBef>
            </a:pPr>
            <a:r>
              <a:rPr lang="en-US" b="1">
                <a:solidFill>
                  <a:srgbClr val="FF3300"/>
                </a:solidFill>
                <a:latin typeface="Arial" charset="0"/>
              </a:rPr>
              <a:t>                                  </a:t>
            </a:r>
          </a:p>
        </p:txBody>
      </p:sp>
      <p:sp>
        <p:nvSpPr>
          <p:cNvPr id="7172" name="Text Box 7"/>
          <p:cNvSpPr txBox="1">
            <a:spLocks noChangeArrowheads="1"/>
          </p:cNvSpPr>
          <p:nvPr/>
        </p:nvSpPr>
        <p:spPr bwMode="auto">
          <a:xfrm>
            <a:off x="838200" y="2895600"/>
            <a:ext cx="7543800" cy="396875"/>
          </a:xfrm>
          <a:prstGeom prst="rect">
            <a:avLst/>
          </a:prstGeom>
          <a:noFill/>
          <a:ln w="9525">
            <a:noFill/>
            <a:miter lim="800000"/>
            <a:headEnd/>
            <a:tailEnd/>
          </a:ln>
        </p:spPr>
        <p:txBody>
          <a:bodyPr>
            <a:spAutoFit/>
          </a:bodyPr>
          <a:lstStyle/>
          <a:p>
            <a:pPr>
              <a:spcBef>
                <a:spcPct val="50000"/>
              </a:spcBef>
            </a:pPr>
            <a:r>
              <a:rPr lang="en-US" sz="2000" b="1">
                <a:solidFill>
                  <a:schemeClr val="hlink"/>
                </a:solidFill>
                <a:latin typeface="Arial" charset="0"/>
              </a:rPr>
              <a:t>Hát nối tiếp – đồng ca kết hợp gõ đệm theo phách ( cách 2)</a:t>
            </a:r>
          </a:p>
        </p:txBody>
      </p:sp>
      <p:sp>
        <p:nvSpPr>
          <p:cNvPr id="7173" name="Text Box 8"/>
          <p:cNvSpPr txBox="1">
            <a:spLocks noChangeArrowheads="1"/>
          </p:cNvSpPr>
          <p:nvPr/>
        </p:nvSpPr>
        <p:spPr bwMode="auto">
          <a:xfrm>
            <a:off x="1143000" y="3429000"/>
            <a:ext cx="7315200" cy="1311275"/>
          </a:xfrm>
          <a:prstGeom prst="rect">
            <a:avLst/>
          </a:prstGeom>
          <a:noFill/>
          <a:ln w="9525">
            <a:noFill/>
            <a:miter lim="800000"/>
            <a:headEnd/>
            <a:tailEnd/>
          </a:ln>
        </p:spPr>
        <p:txBody>
          <a:bodyPr>
            <a:spAutoFit/>
          </a:bodyPr>
          <a:lstStyle/>
          <a:p>
            <a:pPr>
              <a:spcBef>
                <a:spcPct val="50000"/>
              </a:spcBef>
            </a:pPr>
            <a:r>
              <a:rPr lang="en-US" sz="2000" b="1">
                <a:latin typeface="Arial" charset="0"/>
              </a:rPr>
              <a:t>Nhóm 1:Trường làng.......vui êm đềm</a:t>
            </a:r>
          </a:p>
          <a:p>
            <a:pPr>
              <a:spcBef>
                <a:spcPct val="50000"/>
              </a:spcBef>
            </a:pPr>
            <a:r>
              <a:rPr lang="en-US" sz="2000" b="1">
                <a:latin typeface="Arial" charset="0"/>
              </a:rPr>
              <a:t>Nhóm 2: Tình quê...........yêu gia đình.</a:t>
            </a:r>
          </a:p>
          <a:p>
            <a:pPr>
              <a:spcBef>
                <a:spcPct val="50000"/>
              </a:spcBef>
            </a:pPr>
            <a:r>
              <a:rPr lang="en-US" sz="2000" b="1">
                <a:latin typeface="Arial" charset="0"/>
              </a:rPr>
              <a:t>Cả lớp đồng ca: Tre xanh kia........vẫn nhớ trường xưa.</a:t>
            </a:r>
          </a:p>
        </p:txBody>
      </p:sp>
      <p:pic>
        <p:nvPicPr>
          <p:cNvPr id="7174" name="Picture 15" descr="ag00373_"/>
          <p:cNvPicPr>
            <a:picLocks noChangeAspect="1" noChangeArrowheads="1" noCrop="1"/>
          </p:cNvPicPr>
          <p:nvPr/>
        </p:nvPicPr>
        <p:blipFill>
          <a:blip r:embed="rId3"/>
          <a:srcRect/>
          <a:stretch>
            <a:fillRect/>
          </a:stretch>
        </p:blipFill>
        <p:spPr bwMode="auto">
          <a:xfrm rot="-2811801">
            <a:off x="4245769" y="4745831"/>
            <a:ext cx="1066800" cy="1023938"/>
          </a:xfrm>
          <a:prstGeom prst="rect">
            <a:avLst/>
          </a:prstGeom>
          <a:noFill/>
          <a:ln w="9525">
            <a:noFill/>
            <a:miter lim="800000"/>
            <a:headEnd/>
            <a:tailEnd/>
          </a:ln>
        </p:spPr>
      </p:pic>
      <p:sp>
        <p:nvSpPr>
          <p:cNvPr id="7175" name="Text Box 16"/>
          <p:cNvSpPr txBox="1">
            <a:spLocks noChangeArrowheads="1"/>
          </p:cNvSpPr>
          <p:nvPr/>
        </p:nvSpPr>
        <p:spPr bwMode="auto">
          <a:xfrm>
            <a:off x="533400" y="1066800"/>
            <a:ext cx="75438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pic>
        <p:nvPicPr>
          <p:cNvPr id="8214" name="Track09.mp3">
            <a:hlinkClick r:id="" action="ppaction://media"/>
          </p:cNvPr>
          <p:cNvPicPr>
            <a:picLocks noRot="1" noChangeAspect="1" noChangeArrowheads="1"/>
          </p:cNvPicPr>
          <p:nvPr>
            <a:audioFile r:link="rId1"/>
          </p:nvPr>
        </p:nvPicPr>
        <p:blipFill>
          <a:blip r:embed="rId4"/>
          <a:srcRect/>
          <a:stretch>
            <a:fillRect/>
          </a:stretch>
        </p:blipFill>
        <p:spPr bwMode="auto">
          <a:xfrm>
            <a:off x="8229600" y="228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214"/>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65150" fill="hold"/>
                                        <p:tgtEl>
                                          <p:spTgt spid="8214"/>
                                        </p:tgtEl>
                                      </p:cBhvr>
                                    </p:cmd>
                                  </p:childTnLst>
                                </p:cTn>
                              </p:par>
                            </p:childTnLst>
                          </p:cTn>
                        </p:par>
                      </p:childTnLst>
                    </p:cTn>
                  </p:par>
                </p:childTnLst>
              </p:cTn>
              <p:nextCondLst>
                <p:cond evt="onClick" delay="0">
                  <p:tgtEl>
                    <p:spTgt spid="821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21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n-US" smtClean="0"/>
          </a:p>
        </p:txBody>
      </p:sp>
      <p:pic>
        <p:nvPicPr>
          <p:cNvPr id="8195" name="Picture 4" descr="khung65"/>
          <p:cNvPicPr>
            <a:picLocks noChangeAspect="1" noChangeArrowheads="1"/>
          </p:cNvPicPr>
          <p:nvPr>
            <p:ph type="body" idx="1"/>
          </p:nvPr>
        </p:nvPicPr>
        <p:blipFill>
          <a:blip r:embed="rId3"/>
          <a:srcRect/>
          <a:stretch>
            <a:fillRect/>
          </a:stretch>
        </p:blipFill>
        <p:spPr>
          <a:xfrm>
            <a:off x="0" y="0"/>
            <a:ext cx="9144000" cy="6858000"/>
          </a:xfrm>
          <a:noFill/>
        </p:spPr>
      </p:pic>
      <p:sp>
        <p:nvSpPr>
          <p:cNvPr id="8196"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8197" name="Text Box 6"/>
          <p:cNvSpPr txBox="1">
            <a:spLocks noChangeArrowheads="1"/>
          </p:cNvSpPr>
          <p:nvPr/>
        </p:nvSpPr>
        <p:spPr bwMode="auto">
          <a:xfrm>
            <a:off x="609600" y="1828800"/>
            <a:ext cx="5562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I- </a:t>
            </a:r>
            <a:r>
              <a:rPr lang="en-US" b="1" u="sng">
                <a:solidFill>
                  <a:srgbClr val="FF3300"/>
                </a:solidFill>
                <a:latin typeface="Arial" charset="0"/>
              </a:rPr>
              <a:t>ÔN BÀI HÁT</a:t>
            </a:r>
            <a:r>
              <a:rPr lang="en-US" b="1">
                <a:solidFill>
                  <a:srgbClr val="FF3300"/>
                </a:solidFill>
                <a:latin typeface="Arial" charset="0"/>
              </a:rPr>
              <a:t>: Em vẫn nhớ trường xưa</a:t>
            </a:r>
          </a:p>
          <a:p>
            <a:pPr algn="ctr">
              <a:spcBef>
                <a:spcPct val="50000"/>
              </a:spcBef>
            </a:pPr>
            <a:r>
              <a:rPr lang="en-US" b="1">
                <a:solidFill>
                  <a:srgbClr val="FF3300"/>
                </a:solidFill>
                <a:latin typeface="Arial" charset="0"/>
              </a:rPr>
              <a:t>                                  </a:t>
            </a:r>
          </a:p>
        </p:txBody>
      </p:sp>
      <p:sp>
        <p:nvSpPr>
          <p:cNvPr id="8198" name="Text Box 7"/>
          <p:cNvSpPr txBox="1">
            <a:spLocks noChangeArrowheads="1"/>
          </p:cNvSpPr>
          <p:nvPr/>
        </p:nvSpPr>
        <p:spPr bwMode="auto">
          <a:xfrm>
            <a:off x="1524000" y="2514600"/>
            <a:ext cx="6324600" cy="396875"/>
          </a:xfrm>
          <a:prstGeom prst="rect">
            <a:avLst/>
          </a:prstGeom>
          <a:noFill/>
          <a:ln w="9525">
            <a:noFill/>
            <a:miter lim="800000"/>
            <a:headEnd/>
            <a:tailEnd/>
          </a:ln>
        </p:spPr>
        <p:txBody>
          <a:bodyPr>
            <a:spAutoFit/>
          </a:bodyPr>
          <a:lstStyle/>
          <a:p>
            <a:pPr>
              <a:spcBef>
                <a:spcPct val="50000"/>
              </a:spcBef>
            </a:pPr>
            <a:r>
              <a:rPr lang="en-US" sz="2000" b="1" i="1">
                <a:solidFill>
                  <a:srgbClr val="FF33CC"/>
                </a:solidFill>
                <a:latin typeface="Arial" charset="0"/>
              </a:rPr>
              <a:t>Hát kết hợp vận động theo nhạc</a:t>
            </a:r>
          </a:p>
        </p:txBody>
      </p:sp>
      <p:pic>
        <p:nvPicPr>
          <p:cNvPr id="8199" name="Picture 8" descr="cheerleader_rah_rah_ha"/>
          <p:cNvPicPr>
            <a:picLocks noChangeAspect="1" noChangeArrowheads="1" noCrop="1"/>
          </p:cNvPicPr>
          <p:nvPr/>
        </p:nvPicPr>
        <p:blipFill>
          <a:blip r:embed="rId4"/>
          <a:srcRect/>
          <a:stretch>
            <a:fillRect/>
          </a:stretch>
        </p:blipFill>
        <p:spPr bwMode="auto">
          <a:xfrm>
            <a:off x="1676400" y="3048000"/>
            <a:ext cx="2484438" cy="3235325"/>
          </a:xfrm>
          <a:prstGeom prst="rect">
            <a:avLst/>
          </a:prstGeom>
          <a:noFill/>
          <a:ln w="9525">
            <a:noFill/>
            <a:miter lim="800000"/>
            <a:headEnd/>
            <a:tailEnd/>
          </a:ln>
        </p:spPr>
      </p:pic>
      <p:pic>
        <p:nvPicPr>
          <p:cNvPr id="8200" name="Picture 10" descr="cheerleader_rah_rah_ha"/>
          <p:cNvPicPr>
            <a:picLocks noChangeAspect="1" noChangeArrowheads="1" noCrop="1"/>
          </p:cNvPicPr>
          <p:nvPr/>
        </p:nvPicPr>
        <p:blipFill>
          <a:blip r:embed="rId4"/>
          <a:srcRect/>
          <a:stretch>
            <a:fillRect/>
          </a:stretch>
        </p:blipFill>
        <p:spPr bwMode="auto">
          <a:xfrm>
            <a:off x="5715000" y="3200400"/>
            <a:ext cx="2255838" cy="2971800"/>
          </a:xfrm>
          <a:prstGeom prst="rect">
            <a:avLst/>
          </a:prstGeom>
          <a:noFill/>
          <a:ln w="9525">
            <a:noFill/>
            <a:miter lim="800000"/>
            <a:headEnd/>
            <a:tailEnd/>
          </a:ln>
        </p:spPr>
      </p:pic>
      <p:sp>
        <p:nvSpPr>
          <p:cNvPr id="8201" name="Text Box 12"/>
          <p:cNvSpPr txBox="1">
            <a:spLocks noChangeArrowheads="1"/>
          </p:cNvSpPr>
          <p:nvPr/>
        </p:nvSpPr>
        <p:spPr bwMode="auto">
          <a:xfrm>
            <a:off x="533400" y="1066800"/>
            <a:ext cx="72390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pic>
        <p:nvPicPr>
          <p:cNvPr id="9230" name="Track09.mp3">
            <a:hlinkClick r:id="" action="ppaction://media"/>
          </p:cNvPr>
          <p:cNvPicPr>
            <a:picLocks noRot="1" noChangeAspect="1" noChangeArrowheads="1"/>
          </p:cNvPicPr>
          <p:nvPr>
            <a:audioFile r:link="rId1"/>
          </p:nvPr>
        </p:nvPicPr>
        <p:blipFill>
          <a:blip r:embed="rId5"/>
          <a:srcRect/>
          <a:stretch>
            <a:fillRect/>
          </a:stretch>
        </p:blipFill>
        <p:spPr bwMode="auto">
          <a:xfrm>
            <a:off x="7848600" y="3048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230"/>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65150" fill="hold"/>
                                        <p:tgtEl>
                                          <p:spTgt spid="9230"/>
                                        </p:tgtEl>
                                      </p:cBhvr>
                                    </p:cmd>
                                  </p:childTnLst>
                                </p:cTn>
                              </p:par>
                            </p:childTnLst>
                          </p:cTn>
                        </p:par>
                      </p:childTnLst>
                    </p:cTn>
                  </p:par>
                </p:childTnLst>
              </p:cTn>
              <p:nextCondLst>
                <p:cond evt="onClick" delay="0">
                  <p:tgtEl>
                    <p:spTgt spid="9230"/>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30"/>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smtClean="0"/>
          </a:p>
        </p:txBody>
      </p:sp>
      <p:pic>
        <p:nvPicPr>
          <p:cNvPr id="9219" name="Picture 4" descr="khung65"/>
          <p:cNvPicPr>
            <a:picLocks noChangeAspect="1" noChangeArrowheads="1"/>
          </p:cNvPicPr>
          <p:nvPr>
            <p:ph type="body" idx="1"/>
          </p:nvPr>
        </p:nvPicPr>
        <p:blipFill>
          <a:blip r:embed="rId3"/>
          <a:srcRect/>
          <a:stretch>
            <a:fillRect/>
          </a:stretch>
        </p:blipFill>
        <p:spPr>
          <a:xfrm>
            <a:off x="0" y="0"/>
            <a:ext cx="9144000" cy="6858000"/>
          </a:xfrm>
          <a:noFill/>
        </p:spPr>
      </p:pic>
      <p:sp>
        <p:nvSpPr>
          <p:cNvPr id="9220"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9221" name="Text Box 6"/>
          <p:cNvSpPr txBox="1">
            <a:spLocks noChangeArrowheads="1"/>
          </p:cNvSpPr>
          <p:nvPr/>
        </p:nvSpPr>
        <p:spPr bwMode="auto">
          <a:xfrm>
            <a:off x="1371600" y="2209800"/>
            <a:ext cx="57912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I- </a:t>
            </a:r>
            <a:r>
              <a:rPr lang="en-US" b="1" u="sng">
                <a:solidFill>
                  <a:srgbClr val="FF3300"/>
                </a:solidFill>
                <a:latin typeface="Arial" charset="0"/>
              </a:rPr>
              <a:t>ÔN BÀI HÁT</a:t>
            </a:r>
            <a:r>
              <a:rPr lang="en-US" b="1">
                <a:solidFill>
                  <a:srgbClr val="FF3300"/>
                </a:solidFill>
                <a:latin typeface="Arial" charset="0"/>
              </a:rPr>
              <a:t>: Em vẫn nhớ trường xưa</a:t>
            </a:r>
          </a:p>
          <a:p>
            <a:pPr algn="ctr">
              <a:spcBef>
                <a:spcPct val="50000"/>
              </a:spcBef>
            </a:pPr>
            <a:r>
              <a:rPr lang="en-US" b="1">
                <a:solidFill>
                  <a:srgbClr val="FF3300"/>
                </a:solidFill>
                <a:latin typeface="Arial" charset="0"/>
              </a:rPr>
              <a:t>                             </a:t>
            </a:r>
          </a:p>
        </p:txBody>
      </p:sp>
      <p:sp>
        <p:nvSpPr>
          <p:cNvPr id="9222" name="Text Box 7"/>
          <p:cNvSpPr txBox="1">
            <a:spLocks noChangeArrowheads="1"/>
          </p:cNvSpPr>
          <p:nvPr/>
        </p:nvSpPr>
        <p:spPr bwMode="auto">
          <a:xfrm>
            <a:off x="1066800" y="2743200"/>
            <a:ext cx="4419600" cy="396875"/>
          </a:xfrm>
          <a:prstGeom prst="rect">
            <a:avLst/>
          </a:prstGeom>
          <a:noFill/>
          <a:ln w="9525">
            <a:noFill/>
            <a:miter lim="800000"/>
            <a:headEnd/>
            <a:tailEnd/>
          </a:ln>
        </p:spPr>
        <p:txBody>
          <a:bodyPr>
            <a:spAutoFit/>
          </a:bodyPr>
          <a:lstStyle/>
          <a:p>
            <a:pPr>
              <a:spcBef>
                <a:spcPct val="50000"/>
              </a:spcBef>
            </a:pPr>
            <a:r>
              <a:rPr lang="en-US" sz="2000" b="1" i="1">
                <a:solidFill>
                  <a:srgbClr val="FF33CC"/>
                </a:solidFill>
                <a:latin typeface="Arial" charset="0"/>
              </a:rPr>
              <a:t>Biểu diễn bài hát</a:t>
            </a:r>
          </a:p>
        </p:txBody>
      </p:sp>
      <p:sp>
        <p:nvSpPr>
          <p:cNvPr id="9223" name="Text Box 8"/>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pic>
        <p:nvPicPr>
          <p:cNvPr id="9224" name="Picture 12" descr="49AF38FFEB6845B3B114AB5BA0AB9D03"/>
          <p:cNvPicPr>
            <a:picLocks noChangeAspect="1" noChangeArrowheads="1" noCrop="1"/>
          </p:cNvPicPr>
          <p:nvPr/>
        </p:nvPicPr>
        <p:blipFill>
          <a:blip r:embed="rId4"/>
          <a:srcRect/>
          <a:stretch>
            <a:fillRect/>
          </a:stretch>
        </p:blipFill>
        <p:spPr bwMode="auto">
          <a:xfrm>
            <a:off x="990600" y="3733800"/>
            <a:ext cx="2409825" cy="2139950"/>
          </a:xfrm>
          <a:prstGeom prst="rect">
            <a:avLst/>
          </a:prstGeom>
          <a:noFill/>
          <a:ln w="9525">
            <a:noFill/>
            <a:miter lim="800000"/>
            <a:headEnd/>
            <a:tailEnd/>
          </a:ln>
        </p:spPr>
      </p:pic>
      <p:pic>
        <p:nvPicPr>
          <p:cNvPr id="9225" name="Picture 13" descr="49AF38FFEB6845B3B114AB5BA0AB9D03"/>
          <p:cNvPicPr>
            <a:picLocks noChangeAspect="1" noChangeArrowheads="1" noCrop="1"/>
          </p:cNvPicPr>
          <p:nvPr/>
        </p:nvPicPr>
        <p:blipFill>
          <a:blip r:embed="rId4"/>
          <a:srcRect/>
          <a:stretch>
            <a:fillRect/>
          </a:stretch>
        </p:blipFill>
        <p:spPr bwMode="auto">
          <a:xfrm>
            <a:off x="4419600" y="3657600"/>
            <a:ext cx="2409825" cy="2139950"/>
          </a:xfrm>
          <a:prstGeom prst="rect">
            <a:avLst/>
          </a:prstGeom>
          <a:noFill/>
          <a:ln w="9525">
            <a:noFill/>
            <a:miter lim="800000"/>
            <a:headEnd/>
            <a:tailEnd/>
          </a:ln>
        </p:spPr>
      </p:pic>
      <p:pic>
        <p:nvPicPr>
          <p:cNvPr id="10255" name="Track09.mp3">
            <a:hlinkClick r:id="" action="ppaction://media"/>
          </p:cNvPr>
          <p:cNvPicPr>
            <a:picLocks noRot="1" noChangeAspect="1" noChangeArrowheads="1"/>
          </p:cNvPicPr>
          <p:nvPr>
            <a:audioFile r:link="rId1"/>
          </p:nvPr>
        </p:nvPicPr>
        <p:blipFill>
          <a:blip r:embed="rId5"/>
          <a:srcRect/>
          <a:stretch>
            <a:fillRect/>
          </a:stretch>
        </p:blipFill>
        <p:spPr bwMode="auto">
          <a:xfrm>
            <a:off x="8153400" y="228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255"/>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65150" fill="hold"/>
                                        <p:tgtEl>
                                          <p:spTgt spid="10255"/>
                                        </p:tgtEl>
                                      </p:cBhvr>
                                    </p:cmd>
                                  </p:childTnLst>
                                </p:cTn>
                              </p:par>
                            </p:childTnLst>
                          </p:cTn>
                        </p:par>
                      </p:childTnLst>
                    </p:cTn>
                  </p:par>
                </p:childTnLst>
              </p:cTn>
              <p:nextCondLst>
                <p:cond evt="onClick" delay="0">
                  <p:tgtEl>
                    <p:spTgt spid="1025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25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smtClean="0"/>
          </a:p>
        </p:txBody>
      </p:sp>
      <p:pic>
        <p:nvPicPr>
          <p:cNvPr id="10243" name="Picture 4" descr="khung65"/>
          <p:cNvPicPr>
            <a:picLocks noChangeAspect="1" noChangeArrowheads="1"/>
          </p:cNvPicPr>
          <p:nvPr>
            <p:ph type="body" idx="1"/>
          </p:nvPr>
        </p:nvPicPr>
        <p:blipFill>
          <a:blip r:embed="rId2"/>
          <a:srcRect/>
          <a:stretch>
            <a:fillRect/>
          </a:stretch>
        </p:blipFill>
        <p:spPr>
          <a:xfrm>
            <a:off x="0" y="0"/>
            <a:ext cx="9144000" cy="6858000"/>
          </a:xfrm>
          <a:noFill/>
        </p:spPr>
      </p:pic>
      <p:sp>
        <p:nvSpPr>
          <p:cNvPr id="10244" name="Text Box 5"/>
          <p:cNvSpPr txBox="1">
            <a:spLocks noChangeArrowheads="1"/>
          </p:cNvSpPr>
          <p:nvPr/>
        </p:nvSpPr>
        <p:spPr bwMode="auto">
          <a:xfrm>
            <a:off x="1295400" y="0"/>
            <a:ext cx="7086600" cy="461963"/>
          </a:xfrm>
          <a:prstGeom prst="rect">
            <a:avLst/>
          </a:prstGeom>
          <a:noFill/>
          <a:ln w="9525">
            <a:noFill/>
            <a:miter lim="800000"/>
            <a:headEnd/>
            <a:tailEnd/>
          </a:ln>
        </p:spPr>
        <p:txBody>
          <a:bodyPr>
            <a:spAutoFit/>
          </a:bodyPr>
          <a:lstStyle/>
          <a:p>
            <a:pPr algn="ctr">
              <a:spcBef>
                <a:spcPct val="50000"/>
              </a:spcBef>
            </a:pPr>
            <a:r>
              <a:rPr lang="en-US" sz="2400" u="sng">
                <a:solidFill>
                  <a:srgbClr val="0066FF"/>
                </a:solidFill>
                <a:latin typeface="Arial" charset="0"/>
              </a:rPr>
              <a:t>ÂM NHẠC</a:t>
            </a:r>
          </a:p>
        </p:txBody>
      </p:sp>
      <p:sp>
        <p:nvSpPr>
          <p:cNvPr id="10245" name="Text Box 6"/>
          <p:cNvSpPr txBox="1">
            <a:spLocks noChangeArrowheads="1"/>
          </p:cNvSpPr>
          <p:nvPr/>
        </p:nvSpPr>
        <p:spPr bwMode="auto">
          <a:xfrm>
            <a:off x="838200" y="1219200"/>
            <a:ext cx="6324600" cy="779463"/>
          </a:xfrm>
          <a:prstGeom prst="rect">
            <a:avLst/>
          </a:prstGeom>
          <a:noFill/>
          <a:ln w="9525">
            <a:noFill/>
            <a:miter lim="800000"/>
            <a:headEnd/>
            <a:tailEnd/>
          </a:ln>
        </p:spPr>
        <p:txBody>
          <a:bodyPr>
            <a:spAutoFit/>
          </a:bodyPr>
          <a:lstStyle/>
          <a:p>
            <a:pPr algn="ctr">
              <a:spcBef>
                <a:spcPct val="50000"/>
              </a:spcBef>
            </a:pPr>
            <a:r>
              <a:rPr lang="en-US" b="1">
                <a:solidFill>
                  <a:srgbClr val="FF3300"/>
                </a:solidFill>
                <a:latin typeface="Arial" charset="0"/>
              </a:rPr>
              <a:t>Tiết 27:  ÔN BÀI HÁT:  EM VẪN NHỚ TRƯỜNG XƯA</a:t>
            </a:r>
          </a:p>
          <a:p>
            <a:pPr algn="ctr">
              <a:spcBef>
                <a:spcPct val="50000"/>
              </a:spcBef>
            </a:pPr>
            <a:r>
              <a:rPr lang="en-US" b="1">
                <a:solidFill>
                  <a:srgbClr val="FF3300"/>
                </a:solidFill>
                <a:latin typeface="Arial" charset="0"/>
              </a:rPr>
              <a:t>TẬP ĐỌC NHẠC SỐ 8: </a:t>
            </a:r>
            <a:r>
              <a:rPr lang="en-US" b="1" i="1">
                <a:solidFill>
                  <a:srgbClr val="FF3300"/>
                </a:solidFill>
                <a:latin typeface="Arial" charset="0"/>
              </a:rPr>
              <a:t>Mây chiều</a:t>
            </a:r>
          </a:p>
        </p:txBody>
      </p:sp>
      <p:sp>
        <p:nvSpPr>
          <p:cNvPr id="10246" name="Text Box 7"/>
          <p:cNvSpPr txBox="1">
            <a:spLocks noChangeArrowheads="1"/>
          </p:cNvSpPr>
          <p:nvPr/>
        </p:nvSpPr>
        <p:spPr bwMode="auto">
          <a:xfrm>
            <a:off x="1295400" y="2209800"/>
            <a:ext cx="5943600" cy="366713"/>
          </a:xfrm>
          <a:prstGeom prst="rect">
            <a:avLst/>
          </a:prstGeom>
          <a:noFill/>
          <a:ln w="9525">
            <a:noFill/>
            <a:miter lim="800000"/>
            <a:headEnd/>
            <a:tailEnd/>
          </a:ln>
        </p:spPr>
        <p:txBody>
          <a:bodyPr>
            <a:spAutoFit/>
          </a:bodyPr>
          <a:lstStyle/>
          <a:p>
            <a:pPr>
              <a:spcBef>
                <a:spcPct val="50000"/>
              </a:spcBef>
            </a:pPr>
            <a:r>
              <a:rPr lang="en-US" b="1">
                <a:solidFill>
                  <a:srgbClr val="009900"/>
                </a:solidFill>
                <a:latin typeface="Arial" charset="0"/>
              </a:rPr>
              <a:t>II- Tập đọc nhạc: </a:t>
            </a:r>
            <a:r>
              <a:rPr lang="en-US" b="1" i="1">
                <a:solidFill>
                  <a:srgbClr val="009900"/>
                </a:solidFill>
                <a:latin typeface="Arial" charset="0"/>
              </a:rPr>
              <a:t>Mây chiều</a:t>
            </a:r>
          </a:p>
        </p:txBody>
      </p:sp>
      <p:pic>
        <p:nvPicPr>
          <p:cNvPr id="11272" name="Picture 8"/>
          <p:cNvPicPr>
            <a:picLocks noChangeAspect="1" noChangeArrowheads="1"/>
          </p:cNvPicPr>
          <p:nvPr/>
        </p:nvPicPr>
        <p:blipFill>
          <a:blip r:embed="rId3"/>
          <a:srcRect l="9538" t="30295" r="20947" b="41603"/>
          <a:stretch>
            <a:fillRect/>
          </a:stretch>
        </p:blipFill>
        <p:spPr bwMode="auto">
          <a:xfrm>
            <a:off x="609600" y="2743200"/>
            <a:ext cx="7391400" cy="2438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1272"/>
                                        </p:tgtEl>
                                        <p:attrNameLst>
                                          <p:attrName>style.visibility</p:attrName>
                                        </p:attrNameLst>
                                      </p:cBhvr>
                                      <p:to>
                                        <p:strVal val="visible"/>
                                      </p:to>
                                    </p:set>
                                    <p:anim calcmode="lin" valueType="num">
                                      <p:cBhvr>
                                        <p:cTn id="7" dur="3000" fill="hold"/>
                                        <p:tgtEl>
                                          <p:spTgt spid="11272"/>
                                        </p:tgtEl>
                                        <p:attrNameLst>
                                          <p:attrName>ppt_x</p:attrName>
                                        </p:attrNameLst>
                                      </p:cBhvr>
                                      <p:tavLst>
                                        <p:tav tm="0">
                                          <p:val>
                                            <p:strVal val="#ppt_x-.2"/>
                                          </p:val>
                                        </p:tav>
                                        <p:tav tm="100000">
                                          <p:val>
                                            <p:strVal val="#ppt_x"/>
                                          </p:val>
                                        </p:tav>
                                      </p:tavLst>
                                    </p:anim>
                                    <p:anim calcmode="lin" valueType="num">
                                      <p:cBhvr>
                                        <p:cTn id="8" dur="3000" fill="hold"/>
                                        <p:tgtEl>
                                          <p:spTgt spid="11272"/>
                                        </p:tgtEl>
                                        <p:attrNameLst>
                                          <p:attrName>ppt_y</p:attrName>
                                        </p:attrNameLst>
                                      </p:cBhvr>
                                      <p:tavLst>
                                        <p:tav tm="0">
                                          <p:val>
                                            <p:strVal val="#ppt_y"/>
                                          </p:val>
                                        </p:tav>
                                        <p:tav tm="100000">
                                          <p:val>
                                            <p:strVal val="#ppt_y"/>
                                          </p:val>
                                        </p:tav>
                                      </p:tavLst>
                                    </p:anim>
                                    <p:animEffect transition="in" filter="wipe(right)" prLst="gradientSize: 0.1">
                                      <p:cBhvr>
                                        <p:cTn id="9" dur="3000"/>
                                        <p:tgtEl>
                                          <p:spTgt spid="11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Glass Layers</Template>
  <TotalTime>567</TotalTime>
  <Words>887</Words>
  <Application>Microsoft Office PowerPoint</Application>
  <PresentationFormat>On-screen Show (4:3)</PresentationFormat>
  <Paragraphs>111</Paragraphs>
  <Slides>21</Slides>
  <Notes>0</Notes>
  <HiddenSlides>0</HiddenSlides>
  <MMClips>7</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MusiSync</vt:lpstr>
      <vt:lpstr>Arial</vt:lpstr>
      <vt:lpstr>Calibri</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30</cp:revision>
  <dcterms:created xsi:type="dcterms:W3CDTF">2011-02-23T06:43:26Z</dcterms:created>
  <dcterms:modified xsi:type="dcterms:W3CDTF">2016-06-30T02:18:40Z</dcterms:modified>
</cp:coreProperties>
</file>